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media/audio2.bin" ContentType="audio/unknown"/>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845" r:id="rId1"/>
  </p:sldMasterIdLst>
  <p:notesMasterIdLst>
    <p:notesMasterId r:id="rId98"/>
  </p:notesMasterIdLst>
  <p:handoutMasterIdLst>
    <p:handoutMasterId r:id="rId99"/>
  </p:handoutMasterIdLst>
  <p:sldIdLst>
    <p:sldId id="1388" r:id="rId2"/>
    <p:sldId id="1961" r:id="rId3"/>
    <p:sldId id="1390" r:id="rId4"/>
    <p:sldId id="1827" r:id="rId5"/>
    <p:sldId id="1828" r:id="rId6"/>
    <p:sldId id="1829" r:id="rId7"/>
    <p:sldId id="1830" r:id="rId8"/>
    <p:sldId id="1968" r:id="rId9"/>
    <p:sldId id="1973" r:id="rId10"/>
    <p:sldId id="1831" r:id="rId11"/>
    <p:sldId id="1832" r:id="rId12"/>
    <p:sldId id="1834" r:id="rId13"/>
    <p:sldId id="1835" r:id="rId14"/>
    <p:sldId id="1974" r:id="rId15"/>
    <p:sldId id="1394" r:id="rId16"/>
    <p:sldId id="1818" r:id="rId17"/>
    <p:sldId id="1688" r:id="rId18"/>
    <p:sldId id="1689" r:id="rId19"/>
    <p:sldId id="1836" r:id="rId20"/>
    <p:sldId id="1971" r:id="rId21"/>
    <p:sldId id="1998" r:id="rId22"/>
    <p:sldId id="1999" r:id="rId23"/>
    <p:sldId id="1884" r:id="rId24"/>
    <p:sldId id="1885" r:id="rId25"/>
    <p:sldId id="1886" r:id="rId26"/>
    <p:sldId id="1887" r:id="rId27"/>
    <p:sldId id="1949" r:id="rId28"/>
    <p:sldId id="1950" r:id="rId29"/>
    <p:sldId id="1888" r:id="rId30"/>
    <p:sldId id="1948" r:id="rId31"/>
    <p:sldId id="1889" r:id="rId32"/>
    <p:sldId id="1946" r:id="rId33"/>
    <p:sldId id="1890" r:id="rId34"/>
    <p:sldId id="1947" r:id="rId35"/>
    <p:sldId id="1891" r:id="rId36"/>
    <p:sldId id="1933" r:id="rId37"/>
    <p:sldId id="1945" r:id="rId38"/>
    <p:sldId id="1936" r:id="rId39"/>
    <p:sldId id="2001" r:id="rId40"/>
    <p:sldId id="2002" r:id="rId41"/>
    <p:sldId id="1413" r:id="rId42"/>
    <p:sldId id="1716" r:id="rId43"/>
    <p:sldId id="1717" r:id="rId44"/>
    <p:sldId id="1721" r:id="rId45"/>
    <p:sldId id="1963" r:id="rId46"/>
    <p:sldId id="1964" r:id="rId47"/>
    <p:sldId id="1951" r:id="rId48"/>
    <p:sldId id="1725" r:id="rId49"/>
    <p:sldId id="1724" r:id="rId50"/>
    <p:sldId id="1726" r:id="rId51"/>
    <p:sldId id="1727" r:id="rId52"/>
    <p:sldId id="1805" r:id="rId53"/>
    <p:sldId id="2003" r:id="rId54"/>
    <p:sldId id="2004" r:id="rId55"/>
    <p:sldId id="1557" r:id="rId56"/>
    <p:sldId id="1841" r:id="rId57"/>
    <p:sldId id="1842" r:id="rId58"/>
    <p:sldId id="1843" r:id="rId59"/>
    <p:sldId id="1844" r:id="rId60"/>
    <p:sldId id="1846" r:id="rId61"/>
    <p:sldId id="1847" r:id="rId62"/>
    <p:sldId id="1848" r:id="rId63"/>
    <p:sldId id="1814" r:id="rId64"/>
    <p:sldId id="1849" r:id="rId65"/>
    <p:sldId id="1850" r:id="rId66"/>
    <p:sldId id="1851" r:id="rId67"/>
    <p:sldId id="1591" r:id="rId68"/>
    <p:sldId id="1852" r:id="rId69"/>
    <p:sldId id="2000" r:id="rId70"/>
    <p:sldId id="1975" r:id="rId71"/>
    <p:sldId id="1976" r:id="rId72"/>
    <p:sldId id="1853" r:id="rId73"/>
    <p:sldId id="1978" r:id="rId74"/>
    <p:sldId id="1977" r:id="rId75"/>
    <p:sldId id="1979" r:id="rId76"/>
    <p:sldId id="1854" r:id="rId77"/>
    <p:sldId id="1980" r:id="rId78"/>
    <p:sldId id="1981" r:id="rId79"/>
    <p:sldId id="1983" r:id="rId80"/>
    <p:sldId id="1982" r:id="rId81"/>
    <p:sldId id="1985" r:id="rId82"/>
    <p:sldId id="1987" r:id="rId83"/>
    <p:sldId id="1986" r:id="rId84"/>
    <p:sldId id="1989" r:id="rId85"/>
    <p:sldId id="1991" r:id="rId86"/>
    <p:sldId id="1990" r:id="rId87"/>
    <p:sldId id="1879" r:id="rId88"/>
    <p:sldId id="1992" r:id="rId89"/>
    <p:sldId id="1993" r:id="rId90"/>
    <p:sldId id="1994" r:id="rId91"/>
    <p:sldId id="1995" r:id="rId92"/>
    <p:sldId id="1996" r:id="rId93"/>
    <p:sldId id="1997" r:id="rId94"/>
    <p:sldId id="1813" r:id="rId95"/>
    <p:sldId id="1969" r:id="rId96"/>
    <p:sldId id="1793" r:id="rId97"/>
  </p:sldIdLst>
  <p:sldSz cx="9906000" cy="6858000" type="A4"/>
  <p:notesSz cx="6797675" cy="9874250"/>
  <p:defaultTextStyle>
    <a:defPPr>
      <a:defRPr lang="zh-TW"/>
    </a:defPPr>
    <a:lvl1pPr algn="l" rtl="0" fontAlgn="base">
      <a:spcBef>
        <a:spcPct val="0"/>
      </a:spcBef>
      <a:spcAft>
        <a:spcPct val="0"/>
      </a:spcAft>
      <a:defRPr kumimoji="1" kern="1200">
        <a:solidFill>
          <a:schemeClr val="tx1"/>
        </a:solidFill>
        <a:latin typeface="Arial" pitchFamily="34" charset="0"/>
        <a:ea typeface="標楷體" pitchFamily="65" charset="-120"/>
        <a:cs typeface="+mn-cs"/>
      </a:defRPr>
    </a:lvl1pPr>
    <a:lvl2pPr marL="457200" algn="l" rtl="0" fontAlgn="base">
      <a:spcBef>
        <a:spcPct val="0"/>
      </a:spcBef>
      <a:spcAft>
        <a:spcPct val="0"/>
      </a:spcAft>
      <a:defRPr kumimoji="1" kern="1200">
        <a:solidFill>
          <a:schemeClr val="tx1"/>
        </a:solidFill>
        <a:latin typeface="Arial" pitchFamily="34" charset="0"/>
        <a:ea typeface="標楷體" pitchFamily="65" charset="-120"/>
        <a:cs typeface="+mn-cs"/>
      </a:defRPr>
    </a:lvl2pPr>
    <a:lvl3pPr marL="914400" algn="l" rtl="0" fontAlgn="base">
      <a:spcBef>
        <a:spcPct val="0"/>
      </a:spcBef>
      <a:spcAft>
        <a:spcPct val="0"/>
      </a:spcAft>
      <a:defRPr kumimoji="1" kern="1200">
        <a:solidFill>
          <a:schemeClr val="tx1"/>
        </a:solidFill>
        <a:latin typeface="Arial" pitchFamily="34" charset="0"/>
        <a:ea typeface="標楷體" pitchFamily="65" charset="-120"/>
        <a:cs typeface="+mn-cs"/>
      </a:defRPr>
    </a:lvl3pPr>
    <a:lvl4pPr marL="1371600" algn="l" rtl="0" fontAlgn="base">
      <a:spcBef>
        <a:spcPct val="0"/>
      </a:spcBef>
      <a:spcAft>
        <a:spcPct val="0"/>
      </a:spcAft>
      <a:defRPr kumimoji="1" kern="1200">
        <a:solidFill>
          <a:schemeClr val="tx1"/>
        </a:solidFill>
        <a:latin typeface="Arial" pitchFamily="34" charset="0"/>
        <a:ea typeface="標楷體" pitchFamily="65" charset="-120"/>
        <a:cs typeface="+mn-cs"/>
      </a:defRPr>
    </a:lvl4pPr>
    <a:lvl5pPr marL="1828800" algn="l" rtl="0" fontAlgn="base">
      <a:spcBef>
        <a:spcPct val="0"/>
      </a:spcBef>
      <a:spcAft>
        <a:spcPct val="0"/>
      </a:spcAft>
      <a:defRPr kumimoji="1" kern="1200">
        <a:solidFill>
          <a:schemeClr val="tx1"/>
        </a:solidFill>
        <a:latin typeface="Arial" pitchFamily="34" charset="0"/>
        <a:ea typeface="標楷體" pitchFamily="65" charset="-120"/>
        <a:cs typeface="+mn-cs"/>
      </a:defRPr>
    </a:lvl5pPr>
    <a:lvl6pPr marL="2286000" algn="l" defTabSz="914400" rtl="0" eaLnBrk="1" latinLnBrk="0" hangingPunct="1">
      <a:defRPr kumimoji="1" kern="1200">
        <a:solidFill>
          <a:schemeClr val="tx1"/>
        </a:solidFill>
        <a:latin typeface="Arial" pitchFamily="34" charset="0"/>
        <a:ea typeface="標楷體" pitchFamily="65" charset="-120"/>
        <a:cs typeface="+mn-cs"/>
      </a:defRPr>
    </a:lvl6pPr>
    <a:lvl7pPr marL="2743200" algn="l" defTabSz="914400" rtl="0" eaLnBrk="1" latinLnBrk="0" hangingPunct="1">
      <a:defRPr kumimoji="1" kern="1200">
        <a:solidFill>
          <a:schemeClr val="tx1"/>
        </a:solidFill>
        <a:latin typeface="Arial" pitchFamily="34" charset="0"/>
        <a:ea typeface="標楷體" pitchFamily="65" charset="-120"/>
        <a:cs typeface="+mn-cs"/>
      </a:defRPr>
    </a:lvl7pPr>
    <a:lvl8pPr marL="3200400" algn="l" defTabSz="914400" rtl="0" eaLnBrk="1" latinLnBrk="0" hangingPunct="1">
      <a:defRPr kumimoji="1" kern="1200">
        <a:solidFill>
          <a:schemeClr val="tx1"/>
        </a:solidFill>
        <a:latin typeface="Arial" pitchFamily="34" charset="0"/>
        <a:ea typeface="標楷體" pitchFamily="65" charset="-120"/>
        <a:cs typeface="+mn-cs"/>
      </a:defRPr>
    </a:lvl8pPr>
    <a:lvl9pPr marL="3657600" algn="l" defTabSz="914400" rtl="0" eaLnBrk="1" latinLnBrk="0" hangingPunct="1">
      <a:defRPr kumimoji="1" kern="1200">
        <a:solidFill>
          <a:schemeClr val="tx1"/>
        </a:solidFill>
        <a:latin typeface="Arial" pitchFamily="34" charset="0"/>
        <a:ea typeface="標楷體" pitchFamily="65"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FFFF"/>
    <a:srgbClr val="006600"/>
    <a:srgbClr val="99CCFF"/>
    <a:srgbClr val="CC99FF"/>
    <a:srgbClr val="6699FF"/>
    <a:srgbClr val="FFFF6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56" d="100"/>
          <a:sy n="56" d="100"/>
        </p:scale>
        <p:origin x="-696" y="-4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6" d="100"/>
          <a:sy n="46" d="100"/>
        </p:scale>
        <p:origin x="-2788" y="-68"/>
      </p:cViewPr>
      <p:guideLst>
        <p:guide orient="horz" pos="3110"/>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5F066-BEF0-4635-BE0D-729B793107F9}" type="doc">
      <dgm:prSet loTypeId="urn:microsoft.com/office/officeart/2005/8/layout/cycle4#1" loCatId="cycle" qsTypeId="urn:microsoft.com/office/officeart/2005/8/quickstyle/simple1" qsCatId="simple" csTypeId="urn:microsoft.com/office/officeart/2005/8/colors/accent1_2" csCatId="accent1" phldr="1"/>
      <dgm:spPr/>
      <dgm:t>
        <a:bodyPr/>
        <a:lstStyle/>
        <a:p>
          <a:endParaRPr lang="en-US"/>
        </a:p>
      </dgm:t>
    </dgm:pt>
    <dgm:pt modelId="{80B6F35F-8B22-4B65-BFE8-E2BDBE939F70}">
      <dgm:prSet phldrT="[文字]" custT="1"/>
      <dgm:spPr>
        <a:solidFill>
          <a:srgbClr val="BAE18F"/>
        </a:solidFill>
        <a:effectLst>
          <a:outerShdw blurRad="50800" dist="38100" dir="2700000" algn="tl" rotWithShape="0">
            <a:prstClr val="black">
              <a:alpha val="40000"/>
            </a:prstClr>
          </a:outerShdw>
        </a:effectLst>
      </dgm:spPr>
      <dgm:t>
        <a:bodyPr/>
        <a:lstStyle/>
        <a:p>
          <a:r>
            <a:rPr lang="zh-TW" altLang="en-US" sz="3600" b="1" dirty="0" smtClean="0">
              <a:solidFill>
                <a:srgbClr val="000099"/>
              </a:solidFill>
              <a:effectLst>
                <a:outerShdw blurRad="38100" dist="38100" dir="2700000" algn="tl">
                  <a:srgbClr val="000000">
                    <a:alpha val="43137"/>
                  </a:srgbClr>
                </a:outerShdw>
              </a:effectLst>
              <a:latin typeface="Times New Roman" pitchFamily="18" charset="0"/>
              <a:ea typeface="標楷體" pitchFamily="65" charset="-120"/>
            </a:rPr>
            <a:t>績效考核</a:t>
          </a:r>
          <a:endParaRPr lang="en-US" sz="3600" dirty="0">
            <a:solidFill>
              <a:srgbClr val="000099"/>
            </a:solidFill>
            <a:effectLst>
              <a:outerShdw blurRad="38100" dist="38100" dir="2700000" algn="tl">
                <a:srgbClr val="000000">
                  <a:alpha val="43137"/>
                </a:srgbClr>
              </a:outerShdw>
            </a:effectLst>
          </a:endParaRPr>
        </a:p>
      </dgm:t>
    </dgm:pt>
    <dgm:pt modelId="{5E6FCBC4-78C2-4E49-9CD2-54AF566237AD}" type="parTrans" cxnId="{0D5E17DF-6698-47F1-BC02-DFEE86551149}">
      <dgm:prSet/>
      <dgm:spPr/>
      <dgm:t>
        <a:bodyPr/>
        <a:lstStyle/>
        <a:p>
          <a:endParaRPr lang="en-US"/>
        </a:p>
      </dgm:t>
    </dgm:pt>
    <dgm:pt modelId="{34CA2EB3-534C-49C6-8D35-792928D57C78}" type="sibTrans" cxnId="{0D5E17DF-6698-47F1-BC02-DFEE86551149}">
      <dgm:prSet/>
      <dgm:spPr/>
      <dgm:t>
        <a:bodyPr/>
        <a:lstStyle/>
        <a:p>
          <a:endParaRPr lang="en-US"/>
        </a:p>
      </dgm:t>
    </dgm:pt>
    <dgm:pt modelId="{3C89DB9E-78AE-40BC-9B1A-4FDD95CB3B07}">
      <dgm:prSet phldrT="[文字]" custT="1"/>
      <dgm:spPr>
        <a:effectLst>
          <a:outerShdw blurRad="50800" dist="38100" dir="2700000" algn="tl" rotWithShape="0">
            <a:prstClr val="black">
              <a:alpha val="40000"/>
            </a:prstClr>
          </a:outerShdw>
        </a:effectLs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TW" altLang="en-US" sz="3600" b="1" dirty="0" smtClean="0">
              <a:solidFill>
                <a:srgbClr val="C00000"/>
              </a:solidFill>
              <a:effectLst>
                <a:outerShdw blurRad="38100" dist="38100" dir="2700000" algn="tl">
                  <a:srgbClr val="000000">
                    <a:alpha val="43137"/>
                  </a:srgbClr>
                </a:outerShdw>
              </a:effectLst>
              <a:latin typeface="Times New Roman" pitchFamily="18" charset="0"/>
              <a:ea typeface="標楷體" pitchFamily="65" charset="-120"/>
            </a:rPr>
            <a:t>驗證核對</a:t>
          </a:r>
          <a:endParaRPr lang="en-US" altLang="en-US" sz="3600" b="1" dirty="0" smtClean="0">
            <a:solidFill>
              <a:srgbClr val="C00000"/>
            </a:solidFill>
            <a:effectLst>
              <a:outerShdw blurRad="38100" dist="38100" dir="2700000" algn="tl">
                <a:srgbClr val="000000">
                  <a:alpha val="43137"/>
                </a:srgbClr>
              </a:outerShdw>
            </a:effectLst>
            <a:latin typeface="Times New Roman" pitchFamily="18" charset="0"/>
            <a:ea typeface="標楷體" pitchFamily="65" charset="-120"/>
          </a:endParaRPr>
        </a:p>
      </dgm:t>
    </dgm:pt>
    <dgm:pt modelId="{5E203267-8263-45C5-B252-5C08EB360408}" type="parTrans" cxnId="{45B48EB8-BEBD-4BE6-ABE8-FD825FC4A500}">
      <dgm:prSet/>
      <dgm:spPr/>
      <dgm:t>
        <a:bodyPr/>
        <a:lstStyle/>
        <a:p>
          <a:endParaRPr lang="en-US"/>
        </a:p>
      </dgm:t>
    </dgm:pt>
    <dgm:pt modelId="{07445C9F-B50D-482A-B79A-BB57D2906B48}" type="sibTrans" cxnId="{45B48EB8-BEBD-4BE6-ABE8-FD825FC4A500}">
      <dgm:prSet/>
      <dgm:spPr/>
      <dgm:t>
        <a:bodyPr/>
        <a:lstStyle/>
        <a:p>
          <a:endParaRPr lang="en-US"/>
        </a:p>
      </dgm:t>
    </dgm:pt>
    <dgm:pt modelId="{7B5F84CA-C915-47D5-B492-09E15588B44D}">
      <dgm:prSet phldrT="[文字]" custT="1"/>
      <dgm:spPr>
        <a:solidFill>
          <a:srgbClr val="BAE18F"/>
        </a:solidFill>
        <a:effectLst>
          <a:outerShdw blurRad="50800" dist="38100" dir="2700000" algn="tl" rotWithShape="0">
            <a:prstClr val="black">
              <a:alpha val="40000"/>
            </a:prstClr>
          </a:outerShdw>
        </a:effectLst>
      </dgm:spPr>
      <dgm:t>
        <a:bodyPr/>
        <a:lstStyle/>
        <a:p>
          <a:r>
            <a:rPr lang="zh-TW" altLang="en-US" sz="3600" b="1" dirty="0" smtClean="0">
              <a:solidFill>
                <a:srgbClr val="000099"/>
              </a:solidFill>
              <a:effectLst>
                <a:outerShdw blurRad="38100" dist="38100" dir="2700000" algn="tl">
                  <a:srgbClr val="000000">
                    <a:alpha val="43137"/>
                  </a:srgbClr>
                </a:outerShdw>
              </a:effectLst>
              <a:latin typeface="Times New Roman" pitchFamily="18" charset="0"/>
              <a:ea typeface="標楷體" pitchFamily="65" charset="-120"/>
            </a:rPr>
            <a:t>職能分工</a:t>
          </a:r>
          <a:endParaRPr lang="en-US" altLang="en-US" sz="3600" b="1" dirty="0">
            <a:solidFill>
              <a:srgbClr val="000099"/>
            </a:solidFill>
            <a:effectLst>
              <a:outerShdw blurRad="38100" dist="38100" dir="2700000" algn="tl">
                <a:srgbClr val="000000">
                  <a:alpha val="43137"/>
                </a:srgbClr>
              </a:outerShdw>
            </a:effectLst>
            <a:latin typeface="Times New Roman" pitchFamily="18" charset="0"/>
            <a:ea typeface="標楷體" pitchFamily="65" charset="-120"/>
          </a:endParaRPr>
        </a:p>
      </dgm:t>
    </dgm:pt>
    <dgm:pt modelId="{A8B62362-0F9C-4E3B-83B9-E8A6689939A8}" type="parTrans" cxnId="{F428003F-5D44-4509-BCFF-67809493E530}">
      <dgm:prSet/>
      <dgm:spPr/>
      <dgm:t>
        <a:bodyPr/>
        <a:lstStyle/>
        <a:p>
          <a:endParaRPr lang="en-US"/>
        </a:p>
      </dgm:t>
    </dgm:pt>
    <dgm:pt modelId="{17CB9559-F32A-434E-8AC4-E2C37D169C96}" type="sibTrans" cxnId="{F428003F-5D44-4509-BCFF-67809493E530}">
      <dgm:prSet/>
      <dgm:spPr/>
      <dgm:t>
        <a:bodyPr/>
        <a:lstStyle/>
        <a:p>
          <a:endParaRPr lang="en-US"/>
        </a:p>
      </dgm:t>
    </dgm:pt>
    <dgm:pt modelId="{E5EC8907-90CD-43BD-BF02-9956CC8D91A9}">
      <dgm:prSet phldrT="[文字]" custT="1"/>
      <dgm:spPr>
        <a:effectLst>
          <a:outerShdw blurRad="50800" dist="38100" dir="2700000" algn="tl" rotWithShape="0">
            <a:prstClr val="black">
              <a:alpha val="40000"/>
            </a:prstClr>
          </a:outerShdw>
        </a:effectLst>
      </dgm:spPr>
      <dgm:t>
        <a:bodyPr/>
        <a:lstStyle/>
        <a:p>
          <a:r>
            <a:rPr lang="zh-TW" altLang="en-US" sz="3600" b="1" dirty="0" smtClean="0">
              <a:solidFill>
                <a:srgbClr val="C00000"/>
              </a:solidFill>
              <a:effectLst>
                <a:outerShdw blurRad="38100" dist="38100" dir="2700000" algn="tl">
                  <a:srgbClr val="000000">
                    <a:alpha val="43137"/>
                  </a:srgbClr>
                </a:outerShdw>
              </a:effectLst>
              <a:latin typeface="Times New Roman" pitchFamily="18" charset="0"/>
              <a:ea typeface="標楷體" pitchFamily="65" charset="-120"/>
            </a:rPr>
            <a:t>實體控制</a:t>
          </a:r>
          <a:endParaRPr lang="en-US" altLang="en-US" sz="3600" b="1" dirty="0">
            <a:solidFill>
              <a:srgbClr val="C00000"/>
            </a:solidFill>
            <a:effectLst>
              <a:outerShdw blurRad="38100" dist="38100" dir="2700000" algn="tl">
                <a:srgbClr val="000000">
                  <a:alpha val="43137"/>
                </a:srgbClr>
              </a:outerShdw>
            </a:effectLst>
            <a:latin typeface="Times New Roman" pitchFamily="18" charset="0"/>
            <a:ea typeface="標楷體" pitchFamily="65" charset="-120"/>
          </a:endParaRPr>
        </a:p>
      </dgm:t>
    </dgm:pt>
    <dgm:pt modelId="{3F127820-9E30-4EE0-AA15-D6C49BD81BB9}" type="parTrans" cxnId="{6AE45803-A169-4A02-B525-F712239C3F27}">
      <dgm:prSet/>
      <dgm:spPr/>
      <dgm:t>
        <a:bodyPr/>
        <a:lstStyle/>
        <a:p>
          <a:endParaRPr lang="en-US"/>
        </a:p>
      </dgm:t>
    </dgm:pt>
    <dgm:pt modelId="{DC7DB431-974F-4C38-A767-FA40D1B983D4}" type="sibTrans" cxnId="{6AE45803-A169-4A02-B525-F712239C3F27}">
      <dgm:prSet/>
      <dgm:spPr/>
      <dgm:t>
        <a:bodyPr/>
        <a:lstStyle/>
        <a:p>
          <a:endParaRPr lang="en-US"/>
        </a:p>
      </dgm:t>
    </dgm:pt>
    <dgm:pt modelId="{B9F78DEF-F3C9-4C83-9042-72CA112770A3}" type="pres">
      <dgm:prSet presAssocID="{C6F5F066-BEF0-4635-BE0D-729B793107F9}" presName="cycleMatrixDiagram" presStyleCnt="0">
        <dgm:presLayoutVars>
          <dgm:chMax val="1"/>
          <dgm:dir/>
          <dgm:animLvl val="lvl"/>
          <dgm:resizeHandles val="exact"/>
        </dgm:presLayoutVars>
      </dgm:prSet>
      <dgm:spPr/>
      <dgm:t>
        <a:bodyPr/>
        <a:lstStyle/>
        <a:p>
          <a:endParaRPr lang="en-US"/>
        </a:p>
      </dgm:t>
    </dgm:pt>
    <dgm:pt modelId="{D5D20A25-3BBE-4FB0-BD15-32A6F5827763}" type="pres">
      <dgm:prSet presAssocID="{C6F5F066-BEF0-4635-BE0D-729B793107F9}" presName="children" presStyleCnt="0"/>
      <dgm:spPr/>
    </dgm:pt>
    <dgm:pt modelId="{7321DA04-39D0-40D2-9EEA-0FC0AB31C64C}" type="pres">
      <dgm:prSet presAssocID="{C6F5F066-BEF0-4635-BE0D-729B793107F9}" presName="childPlaceholder" presStyleCnt="0"/>
      <dgm:spPr/>
    </dgm:pt>
    <dgm:pt modelId="{9E73B7B0-E14F-443B-AA7E-7508E8F9F659}" type="pres">
      <dgm:prSet presAssocID="{C6F5F066-BEF0-4635-BE0D-729B793107F9}" presName="circle" presStyleCnt="0"/>
      <dgm:spPr/>
    </dgm:pt>
    <dgm:pt modelId="{3509F54C-B4D7-48D2-ABA5-AC4253A3C12A}" type="pres">
      <dgm:prSet presAssocID="{C6F5F066-BEF0-4635-BE0D-729B793107F9}" presName="quadrant1" presStyleLbl="node1" presStyleIdx="0" presStyleCnt="4">
        <dgm:presLayoutVars>
          <dgm:chMax val="1"/>
          <dgm:bulletEnabled val="1"/>
        </dgm:presLayoutVars>
      </dgm:prSet>
      <dgm:spPr/>
      <dgm:t>
        <a:bodyPr/>
        <a:lstStyle/>
        <a:p>
          <a:endParaRPr lang="en-US"/>
        </a:p>
      </dgm:t>
    </dgm:pt>
    <dgm:pt modelId="{E3457A57-E8E6-4CED-BFA0-D13984AF0986}" type="pres">
      <dgm:prSet presAssocID="{C6F5F066-BEF0-4635-BE0D-729B793107F9}" presName="quadrant2" presStyleLbl="node1" presStyleIdx="1" presStyleCnt="4">
        <dgm:presLayoutVars>
          <dgm:chMax val="1"/>
          <dgm:bulletEnabled val="1"/>
        </dgm:presLayoutVars>
      </dgm:prSet>
      <dgm:spPr/>
      <dgm:t>
        <a:bodyPr/>
        <a:lstStyle/>
        <a:p>
          <a:endParaRPr lang="en-US"/>
        </a:p>
      </dgm:t>
    </dgm:pt>
    <dgm:pt modelId="{2E48F7D1-F93A-47E1-B792-DE38CE48015C}" type="pres">
      <dgm:prSet presAssocID="{C6F5F066-BEF0-4635-BE0D-729B793107F9}" presName="quadrant3" presStyleLbl="node1" presStyleIdx="2" presStyleCnt="4">
        <dgm:presLayoutVars>
          <dgm:chMax val="1"/>
          <dgm:bulletEnabled val="1"/>
        </dgm:presLayoutVars>
      </dgm:prSet>
      <dgm:spPr/>
      <dgm:t>
        <a:bodyPr/>
        <a:lstStyle/>
        <a:p>
          <a:endParaRPr lang="en-US"/>
        </a:p>
      </dgm:t>
    </dgm:pt>
    <dgm:pt modelId="{7F838EB9-8CD9-43D8-9C8B-7C87D70BAFCE}" type="pres">
      <dgm:prSet presAssocID="{C6F5F066-BEF0-4635-BE0D-729B793107F9}" presName="quadrant4" presStyleLbl="node1" presStyleIdx="3" presStyleCnt="4">
        <dgm:presLayoutVars>
          <dgm:chMax val="1"/>
          <dgm:bulletEnabled val="1"/>
        </dgm:presLayoutVars>
      </dgm:prSet>
      <dgm:spPr/>
      <dgm:t>
        <a:bodyPr/>
        <a:lstStyle/>
        <a:p>
          <a:endParaRPr lang="en-US"/>
        </a:p>
      </dgm:t>
    </dgm:pt>
    <dgm:pt modelId="{8E7015C3-CEEA-4EBA-9519-284858D1263D}" type="pres">
      <dgm:prSet presAssocID="{C6F5F066-BEF0-4635-BE0D-729B793107F9}" presName="quadrantPlaceholder" presStyleCnt="0"/>
      <dgm:spPr/>
    </dgm:pt>
    <dgm:pt modelId="{1DFBAF08-EA41-465F-8201-D1AC0F599409}" type="pres">
      <dgm:prSet presAssocID="{C6F5F066-BEF0-4635-BE0D-729B793107F9}" presName="center1" presStyleLbl="fgShp" presStyleIdx="0" presStyleCnt="2"/>
      <dgm:spPr/>
    </dgm:pt>
    <dgm:pt modelId="{F412149A-6004-454C-A77F-4447CD50E28B}" type="pres">
      <dgm:prSet presAssocID="{C6F5F066-BEF0-4635-BE0D-729B793107F9}" presName="center2" presStyleLbl="fgShp" presStyleIdx="1" presStyleCnt="2"/>
      <dgm:spPr/>
    </dgm:pt>
  </dgm:ptLst>
  <dgm:cxnLst>
    <dgm:cxn modelId="{6B647FB0-A151-41DF-90F6-2D8EABB736C8}" type="presOf" srcId="{7B5F84CA-C915-47D5-B492-09E15588B44D}" destId="{2E48F7D1-F93A-47E1-B792-DE38CE48015C}" srcOrd="0" destOrd="0" presId="urn:microsoft.com/office/officeart/2005/8/layout/cycle4#1"/>
    <dgm:cxn modelId="{6AE45803-A169-4A02-B525-F712239C3F27}" srcId="{C6F5F066-BEF0-4635-BE0D-729B793107F9}" destId="{E5EC8907-90CD-43BD-BF02-9956CC8D91A9}" srcOrd="3" destOrd="0" parTransId="{3F127820-9E30-4EE0-AA15-D6C49BD81BB9}" sibTransId="{DC7DB431-974F-4C38-A767-FA40D1B983D4}"/>
    <dgm:cxn modelId="{45B48EB8-BEBD-4BE6-ABE8-FD825FC4A500}" srcId="{C6F5F066-BEF0-4635-BE0D-729B793107F9}" destId="{3C89DB9E-78AE-40BC-9B1A-4FDD95CB3B07}" srcOrd="1" destOrd="0" parTransId="{5E203267-8263-45C5-B252-5C08EB360408}" sibTransId="{07445C9F-B50D-482A-B79A-BB57D2906B48}"/>
    <dgm:cxn modelId="{0D5E17DF-6698-47F1-BC02-DFEE86551149}" srcId="{C6F5F066-BEF0-4635-BE0D-729B793107F9}" destId="{80B6F35F-8B22-4B65-BFE8-E2BDBE939F70}" srcOrd="0" destOrd="0" parTransId="{5E6FCBC4-78C2-4E49-9CD2-54AF566237AD}" sibTransId="{34CA2EB3-534C-49C6-8D35-792928D57C78}"/>
    <dgm:cxn modelId="{5B542B92-BEFE-4D17-86C6-C02A18E14139}" type="presOf" srcId="{3C89DB9E-78AE-40BC-9B1A-4FDD95CB3B07}" destId="{E3457A57-E8E6-4CED-BFA0-D13984AF0986}" srcOrd="0" destOrd="0" presId="urn:microsoft.com/office/officeart/2005/8/layout/cycle4#1"/>
    <dgm:cxn modelId="{44AE21A3-86DC-4D41-8465-33DAB3A85C8E}" type="presOf" srcId="{C6F5F066-BEF0-4635-BE0D-729B793107F9}" destId="{B9F78DEF-F3C9-4C83-9042-72CA112770A3}" srcOrd="0" destOrd="0" presId="urn:microsoft.com/office/officeart/2005/8/layout/cycle4#1"/>
    <dgm:cxn modelId="{4A76B00E-C9A1-4518-B775-7F3C079846E0}" type="presOf" srcId="{80B6F35F-8B22-4B65-BFE8-E2BDBE939F70}" destId="{3509F54C-B4D7-48D2-ABA5-AC4253A3C12A}" srcOrd="0" destOrd="0" presId="urn:microsoft.com/office/officeart/2005/8/layout/cycle4#1"/>
    <dgm:cxn modelId="{F428003F-5D44-4509-BCFF-67809493E530}" srcId="{C6F5F066-BEF0-4635-BE0D-729B793107F9}" destId="{7B5F84CA-C915-47D5-B492-09E15588B44D}" srcOrd="2" destOrd="0" parTransId="{A8B62362-0F9C-4E3B-83B9-E8A6689939A8}" sibTransId="{17CB9559-F32A-434E-8AC4-E2C37D169C96}"/>
    <dgm:cxn modelId="{C9202CD5-BC6F-44EB-8E48-588C06C04321}" type="presOf" srcId="{E5EC8907-90CD-43BD-BF02-9956CC8D91A9}" destId="{7F838EB9-8CD9-43D8-9C8B-7C87D70BAFCE}" srcOrd="0" destOrd="0" presId="urn:microsoft.com/office/officeart/2005/8/layout/cycle4#1"/>
    <dgm:cxn modelId="{D3A3144C-CA8A-4A2B-9C19-2B0054D111F0}" type="presParOf" srcId="{B9F78DEF-F3C9-4C83-9042-72CA112770A3}" destId="{D5D20A25-3BBE-4FB0-BD15-32A6F5827763}" srcOrd="0" destOrd="0" presId="urn:microsoft.com/office/officeart/2005/8/layout/cycle4#1"/>
    <dgm:cxn modelId="{F1E594C3-3947-4566-8A34-4D8A69730FCC}" type="presParOf" srcId="{D5D20A25-3BBE-4FB0-BD15-32A6F5827763}" destId="{7321DA04-39D0-40D2-9EEA-0FC0AB31C64C}" srcOrd="0" destOrd="0" presId="urn:microsoft.com/office/officeart/2005/8/layout/cycle4#1"/>
    <dgm:cxn modelId="{ACE89176-8647-47C5-A94A-28221855EA64}" type="presParOf" srcId="{B9F78DEF-F3C9-4C83-9042-72CA112770A3}" destId="{9E73B7B0-E14F-443B-AA7E-7508E8F9F659}" srcOrd="1" destOrd="0" presId="urn:microsoft.com/office/officeart/2005/8/layout/cycle4#1"/>
    <dgm:cxn modelId="{000E5A2E-A1F8-4C81-A740-FA04DB3D1249}" type="presParOf" srcId="{9E73B7B0-E14F-443B-AA7E-7508E8F9F659}" destId="{3509F54C-B4D7-48D2-ABA5-AC4253A3C12A}" srcOrd="0" destOrd="0" presId="urn:microsoft.com/office/officeart/2005/8/layout/cycle4#1"/>
    <dgm:cxn modelId="{DD7BCDFE-9606-4DDD-8EEC-46CD24088C85}" type="presParOf" srcId="{9E73B7B0-E14F-443B-AA7E-7508E8F9F659}" destId="{E3457A57-E8E6-4CED-BFA0-D13984AF0986}" srcOrd="1" destOrd="0" presId="urn:microsoft.com/office/officeart/2005/8/layout/cycle4#1"/>
    <dgm:cxn modelId="{24FF0E97-3B02-4BB0-A377-3CBDD3645977}" type="presParOf" srcId="{9E73B7B0-E14F-443B-AA7E-7508E8F9F659}" destId="{2E48F7D1-F93A-47E1-B792-DE38CE48015C}" srcOrd="2" destOrd="0" presId="urn:microsoft.com/office/officeart/2005/8/layout/cycle4#1"/>
    <dgm:cxn modelId="{B1B816BB-133D-4A52-988F-5F23965FA6FC}" type="presParOf" srcId="{9E73B7B0-E14F-443B-AA7E-7508E8F9F659}" destId="{7F838EB9-8CD9-43D8-9C8B-7C87D70BAFCE}" srcOrd="3" destOrd="0" presId="urn:microsoft.com/office/officeart/2005/8/layout/cycle4#1"/>
    <dgm:cxn modelId="{526E1521-1D2B-4038-8549-424EA011F079}" type="presParOf" srcId="{9E73B7B0-E14F-443B-AA7E-7508E8F9F659}" destId="{8E7015C3-CEEA-4EBA-9519-284858D1263D}" srcOrd="4" destOrd="0" presId="urn:microsoft.com/office/officeart/2005/8/layout/cycle4#1"/>
    <dgm:cxn modelId="{31DC8C6A-3809-4D23-8550-8F7051FA2F0F}" type="presParOf" srcId="{B9F78DEF-F3C9-4C83-9042-72CA112770A3}" destId="{1DFBAF08-EA41-465F-8201-D1AC0F599409}" srcOrd="2" destOrd="0" presId="urn:microsoft.com/office/officeart/2005/8/layout/cycle4#1"/>
    <dgm:cxn modelId="{0427F16F-6722-4287-BA34-668FA5CA131A}" type="presParOf" srcId="{B9F78DEF-F3C9-4C83-9042-72CA112770A3}" destId="{F412149A-6004-454C-A77F-4447CD50E28B}"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bwMode="auto">
          <a:xfrm>
            <a:off x="0" y="0"/>
            <a:ext cx="2946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2121" tIns="46059" rIns="92121" bIns="46059" numCol="1" anchor="t" anchorCtr="0" compatLnSpc="1">
            <a:prstTxWarp prst="textNoShape">
              <a:avLst/>
            </a:prstTxWarp>
          </a:bodyPr>
          <a:lstStyle>
            <a:lvl1pPr algn="l" defTabSz="920552">
              <a:defRPr sz="1200">
                <a:latin typeface="Arial" pitchFamily="34" charset="0"/>
                <a:ea typeface="新細明體" pitchFamily="18" charset="-120"/>
                <a:cs typeface="+mn-cs"/>
              </a:defRPr>
            </a:lvl1pPr>
          </a:lstStyle>
          <a:p>
            <a:pPr>
              <a:defRPr/>
            </a:pPr>
            <a:endParaRPr lang="en-US" altLang="zh-TW"/>
          </a:p>
        </p:txBody>
      </p:sp>
      <p:sp>
        <p:nvSpPr>
          <p:cNvPr id="145411" name="Rectangle 3"/>
          <p:cNvSpPr>
            <a:spLocks noGrp="1" noChangeArrowheads="1"/>
          </p:cNvSpPr>
          <p:nvPr>
            <p:ph type="dt" sz="quarter" idx="1"/>
          </p:nvPr>
        </p:nvSpPr>
        <p:spPr bwMode="auto">
          <a:xfrm>
            <a:off x="3849688" y="0"/>
            <a:ext cx="2946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2121" tIns="46059" rIns="92121" bIns="46059" numCol="1" anchor="t" anchorCtr="0" compatLnSpc="1">
            <a:prstTxWarp prst="textNoShape">
              <a:avLst/>
            </a:prstTxWarp>
          </a:bodyPr>
          <a:lstStyle>
            <a:lvl1pPr algn="r" defTabSz="920552">
              <a:defRPr sz="1200">
                <a:latin typeface="Arial" pitchFamily="34" charset="0"/>
                <a:ea typeface="新細明體" pitchFamily="18" charset="-120"/>
                <a:cs typeface="+mn-cs"/>
              </a:defRPr>
            </a:lvl1pPr>
          </a:lstStyle>
          <a:p>
            <a:pPr>
              <a:defRPr/>
            </a:pPr>
            <a:endParaRPr lang="en-US" altLang="zh-TW"/>
          </a:p>
        </p:txBody>
      </p:sp>
      <p:sp>
        <p:nvSpPr>
          <p:cNvPr id="145412" name="Rectangle 4"/>
          <p:cNvSpPr>
            <a:spLocks noGrp="1" noChangeArrowheads="1"/>
          </p:cNvSpPr>
          <p:nvPr>
            <p:ph type="ftr" sz="quarter" idx="2"/>
          </p:nvPr>
        </p:nvSpPr>
        <p:spPr bwMode="auto">
          <a:xfrm>
            <a:off x="0" y="9378950"/>
            <a:ext cx="29464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2121" tIns="46059" rIns="92121" bIns="46059" numCol="1" anchor="b" anchorCtr="0" compatLnSpc="1">
            <a:prstTxWarp prst="textNoShape">
              <a:avLst/>
            </a:prstTxWarp>
          </a:bodyPr>
          <a:lstStyle>
            <a:lvl1pPr algn="l" defTabSz="920552">
              <a:defRPr sz="1200">
                <a:latin typeface="Arial" pitchFamily="34" charset="0"/>
                <a:ea typeface="新細明體" pitchFamily="18" charset="-120"/>
                <a:cs typeface="+mn-cs"/>
              </a:defRPr>
            </a:lvl1pPr>
          </a:lstStyle>
          <a:p>
            <a:pPr>
              <a:defRPr/>
            </a:pPr>
            <a:endParaRPr lang="en-US" altLang="zh-TW"/>
          </a:p>
        </p:txBody>
      </p:sp>
    </p:spTree>
    <p:extLst>
      <p:ext uri="{BB962C8B-B14F-4D97-AF65-F5344CB8AC3E}">
        <p14:creationId xmlns:p14="http://schemas.microsoft.com/office/powerpoint/2010/main" val="34596052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9794" name="Rectangle 2"/>
          <p:cNvSpPr>
            <a:spLocks noGrp="1" noChangeArrowheads="1"/>
          </p:cNvSpPr>
          <p:nvPr>
            <p:ph type="hdr" sz="quarter"/>
          </p:nvPr>
        </p:nvSpPr>
        <p:spPr bwMode="auto">
          <a:xfrm>
            <a:off x="0" y="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324" tIns="45662" rIns="91324" bIns="45662" numCol="1" anchor="t" anchorCtr="0" compatLnSpc="1">
            <a:prstTxWarp prst="textNoShape">
              <a:avLst/>
            </a:prstTxWarp>
          </a:bodyPr>
          <a:lstStyle>
            <a:lvl1pPr algn="l" defTabSz="912616">
              <a:defRPr sz="1200">
                <a:latin typeface="Arial" pitchFamily="34" charset="0"/>
                <a:ea typeface="新細明體" pitchFamily="18" charset="-120"/>
                <a:cs typeface="+mn-cs"/>
              </a:defRPr>
            </a:lvl1pPr>
          </a:lstStyle>
          <a:p>
            <a:pPr>
              <a:defRPr/>
            </a:pPr>
            <a:endParaRPr lang="en-US" altLang="zh-TW"/>
          </a:p>
        </p:txBody>
      </p:sp>
      <p:sp>
        <p:nvSpPr>
          <p:cNvPr id="289795" name="Rectangle 3"/>
          <p:cNvSpPr>
            <a:spLocks noGrp="1" noChangeArrowheads="1"/>
          </p:cNvSpPr>
          <p:nvPr>
            <p:ph type="dt" idx="1"/>
          </p:nvPr>
        </p:nvSpPr>
        <p:spPr bwMode="auto">
          <a:xfrm>
            <a:off x="3851275" y="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324" tIns="45662" rIns="91324" bIns="45662" numCol="1" anchor="t" anchorCtr="0" compatLnSpc="1">
            <a:prstTxWarp prst="textNoShape">
              <a:avLst/>
            </a:prstTxWarp>
          </a:bodyPr>
          <a:lstStyle>
            <a:lvl1pPr algn="r" defTabSz="912616">
              <a:defRPr sz="1200">
                <a:latin typeface="Arial" pitchFamily="34" charset="0"/>
                <a:ea typeface="新細明體" pitchFamily="18" charset="-120"/>
                <a:cs typeface="+mn-cs"/>
              </a:defRPr>
            </a:lvl1pPr>
          </a:lstStyle>
          <a:p>
            <a:pPr>
              <a:defRPr/>
            </a:pPr>
            <a:endParaRPr lang="en-US" altLang="zh-TW"/>
          </a:p>
        </p:txBody>
      </p:sp>
      <p:sp>
        <p:nvSpPr>
          <p:cNvPr id="131076" name="Rectangle 4"/>
          <p:cNvSpPr>
            <a:spLocks noGrp="1" noRot="1" noChangeAspect="1" noChangeArrowheads="1" noTextEdit="1"/>
          </p:cNvSpPr>
          <p:nvPr>
            <p:ph type="sldImg" idx="2"/>
          </p:nvPr>
        </p:nvSpPr>
        <p:spPr bwMode="auto">
          <a:xfrm>
            <a:off x="725488" y="739775"/>
            <a:ext cx="5346700"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7" name="Rectangle 5"/>
          <p:cNvSpPr>
            <a:spLocks noGrp="1" noChangeArrowheads="1"/>
          </p:cNvSpPr>
          <p:nvPr>
            <p:ph type="body" sz="quarter" idx="3"/>
          </p:nvPr>
        </p:nvSpPr>
        <p:spPr bwMode="auto">
          <a:xfrm>
            <a:off x="679450" y="4689475"/>
            <a:ext cx="543877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324" tIns="45662" rIns="91324" bIns="45662"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289798" name="Rectangle 6"/>
          <p:cNvSpPr>
            <a:spLocks noGrp="1" noChangeArrowheads="1"/>
          </p:cNvSpPr>
          <p:nvPr>
            <p:ph type="ftr" sz="quarter" idx="4"/>
          </p:nvPr>
        </p:nvSpPr>
        <p:spPr bwMode="auto">
          <a:xfrm>
            <a:off x="0" y="937895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324" tIns="45662" rIns="91324" bIns="45662" numCol="1" anchor="b" anchorCtr="0" compatLnSpc="1">
            <a:prstTxWarp prst="textNoShape">
              <a:avLst/>
            </a:prstTxWarp>
          </a:bodyPr>
          <a:lstStyle>
            <a:lvl1pPr algn="l" defTabSz="912616">
              <a:defRPr sz="1200">
                <a:latin typeface="Arial" pitchFamily="34" charset="0"/>
                <a:ea typeface="新細明體" pitchFamily="18" charset="-120"/>
                <a:cs typeface="+mn-cs"/>
              </a:defRPr>
            </a:lvl1pPr>
          </a:lstStyle>
          <a:p>
            <a:pPr>
              <a:defRPr/>
            </a:pPr>
            <a:endParaRPr lang="en-US" altLang="zh-TW"/>
          </a:p>
        </p:txBody>
      </p:sp>
      <p:sp>
        <p:nvSpPr>
          <p:cNvPr id="289799" name="Rectangle 7"/>
          <p:cNvSpPr>
            <a:spLocks noGrp="1" noChangeArrowheads="1"/>
          </p:cNvSpPr>
          <p:nvPr>
            <p:ph type="sldNum" sz="quarter" idx="5"/>
          </p:nvPr>
        </p:nvSpPr>
        <p:spPr bwMode="auto">
          <a:xfrm>
            <a:off x="3851275" y="937895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324" tIns="45662" rIns="91324" bIns="45662" numCol="1" anchor="b" anchorCtr="0" compatLnSpc="1">
            <a:prstTxWarp prst="textNoShape">
              <a:avLst/>
            </a:prstTxWarp>
          </a:bodyPr>
          <a:lstStyle>
            <a:lvl1pPr algn="r" defTabSz="911225">
              <a:defRPr sz="1200">
                <a:ea typeface="新細明體" pitchFamily="18" charset="-120"/>
              </a:defRPr>
            </a:lvl1pPr>
          </a:lstStyle>
          <a:p>
            <a:pPr>
              <a:defRPr/>
            </a:pPr>
            <a:fld id="{469FA8FD-C2C9-4281-9C68-473B122CD0D5}" type="slidenum">
              <a:rPr lang="en-US" altLang="zh-TW"/>
              <a:pPr>
                <a:defRPr/>
              </a:pPr>
              <a:t>‹#›</a:t>
            </a:fld>
            <a:endParaRPr lang="en-US" altLang="zh-TW"/>
          </a:p>
        </p:txBody>
      </p:sp>
    </p:spTree>
    <p:extLst>
      <p:ext uri="{BB962C8B-B14F-4D97-AF65-F5344CB8AC3E}">
        <p14:creationId xmlns:p14="http://schemas.microsoft.com/office/powerpoint/2010/main" val="309289241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新細明體" charset="0"/>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727075" y="741363"/>
            <a:ext cx="5345113" cy="3702050"/>
          </a:xfrm>
          <a:ln/>
        </p:spPr>
      </p:sp>
      <p:sp>
        <p:nvSpPr>
          <p:cNvPr id="132099" name="Rectangle 3"/>
          <p:cNvSpPr>
            <a:spLocks noGrp="1" noChangeArrowheads="1"/>
          </p:cNvSpPr>
          <p:nvPr>
            <p:ph type="body" idx="1"/>
          </p:nvPr>
        </p:nvSpPr>
        <p:spPr>
          <a:xfrm>
            <a:off x="679450" y="4691063"/>
            <a:ext cx="5438775" cy="4443412"/>
          </a:xfrm>
          <a:noFill/>
        </p:spPr>
        <p:txBody>
          <a:bodyPr/>
          <a:lstStyle/>
          <a:p>
            <a:endParaRPr lang="zh-TW"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11</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dirty="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12</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dirty="0"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13</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dirty="0"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投影片圖像版面配置區 1"/>
          <p:cNvSpPr>
            <a:spLocks noGrp="1" noRot="1" noChangeAspect="1" noTextEdit="1"/>
          </p:cNvSpPr>
          <p:nvPr>
            <p:ph type="sldImg"/>
          </p:nvPr>
        </p:nvSpPr>
        <p:spPr>
          <a:ln/>
        </p:spPr>
      </p:sp>
      <p:sp>
        <p:nvSpPr>
          <p:cNvPr id="136195" name="備忘稿版面配置區 2"/>
          <p:cNvSpPr>
            <a:spLocks noGrp="1"/>
          </p:cNvSpPr>
          <p:nvPr>
            <p:ph type="body" idx="1"/>
          </p:nvPr>
        </p:nvSpPr>
        <p:spPr>
          <a:noFill/>
        </p:spPr>
        <p:txBody>
          <a:bodyPr/>
          <a:lstStyle/>
          <a:p>
            <a:endParaRPr lang="zh-TW" alt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a:ln/>
        </p:spPr>
      </p:sp>
      <p:sp>
        <p:nvSpPr>
          <p:cNvPr id="137219" name="備忘稿版面配置區 2"/>
          <p:cNvSpPr>
            <a:spLocks noGrp="1"/>
          </p:cNvSpPr>
          <p:nvPr>
            <p:ph type="body" idx="1"/>
          </p:nvPr>
        </p:nvSpPr>
        <p:spPr>
          <a:noFill/>
        </p:spPr>
        <p:txBody>
          <a:bodyPr/>
          <a:lstStyle/>
          <a:p>
            <a:endParaRPr lang="zh-TW" altLang="en-US" smtClean="0">
              <a:latin typeface="Arial" pitchFamily="34" charset="0"/>
            </a:endParaRPr>
          </a:p>
        </p:txBody>
      </p:sp>
      <p:sp>
        <p:nvSpPr>
          <p:cNvPr id="137220" name="投影片編號版面配置區 3"/>
          <p:cNvSpPr txBox="1">
            <a:spLocks noGrp="1"/>
          </p:cNvSpPr>
          <p:nvPr/>
        </p:nvSpPr>
        <p:spPr bwMode="auto">
          <a:xfrm>
            <a:off x="3851275" y="937895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2" rIns="91324" bIns="45662" anchor="b"/>
          <a:lstStyle>
            <a:lvl1pPr defTabSz="911225" eaLnBrk="0" hangingPunct="0">
              <a:defRPr kumimoji="1">
                <a:solidFill>
                  <a:schemeClr val="tx1"/>
                </a:solidFill>
                <a:latin typeface="Arial" pitchFamily="34" charset="0"/>
                <a:ea typeface="標楷體" pitchFamily="65" charset="-120"/>
              </a:defRPr>
            </a:lvl1pPr>
            <a:lvl2pPr marL="742950" indent="-285750" defTabSz="911225" eaLnBrk="0" hangingPunct="0">
              <a:defRPr kumimoji="1">
                <a:solidFill>
                  <a:schemeClr val="tx1"/>
                </a:solidFill>
                <a:latin typeface="Arial" pitchFamily="34" charset="0"/>
                <a:ea typeface="標楷體" pitchFamily="65" charset="-120"/>
              </a:defRPr>
            </a:lvl2pPr>
            <a:lvl3pPr marL="1143000" indent="-228600" defTabSz="911225" eaLnBrk="0" hangingPunct="0">
              <a:defRPr kumimoji="1">
                <a:solidFill>
                  <a:schemeClr val="tx1"/>
                </a:solidFill>
                <a:latin typeface="Arial" pitchFamily="34" charset="0"/>
                <a:ea typeface="標楷體" pitchFamily="65" charset="-120"/>
              </a:defRPr>
            </a:lvl3pPr>
            <a:lvl4pPr marL="1600200" indent="-228600" defTabSz="911225" eaLnBrk="0" hangingPunct="0">
              <a:defRPr kumimoji="1">
                <a:solidFill>
                  <a:schemeClr val="tx1"/>
                </a:solidFill>
                <a:latin typeface="Arial" pitchFamily="34" charset="0"/>
                <a:ea typeface="標楷體" pitchFamily="65" charset="-120"/>
              </a:defRPr>
            </a:lvl4pPr>
            <a:lvl5pPr marL="2057400" indent="-228600" defTabSz="911225" eaLnBrk="0" hangingPunct="0">
              <a:defRPr kumimoji="1">
                <a:solidFill>
                  <a:schemeClr val="tx1"/>
                </a:solidFill>
                <a:latin typeface="Arial" pitchFamily="34" charset="0"/>
                <a:ea typeface="標楷體" pitchFamily="65" charset="-120"/>
              </a:defRPr>
            </a:lvl5pPr>
            <a:lvl6pPr marL="25146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D76F9260-FEAD-4332-9D49-DC0AA5377710}" type="slidenum">
              <a:rPr lang="en-US" altLang="zh-TW" sz="1200">
                <a:ea typeface="新細明體" pitchFamily="18" charset="-120"/>
              </a:rPr>
              <a:pPr algn="r" eaLnBrk="1" hangingPunct="1"/>
              <a:t>17</a:t>
            </a:fld>
            <a:endParaRPr lang="en-US" altLang="zh-TW" sz="1200">
              <a:ea typeface="新細明體" pitchFamily="18"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投影片圖像版面配置區 1"/>
          <p:cNvSpPr>
            <a:spLocks noGrp="1" noRot="1" noChangeAspect="1" noTextEdit="1"/>
          </p:cNvSpPr>
          <p:nvPr>
            <p:ph type="sldImg"/>
          </p:nvPr>
        </p:nvSpPr>
        <p:spPr>
          <a:ln/>
        </p:spPr>
      </p:sp>
      <p:sp>
        <p:nvSpPr>
          <p:cNvPr id="137219" name="備忘稿版面配置區 2"/>
          <p:cNvSpPr>
            <a:spLocks noGrp="1"/>
          </p:cNvSpPr>
          <p:nvPr>
            <p:ph type="body" idx="1"/>
          </p:nvPr>
        </p:nvSpPr>
        <p:spPr>
          <a:noFill/>
        </p:spPr>
        <p:txBody>
          <a:bodyPr/>
          <a:lstStyle/>
          <a:p>
            <a:endParaRPr lang="zh-TW" altLang="en-US" smtClean="0">
              <a:latin typeface="Arial" pitchFamily="34" charset="0"/>
            </a:endParaRPr>
          </a:p>
        </p:txBody>
      </p:sp>
      <p:sp>
        <p:nvSpPr>
          <p:cNvPr id="137220" name="投影片編號版面配置區 3"/>
          <p:cNvSpPr txBox="1">
            <a:spLocks noGrp="1"/>
          </p:cNvSpPr>
          <p:nvPr/>
        </p:nvSpPr>
        <p:spPr bwMode="auto">
          <a:xfrm>
            <a:off x="3851275" y="9378950"/>
            <a:ext cx="2944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2" rIns="91324" bIns="45662" anchor="b"/>
          <a:lstStyle>
            <a:lvl1pPr defTabSz="911225" eaLnBrk="0" hangingPunct="0">
              <a:defRPr kumimoji="1">
                <a:solidFill>
                  <a:schemeClr val="tx1"/>
                </a:solidFill>
                <a:latin typeface="Arial" pitchFamily="34" charset="0"/>
                <a:ea typeface="標楷體" pitchFamily="65" charset="-120"/>
              </a:defRPr>
            </a:lvl1pPr>
            <a:lvl2pPr marL="742950" indent="-285750" defTabSz="911225" eaLnBrk="0" hangingPunct="0">
              <a:defRPr kumimoji="1">
                <a:solidFill>
                  <a:schemeClr val="tx1"/>
                </a:solidFill>
                <a:latin typeface="Arial" pitchFamily="34" charset="0"/>
                <a:ea typeface="標楷體" pitchFamily="65" charset="-120"/>
              </a:defRPr>
            </a:lvl2pPr>
            <a:lvl3pPr marL="1143000" indent="-228600" defTabSz="911225" eaLnBrk="0" hangingPunct="0">
              <a:defRPr kumimoji="1">
                <a:solidFill>
                  <a:schemeClr val="tx1"/>
                </a:solidFill>
                <a:latin typeface="Arial" pitchFamily="34" charset="0"/>
                <a:ea typeface="標楷體" pitchFamily="65" charset="-120"/>
              </a:defRPr>
            </a:lvl3pPr>
            <a:lvl4pPr marL="1600200" indent="-228600" defTabSz="911225" eaLnBrk="0" hangingPunct="0">
              <a:defRPr kumimoji="1">
                <a:solidFill>
                  <a:schemeClr val="tx1"/>
                </a:solidFill>
                <a:latin typeface="Arial" pitchFamily="34" charset="0"/>
                <a:ea typeface="標楷體" pitchFamily="65" charset="-120"/>
              </a:defRPr>
            </a:lvl4pPr>
            <a:lvl5pPr marL="2057400" indent="-228600" defTabSz="911225" eaLnBrk="0" hangingPunct="0">
              <a:defRPr kumimoji="1">
                <a:solidFill>
                  <a:schemeClr val="tx1"/>
                </a:solidFill>
                <a:latin typeface="Arial" pitchFamily="34" charset="0"/>
                <a:ea typeface="標楷體" pitchFamily="65" charset="-120"/>
              </a:defRPr>
            </a:lvl5pPr>
            <a:lvl6pPr marL="25146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defTabSz="911225"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D76F9260-FEAD-4332-9D49-DC0AA5377710}" type="slidenum">
              <a:rPr lang="en-US" altLang="zh-TW" sz="1200">
                <a:ea typeface="新細明體" pitchFamily="18" charset="-120"/>
              </a:rPr>
              <a:pPr algn="r" eaLnBrk="1" hangingPunct="1"/>
              <a:t>18</a:t>
            </a:fld>
            <a:endParaRPr lang="en-US" altLang="zh-TW" sz="1200">
              <a:ea typeface="新細明體" pitchFamily="18"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52016" y="9380537"/>
            <a:ext cx="2945659"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Times New Roman" pitchFamily="18" charset="0"/>
                <a:ea typeface="標楷體" pitchFamily="65" charset="-120"/>
              </a:defRPr>
            </a:lvl1pPr>
            <a:lvl2pPr marL="742950" indent="-285750">
              <a:defRPr kumimoji="1" sz="2400">
                <a:solidFill>
                  <a:schemeClr val="tx1"/>
                </a:solidFill>
                <a:latin typeface="Times New Roman" pitchFamily="18" charset="0"/>
                <a:ea typeface="標楷體" pitchFamily="65" charset="-120"/>
              </a:defRPr>
            </a:lvl2pPr>
            <a:lvl3pPr marL="1143000" indent="-228600">
              <a:defRPr kumimoji="1" sz="2400">
                <a:solidFill>
                  <a:schemeClr val="tx1"/>
                </a:solidFill>
                <a:latin typeface="Times New Roman" pitchFamily="18" charset="0"/>
                <a:ea typeface="標楷體" pitchFamily="65" charset="-120"/>
              </a:defRPr>
            </a:lvl3pPr>
            <a:lvl4pPr marL="1600200" indent="-228600">
              <a:defRPr kumimoji="1" sz="2400">
                <a:solidFill>
                  <a:schemeClr val="tx1"/>
                </a:solidFill>
                <a:latin typeface="Times New Roman" pitchFamily="18" charset="0"/>
                <a:ea typeface="標楷體" pitchFamily="65" charset="-120"/>
              </a:defRPr>
            </a:lvl4pPr>
            <a:lvl5pPr marL="2057400" indent="-228600">
              <a:defRPr kumimoji="1" sz="2400">
                <a:solidFill>
                  <a:schemeClr val="tx1"/>
                </a:solidFill>
                <a:latin typeface="Times New Roman" pitchFamily="18" charset="0"/>
                <a:ea typeface="標楷體" pitchFamily="65" charset="-120"/>
              </a:defRPr>
            </a:lvl5pPr>
            <a:lvl6pPr marL="2514600" indent="-228600" fontAlgn="base">
              <a:spcBef>
                <a:spcPct val="0"/>
              </a:spcBef>
              <a:spcAft>
                <a:spcPct val="0"/>
              </a:spcAft>
              <a:defRPr kumimoji="1" sz="2400">
                <a:solidFill>
                  <a:schemeClr val="tx1"/>
                </a:solidFill>
                <a:latin typeface="Times New Roman" pitchFamily="18" charset="0"/>
                <a:ea typeface="標楷體" pitchFamily="65" charset="-120"/>
              </a:defRPr>
            </a:lvl6pPr>
            <a:lvl7pPr marL="2971800" indent="-228600" fontAlgn="base">
              <a:spcBef>
                <a:spcPct val="0"/>
              </a:spcBef>
              <a:spcAft>
                <a:spcPct val="0"/>
              </a:spcAft>
              <a:defRPr kumimoji="1" sz="2400">
                <a:solidFill>
                  <a:schemeClr val="tx1"/>
                </a:solidFill>
                <a:latin typeface="Times New Roman" pitchFamily="18" charset="0"/>
                <a:ea typeface="標楷體" pitchFamily="65" charset="-120"/>
              </a:defRPr>
            </a:lvl7pPr>
            <a:lvl8pPr marL="3429000" indent="-228600" fontAlgn="base">
              <a:spcBef>
                <a:spcPct val="0"/>
              </a:spcBef>
              <a:spcAft>
                <a:spcPct val="0"/>
              </a:spcAft>
              <a:defRPr kumimoji="1" sz="2400">
                <a:solidFill>
                  <a:schemeClr val="tx1"/>
                </a:solidFill>
                <a:latin typeface="Times New Roman" pitchFamily="18" charset="0"/>
                <a:ea typeface="標楷體" pitchFamily="65" charset="-120"/>
              </a:defRPr>
            </a:lvl8pPr>
            <a:lvl9pPr marL="3886200" indent="-228600" fontAlgn="base">
              <a:spcBef>
                <a:spcPct val="0"/>
              </a:spcBef>
              <a:spcAft>
                <a:spcPct val="0"/>
              </a:spcAft>
              <a:defRPr kumimoji="1" sz="2400">
                <a:solidFill>
                  <a:schemeClr val="tx1"/>
                </a:solidFill>
                <a:latin typeface="Times New Roman" pitchFamily="18" charset="0"/>
                <a:ea typeface="標楷體" pitchFamily="65" charset="-120"/>
              </a:defRPr>
            </a:lvl9pPr>
          </a:lstStyle>
          <a:p>
            <a:pPr algn="r">
              <a:defRPr/>
            </a:pPr>
            <a:fld id="{C7970D28-32FE-4964-8CD4-20B3886FB105}" type="slidenum">
              <a:rPr lang="en-US" altLang="zh-TW" sz="1200" smtClean="0"/>
              <a:pPr algn="r">
                <a:defRPr/>
              </a:pPr>
              <a:t>1</a:t>
            </a:fld>
            <a:endParaRPr lang="en-US" altLang="zh-TW" sz="1200" dirty="0" smtClean="0"/>
          </a:p>
        </p:txBody>
      </p:sp>
      <p:sp>
        <p:nvSpPr>
          <p:cNvPr id="6147" name="Rectangle 2"/>
          <p:cNvSpPr>
            <a:spLocks noGrp="1" noRot="1" noChangeAspect="1" noChangeArrowheads="1" noTextEdit="1"/>
          </p:cNvSpPr>
          <p:nvPr>
            <p:ph type="sldImg"/>
          </p:nvPr>
        </p:nvSpPr>
        <p:spPr>
          <a:xfrm>
            <a:off x="725488" y="739775"/>
            <a:ext cx="5346700" cy="3702050"/>
          </a:xfrm>
          <a:ln/>
        </p:spPr>
      </p:sp>
      <p:sp>
        <p:nvSpPr>
          <p:cNvPr id="164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zh-TW">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725488" y="739775"/>
            <a:ext cx="5346700" cy="370205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84" tIns="45792" rIns="91584" bIns="45792"/>
          <a:lstStyle/>
          <a:p>
            <a:pPr lvl="1" eaLnBrk="1" hangingPunct="1">
              <a:buClr>
                <a:srgbClr val="00FF00"/>
              </a:buClr>
              <a:buFont typeface="Wingdings" pitchFamily="2" charset="2"/>
              <a:buNone/>
            </a:pPr>
            <a:endParaRPr lang="zh-TW" altLang="en-US" b="1" smtClean="0">
              <a:solidFill>
                <a:srgbClr val="FFFF00"/>
              </a:solidFill>
              <a:ea typeface="標楷體" pitchFamily="65"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187" eaLnBrk="0" hangingPunct="0">
              <a:defRPr kumimoji="1">
                <a:solidFill>
                  <a:schemeClr val="tx1"/>
                </a:solidFill>
                <a:latin typeface="Tahoma" pitchFamily="34" charset="0"/>
                <a:ea typeface="新細明體" pitchFamily="18" charset="-120"/>
              </a:defRPr>
            </a:lvl1pPr>
            <a:lvl2pPr marL="739607" indent="-284464" defTabSz="918187" eaLnBrk="0" hangingPunct="0">
              <a:defRPr kumimoji="1">
                <a:solidFill>
                  <a:schemeClr val="tx1"/>
                </a:solidFill>
                <a:latin typeface="Tahoma" pitchFamily="34" charset="0"/>
                <a:ea typeface="新細明體" pitchFamily="18" charset="-120"/>
              </a:defRPr>
            </a:lvl2pPr>
            <a:lvl3pPr marL="1137857" indent="-227571" defTabSz="918187" eaLnBrk="0" hangingPunct="0">
              <a:defRPr kumimoji="1">
                <a:solidFill>
                  <a:schemeClr val="tx1"/>
                </a:solidFill>
                <a:latin typeface="Tahoma" pitchFamily="34" charset="0"/>
                <a:ea typeface="新細明體" pitchFamily="18" charset="-120"/>
              </a:defRPr>
            </a:lvl3pPr>
            <a:lvl4pPr marL="1592999" indent="-227571" defTabSz="918187" eaLnBrk="0" hangingPunct="0">
              <a:defRPr kumimoji="1">
                <a:solidFill>
                  <a:schemeClr val="tx1"/>
                </a:solidFill>
                <a:latin typeface="Tahoma" pitchFamily="34" charset="0"/>
                <a:ea typeface="新細明體" pitchFamily="18" charset="-120"/>
              </a:defRPr>
            </a:lvl4pPr>
            <a:lvl5pPr marL="2048142" indent="-227571" defTabSz="918187" eaLnBrk="0" hangingPunct="0">
              <a:defRPr kumimoji="1">
                <a:solidFill>
                  <a:schemeClr val="tx1"/>
                </a:solidFill>
                <a:latin typeface="Tahoma" pitchFamily="34" charset="0"/>
                <a:ea typeface="新細明體" pitchFamily="18" charset="-120"/>
              </a:defRPr>
            </a:lvl5pPr>
            <a:lvl6pPr marL="2503284"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58427"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13570"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68712"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03A01AB5-1096-4C65-819D-5B254C5A7413}" type="slidenum">
              <a:rPr lang="en-US" altLang="zh-TW" smtClean="0">
                <a:latin typeface="Times New Roman" pitchFamily="18" charset="0"/>
              </a:rPr>
              <a:pPr eaLnBrk="1" hangingPunct="1"/>
              <a:t>37</a:t>
            </a:fld>
            <a:endParaRPr lang="en-US" altLang="zh-TW" smtClean="0">
              <a:latin typeface="Times New Roman" pitchFamily="18" charset="0"/>
            </a:endParaRPr>
          </a:p>
        </p:txBody>
      </p:sp>
      <p:sp>
        <p:nvSpPr>
          <p:cNvPr id="158723" name="Rectangle 2"/>
          <p:cNvSpPr>
            <a:spLocks noGrp="1" noRot="1" noChangeAspect="1" noChangeArrowheads="1" noTextEdit="1"/>
          </p:cNvSpPr>
          <p:nvPr>
            <p:ph type="sldImg"/>
          </p:nvPr>
        </p:nvSpPr>
        <p:spPr>
          <a:xfrm>
            <a:off x="731838" y="739775"/>
            <a:ext cx="5346700" cy="3703638"/>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187" eaLnBrk="0" hangingPunct="0">
              <a:defRPr kumimoji="1">
                <a:solidFill>
                  <a:schemeClr val="tx1"/>
                </a:solidFill>
                <a:latin typeface="Tahoma" pitchFamily="34" charset="0"/>
                <a:ea typeface="新細明體" pitchFamily="18" charset="-120"/>
              </a:defRPr>
            </a:lvl1pPr>
            <a:lvl2pPr marL="739607" indent="-284464" defTabSz="918187" eaLnBrk="0" hangingPunct="0">
              <a:defRPr kumimoji="1">
                <a:solidFill>
                  <a:schemeClr val="tx1"/>
                </a:solidFill>
                <a:latin typeface="Tahoma" pitchFamily="34" charset="0"/>
                <a:ea typeface="新細明體" pitchFamily="18" charset="-120"/>
              </a:defRPr>
            </a:lvl2pPr>
            <a:lvl3pPr marL="1137857" indent="-227571" defTabSz="918187" eaLnBrk="0" hangingPunct="0">
              <a:defRPr kumimoji="1">
                <a:solidFill>
                  <a:schemeClr val="tx1"/>
                </a:solidFill>
                <a:latin typeface="Tahoma" pitchFamily="34" charset="0"/>
                <a:ea typeface="新細明體" pitchFamily="18" charset="-120"/>
              </a:defRPr>
            </a:lvl3pPr>
            <a:lvl4pPr marL="1592999" indent="-227571" defTabSz="918187" eaLnBrk="0" hangingPunct="0">
              <a:defRPr kumimoji="1">
                <a:solidFill>
                  <a:schemeClr val="tx1"/>
                </a:solidFill>
                <a:latin typeface="Tahoma" pitchFamily="34" charset="0"/>
                <a:ea typeface="新細明體" pitchFamily="18" charset="-120"/>
              </a:defRPr>
            </a:lvl4pPr>
            <a:lvl5pPr marL="2048142" indent="-227571" defTabSz="918187" eaLnBrk="0" hangingPunct="0">
              <a:defRPr kumimoji="1">
                <a:solidFill>
                  <a:schemeClr val="tx1"/>
                </a:solidFill>
                <a:latin typeface="Tahoma" pitchFamily="34" charset="0"/>
                <a:ea typeface="新細明體" pitchFamily="18" charset="-120"/>
              </a:defRPr>
            </a:lvl5pPr>
            <a:lvl6pPr marL="2503284"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58427"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13570"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68712"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03A01AB5-1096-4C65-819D-5B254C5A7413}" type="slidenum">
              <a:rPr lang="en-US" altLang="zh-TW" smtClean="0">
                <a:latin typeface="Times New Roman" pitchFamily="18" charset="0"/>
              </a:rPr>
              <a:pPr eaLnBrk="1" hangingPunct="1"/>
              <a:t>39</a:t>
            </a:fld>
            <a:endParaRPr lang="en-US" altLang="zh-TW" smtClean="0">
              <a:latin typeface="Times New Roman" pitchFamily="18" charset="0"/>
            </a:endParaRPr>
          </a:p>
        </p:txBody>
      </p:sp>
      <p:sp>
        <p:nvSpPr>
          <p:cNvPr id="158723" name="Rectangle 2"/>
          <p:cNvSpPr>
            <a:spLocks noGrp="1" noRot="1" noChangeAspect="1" noChangeArrowheads="1" noTextEdit="1"/>
          </p:cNvSpPr>
          <p:nvPr>
            <p:ph type="sldImg"/>
          </p:nvPr>
        </p:nvSpPr>
        <p:spPr>
          <a:xfrm>
            <a:off x="731838" y="739775"/>
            <a:ext cx="5346700" cy="3703638"/>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Notes Placeholder 2"/>
          <p:cNvSpPr>
            <a:spLocks noGrp="1"/>
          </p:cNvSpPr>
          <p:nvPr>
            <p:ph type="body" idx="1"/>
          </p:nvPr>
        </p:nvSpPr>
        <p:spPr>
          <a:xfrm>
            <a:off x="679450" y="4687888"/>
            <a:ext cx="5438775" cy="4446587"/>
          </a:xfrm>
          <a:noFill/>
        </p:spPr>
        <p:txBody>
          <a:bodyPr lIns="91704" tIns="45853" rIns="91704" bIns="45853"/>
          <a:lstStyle/>
          <a:p>
            <a:pPr>
              <a:lnSpc>
                <a:spcPct val="80000"/>
              </a:lnSpc>
            </a:pPr>
            <a:r>
              <a:rPr lang="en-US" altLang="zh-TW" sz="400" b="1" smtClean="0">
                <a:latin typeface="Arial" pitchFamily="34" charset="0"/>
              </a:rPr>
              <a:t>Transparent 3-D steps with labels</a:t>
            </a:r>
          </a:p>
          <a:p>
            <a:pPr>
              <a:lnSpc>
                <a:spcPct val="80000"/>
              </a:lnSpc>
            </a:pPr>
            <a:r>
              <a:rPr lang="en-US" altLang="zh-TW" sz="400" smtClean="0">
                <a:latin typeface="Arial" pitchFamily="34" charset="0"/>
              </a:rPr>
              <a:t>(Advanced)</a:t>
            </a:r>
          </a:p>
          <a:p>
            <a:pPr>
              <a:lnSpc>
                <a:spcPct val="80000"/>
              </a:lnSpc>
            </a:pPr>
            <a:endParaRPr lang="en-US" altLang="zh-TW" sz="400" smtClean="0">
              <a:latin typeface="Arial" pitchFamily="34" charset="0"/>
            </a:endParaRPr>
          </a:p>
          <a:p>
            <a:pPr>
              <a:lnSpc>
                <a:spcPct val="80000"/>
              </a:lnSpc>
            </a:pPr>
            <a:endParaRPr lang="en-US" altLang="zh-TW" sz="400" smtClean="0">
              <a:latin typeface="Arial" pitchFamily="34" charset="0"/>
            </a:endParaRPr>
          </a:p>
          <a:p>
            <a:pPr eaLnBrk="1" hangingPunct="1">
              <a:lnSpc>
                <a:spcPct val="70000"/>
              </a:lnSpc>
              <a:spcBef>
                <a:spcPct val="0"/>
              </a:spcBef>
              <a:spcAft>
                <a:spcPts val="600"/>
              </a:spcAft>
            </a:pPr>
            <a:r>
              <a:rPr lang="en-US" altLang="zh-TW" sz="300" smtClean="0">
                <a:latin typeface="Arial" pitchFamily="34" charset="0"/>
              </a:rPr>
              <a:t>To reproduce the bottom rectangle shape with text effects on this slide, do the following:</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Slides</a:t>
            </a:r>
            <a:r>
              <a:rPr lang="en-US" altLang="zh-TW" sz="300" smtClean="0">
                <a:latin typeface="Arial" pitchFamily="34" charset="0"/>
              </a:rPr>
              <a:t> group, click </a:t>
            </a:r>
            <a:r>
              <a:rPr lang="en-US" altLang="zh-TW" sz="300" b="1" smtClean="0">
                <a:latin typeface="Arial" pitchFamily="34" charset="0"/>
              </a:rPr>
              <a:t>Layout</a:t>
            </a:r>
            <a:r>
              <a:rPr lang="en-US" altLang="zh-TW" sz="300" smtClean="0">
                <a:latin typeface="Arial" pitchFamily="34" charset="0"/>
              </a:rPr>
              <a:t>, and then click </a:t>
            </a:r>
            <a:r>
              <a:rPr lang="en-US" altLang="zh-TW" sz="300" b="1" smtClean="0">
                <a:latin typeface="Arial" pitchFamily="34" charset="0"/>
              </a:rPr>
              <a:t>Blank</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More</a:t>
            </a:r>
            <a:r>
              <a:rPr lang="en-US" altLang="zh-TW" sz="300" smtClean="0">
                <a:latin typeface="Arial" pitchFamily="34" charset="0"/>
              </a:rPr>
              <a:t> arrow on the </a:t>
            </a:r>
            <a:r>
              <a:rPr lang="en-US" altLang="zh-TW" sz="300" b="1" smtClean="0">
                <a:latin typeface="Arial" pitchFamily="34" charset="0"/>
              </a:rPr>
              <a:t>Shapes </a:t>
            </a:r>
            <a:r>
              <a:rPr lang="en-US" altLang="zh-TW" sz="300" smtClean="0">
                <a:latin typeface="Arial" pitchFamily="34" charset="0"/>
              </a:rPr>
              <a:t>gallery, and then under </a:t>
            </a:r>
            <a:r>
              <a:rPr lang="en-US" altLang="zh-TW" sz="300" b="1" smtClean="0">
                <a:latin typeface="Arial" pitchFamily="34" charset="0"/>
              </a:rPr>
              <a:t>Rectangles</a:t>
            </a:r>
            <a:r>
              <a:rPr lang="en-US" altLang="zh-TW" sz="300" smtClean="0">
                <a:latin typeface="Arial" pitchFamily="34" charset="0"/>
              </a:rPr>
              <a:t>, click </a:t>
            </a:r>
            <a:r>
              <a:rPr lang="en-US" altLang="zh-TW" sz="300" b="1" smtClean="0">
                <a:latin typeface="Arial" pitchFamily="34" charset="0"/>
              </a:rPr>
              <a:t>Rectangle </a:t>
            </a:r>
            <a:r>
              <a:rPr lang="en-US" altLang="zh-TW" sz="300" smtClean="0">
                <a:latin typeface="Arial" pitchFamily="34" charset="0"/>
              </a:rPr>
              <a:t>(first option from the left). On the slide, drag to draw a rectangle.</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1.5”</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3”</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bottom right corner of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Format Shape </a:t>
            </a:r>
            <a:r>
              <a:rPr lang="en-US" altLang="zh-TW" sz="300" smtClean="0">
                <a:latin typeface="Arial" pitchFamily="34" charset="0"/>
              </a:rPr>
              <a:t>dialog box launcher.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Fill </a:t>
            </a:r>
            <a:r>
              <a:rPr lang="en-US" altLang="zh-TW" sz="300" smtClean="0">
                <a:latin typeface="Arial" pitchFamily="34" charset="0"/>
              </a:rPr>
              <a:t>in the left pane, and then do the following in the right pane:</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Select </a:t>
            </a:r>
            <a:r>
              <a:rPr lang="en-US" altLang="zh-TW" sz="300" b="1" smtClean="0">
                <a:latin typeface="Arial" pitchFamily="34" charset="0"/>
              </a:rPr>
              <a:t>Solid fill</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 </a:t>
            </a:r>
            <a:r>
              <a:rPr lang="en-US" altLang="zh-TW" sz="300" smtClean="0">
                <a:latin typeface="Arial" pitchFamily="34" charset="0"/>
              </a:rPr>
              <a:t>(first row, first option from the left).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Transparency</a:t>
            </a:r>
            <a:r>
              <a:rPr lang="en-US" altLang="zh-TW" sz="300" smtClean="0">
                <a:latin typeface="Arial" pitchFamily="34" charset="0"/>
              </a:rPr>
              <a:t> box, enter </a:t>
            </a:r>
            <a:r>
              <a:rPr lang="en-US" altLang="zh-TW" sz="300" b="1" smtClean="0">
                <a:latin typeface="Arial" pitchFamily="34" charset="0"/>
              </a:rPr>
              <a:t>0%</a:t>
            </a:r>
            <a:r>
              <a:rPr lang="en-US" altLang="zh-TW" sz="300" smtClean="0">
                <a:latin typeface="Arial" pitchFamily="34" charset="0"/>
              </a:rPr>
              <a:t>.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 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Line Color </a:t>
            </a:r>
            <a:r>
              <a:rPr lang="en-US" altLang="zh-TW" sz="300" smtClean="0">
                <a:latin typeface="Arial" pitchFamily="34" charset="0"/>
              </a:rPr>
              <a:t>in the left pane, and then select </a:t>
            </a:r>
            <a:r>
              <a:rPr lang="en-US" altLang="zh-TW" sz="300" b="1" smtClean="0">
                <a:latin typeface="Arial" pitchFamily="34" charset="0"/>
              </a:rPr>
              <a:t>No line</a:t>
            </a:r>
            <a:r>
              <a:rPr lang="en-US" altLang="zh-TW" sz="300" smtClean="0">
                <a:latin typeface="Arial" pitchFamily="34" charset="0"/>
              </a:rPr>
              <a:t> in the right pane.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3-D Rotation </a:t>
            </a:r>
            <a:r>
              <a:rPr lang="en-US" altLang="zh-TW" sz="300" smtClean="0">
                <a:latin typeface="Arial" pitchFamily="34" charset="0"/>
              </a:rPr>
              <a:t>in the left pane. In the right pane, click the button next to </a:t>
            </a:r>
            <a:r>
              <a:rPr lang="en-US" altLang="zh-TW" sz="300" b="1" smtClean="0">
                <a:latin typeface="Arial" pitchFamily="34" charset="0"/>
              </a:rPr>
              <a:t>Presets</a:t>
            </a:r>
            <a:r>
              <a:rPr lang="en-US" altLang="zh-TW" sz="300" smtClean="0">
                <a:latin typeface="Arial" pitchFamily="34" charset="0"/>
              </a:rPr>
              <a:t>, and then under </a:t>
            </a:r>
            <a:r>
              <a:rPr lang="en-US" altLang="zh-TW" sz="300" b="1" smtClean="0">
                <a:latin typeface="Arial" pitchFamily="34" charset="0"/>
              </a:rPr>
              <a:t>Parallel</a:t>
            </a:r>
            <a:r>
              <a:rPr lang="en-US" altLang="zh-TW" sz="300" smtClean="0">
                <a:latin typeface="Arial" pitchFamily="34" charset="0"/>
              </a:rPr>
              <a:t> click </a:t>
            </a:r>
            <a:r>
              <a:rPr lang="en-US" altLang="zh-TW" sz="300" b="1" smtClean="0">
                <a:latin typeface="Arial" pitchFamily="34" charset="0"/>
              </a:rPr>
              <a:t>Off Axis 2 Top </a:t>
            </a:r>
            <a:r>
              <a:rPr lang="en-US" altLang="zh-TW" sz="300" smtClean="0">
                <a:latin typeface="Arial" pitchFamily="34" charset="0"/>
              </a:rPr>
              <a:t>(third row, second option from the left).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3-D Format </a:t>
            </a:r>
            <a:r>
              <a:rPr lang="en-US" altLang="zh-TW" sz="300" smtClean="0">
                <a:latin typeface="Arial" pitchFamily="34" charset="0"/>
              </a:rPr>
              <a:t>in the left pane, and then do the following in the right pane:</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Bevel</a:t>
            </a:r>
            <a:r>
              <a:rPr lang="en-US" altLang="zh-TW" sz="300" smtClean="0">
                <a:latin typeface="Arial" pitchFamily="34" charset="0"/>
              </a:rPr>
              <a:t>, click the button next to </a:t>
            </a:r>
            <a:r>
              <a:rPr lang="en-US" altLang="zh-TW" sz="300" b="1" smtClean="0">
                <a:latin typeface="Arial" pitchFamily="34" charset="0"/>
              </a:rPr>
              <a:t>Top</a:t>
            </a:r>
            <a:r>
              <a:rPr lang="en-US" altLang="zh-TW" sz="300" smtClean="0">
                <a:latin typeface="Arial" pitchFamily="34" charset="0"/>
              </a:rPr>
              <a:t>, and then under </a:t>
            </a:r>
            <a:r>
              <a:rPr lang="en-US" altLang="zh-TW" sz="300" b="1" smtClean="0">
                <a:latin typeface="Arial" pitchFamily="34" charset="0"/>
              </a:rPr>
              <a:t>Bevel</a:t>
            </a:r>
            <a:r>
              <a:rPr lang="en-US" altLang="zh-TW" sz="300" smtClean="0">
                <a:latin typeface="Arial" pitchFamily="34" charset="0"/>
              </a:rPr>
              <a:t> click </a:t>
            </a:r>
            <a:r>
              <a:rPr lang="en-US" altLang="zh-TW" sz="300" b="1" smtClean="0">
                <a:latin typeface="Arial" pitchFamily="34" charset="0"/>
              </a:rPr>
              <a:t>Circle</a:t>
            </a:r>
            <a:r>
              <a:rPr lang="en-US" altLang="zh-TW" sz="300" smtClean="0">
                <a:latin typeface="Arial" pitchFamily="34" charset="0"/>
              </a:rPr>
              <a:t> (first row, first option from the left). Next to </a:t>
            </a:r>
            <a:r>
              <a:rPr lang="en-US" altLang="zh-TW" sz="300" b="1" smtClean="0">
                <a:latin typeface="Arial" pitchFamily="34" charset="0"/>
              </a:rPr>
              <a:t>Top</a:t>
            </a:r>
            <a:r>
              <a:rPr lang="en-US" altLang="zh-TW" sz="300" smtClean="0">
                <a:latin typeface="Arial" pitchFamily="34" charset="0"/>
              </a:rPr>
              <a:t>, in the </a:t>
            </a:r>
            <a:r>
              <a:rPr lang="en-US" altLang="zh-TW" sz="300" b="1" smtClean="0">
                <a:latin typeface="Arial" pitchFamily="34" charset="0"/>
              </a:rPr>
              <a:t>Width</a:t>
            </a:r>
            <a:r>
              <a:rPr lang="en-US" altLang="zh-TW" sz="300" smtClean="0">
                <a:latin typeface="Arial" pitchFamily="34" charset="0"/>
              </a:rPr>
              <a:t> box, enter </a:t>
            </a:r>
            <a:r>
              <a:rPr lang="en-US" altLang="zh-TW" sz="300" b="1" smtClean="0">
                <a:latin typeface="Arial" pitchFamily="34" charset="0"/>
              </a:rPr>
              <a:t>7 pt</a:t>
            </a:r>
            <a:r>
              <a:rPr lang="en-US" altLang="zh-TW" sz="300" smtClean="0">
                <a:latin typeface="Arial" pitchFamily="34" charset="0"/>
              </a:rPr>
              <a:t>, and in the </a:t>
            </a:r>
            <a:r>
              <a:rPr lang="en-US" altLang="zh-TW" sz="300" b="1" smtClean="0">
                <a:latin typeface="Arial" pitchFamily="34" charset="0"/>
              </a:rPr>
              <a:t>Height </a:t>
            </a:r>
            <a:r>
              <a:rPr lang="en-US" altLang="zh-TW" sz="300" smtClean="0">
                <a:latin typeface="Arial" pitchFamily="34" charset="0"/>
              </a:rPr>
              <a:t>box,</a:t>
            </a:r>
            <a:r>
              <a:rPr lang="en-US" altLang="zh-TW" sz="300" b="1" smtClean="0">
                <a:latin typeface="Arial" pitchFamily="34" charset="0"/>
              </a:rPr>
              <a:t> </a:t>
            </a:r>
            <a:r>
              <a:rPr lang="en-US" altLang="zh-TW" sz="300" smtClean="0">
                <a:latin typeface="Arial" pitchFamily="34" charset="0"/>
              </a:rPr>
              <a:t>enter </a:t>
            </a:r>
            <a:r>
              <a:rPr lang="en-US" altLang="zh-TW" sz="300" b="1" smtClean="0">
                <a:latin typeface="Arial" pitchFamily="34" charset="0"/>
              </a:rPr>
              <a:t>7 pt</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Depth</a:t>
            </a:r>
            <a:r>
              <a:rPr lang="en-US" altLang="zh-TW" sz="300" smtClean="0">
                <a:latin typeface="Arial" pitchFamily="34" charset="0"/>
              </a:rPr>
              <a:t>, 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a:t>
            </a:r>
            <a:r>
              <a:rPr lang="en-US" altLang="zh-TW" sz="300" smtClean="0">
                <a:latin typeface="Arial" pitchFamily="34" charset="0"/>
              </a:rPr>
              <a:t> (first row, first option from the left). In the </a:t>
            </a:r>
            <a:r>
              <a:rPr lang="en-US" altLang="zh-TW" sz="300" b="1" smtClean="0">
                <a:latin typeface="Arial" pitchFamily="34" charset="0"/>
              </a:rPr>
              <a:t>Depth</a:t>
            </a:r>
            <a:r>
              <a:rPr lang="en-US" altLang="zh-TW" sz="300" smtClean="0">
                <a:latin typeface="Arial" pitchFamily="34" charset="0"/>
              </a:rPr>
              <a:t> box, enter </a:t>
            </a:r>
            <a:r>
              <a:rPr lang="en-US" altLang="zh-TW" sz="300" b="1" smtClean="0">
                <a:latin typeface="Arial" pitchFamily="34" charset="0"/>
              </a:rPr>
              <a:t>40 pt</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Surface</a:t>
            </a:r>
            <a:r>
              <a:rPr lang="en-US" altLang="zh-TW" sz="300" smtClean="0">
                <a:latin typeface="Arial" pitchFamily="34" charset="0"/>
              </a:rPr>
              <a:t>, click the button next to </a:t>
            </a:r>
            <a:r>
              <a:rPr lang="en-US" altLang="zh-TW" sz="300" b="1" smtClean="0">
                <a:latin typeface="Arial" pitchFamily="34" charset="0"/>
              </a:rPr>
              <a:t>Material</a:t>
            </a:r>
            <a:r>
              <a:rPr lang="en-US" altLang="zh-TW" sz="300" smtClean="0">
                <a:latin typeface="Arial" pitchFamily="34" charset="0"/>
              </a:rPr>
              <a:t>, and then under </a:t>
            </a:r>
            <a:r>
              <a:rPr lang="en-US" altLang="zh-TW" sz="300" b="1" smtClean="0">
                <a:latin typeface="Arial" pitchFamily="34" charset="0"/>
              </a:rPr>
              <a:t>Translucent</a:t>
            </a:r>
            <a:r>
              <a:rPr lang="en-US" altLang="zh-TW" sz="300" smtClean="0">
                <a:latin typeface="Arial" pitchFamily="34" charset="0"/>
              </a:rPr>
              <a:t> click </a:t>
            </a:r>
            <a:r>
              <a:rPr lang="en-US" altLang="zh-TW" sz="300" b="1" smtClean="0">
                <a:latin typeface="Arial" pitchFamily="34" charset="0"/>
              </a:rPr>
              <a:t>Clear</a:t>
            </a:r>
            <a:r>
              <a:rPr lang="en-US" altLang="zh-TW" sz="300" smtClean="0">
                <a:latin typeface="Arial" pitchFamily="34" charset="0"/>
              </a:rPr>
              <a:t> (third option from the left). Click the button next to </a:t>
            </a:r>
            <a:r>
              <a:rPr lang="en-US" altLang="zh-TW" sz="300" b="1" smtClean="0">
                <a:latin typeface="Arial" pitchFamily="34" charset="0"/>
              </a:rPr>
              <a:t>Lighting</a:t>
            </a:r>
            <a:r>
              <a:rPr lang="en-US" altLang="zh-TW" sz="300" smtClean="0">
                <a:latin typeface="Arial" pitchFamily="34" charset="0"/>
              </a:rPr>
              <a:t>, and then under </a:t>
            </a:r>
            <a:r>
              <a:rPr lang="en-US" altLang="zh-TW" sz="300" b="1" smtClean="0">
                <a:latin typeface="Arial" pitchFamily="34" charset="0"/>
              </a:rPr>
              <a:t>Special</a:t>
            </a:r>
            <a:r>
              <a:rPr lang="en-US" altLang="zh-TW" sz="300" smtClean="0">
                <a:latin typeface="Arial" pitchFamily="34" charset="0"/>
              </a:rPr>
              <a:t> click </a:t>
            </a:r>
            <a:r>
              <a:rPr lang="en-US" altLang="zh-TW" sz="300" b="1" smtClean="0">
                <a:latin typeface="Arial" pitchFamily="34" charset="0"/>
              </a:rPr>
              <a:t>Two Point </a:t>
            </a:r>
            <a:r>
              <a:rPr lang="en-US" altLang="zh-TW" sz="300" smtClean="0">
                <a:latin typeface="Arial" pitchFamily="34" charset="0"/>
              </a:rPr>
              <a:t>(second option from the left). In the </a:t>
            </a:r>
            <a:r>
              <a:rPr lang="en-US" altLang="zh-TW" sz="300" b="1" smtClean="0">
                <a:latin typeface="Arial" pitchFamily="34" charset="0"/>
              </a:rPr>
              <a:t>Angle box</a:t>
            </a:r>
            <a:r>
              <a:rPr lang="en-US" altLang="zh-TW" sz="300" smtClean="0">
                <a:latin typeface="Arial" pitchFamily="34" charset="0"/>
              </a:rPr>
              <a:t>, enter </a:t>
            </a:r>
            <a:r>
              <a:rPr lang="en-US" altLang="zh-TW" sz="300" b="1" smtClean="0">
                <a:latin typeface="Arial" pitchFamily="34" charset="0"/>
              </a:rPr>
              <a:t>70°</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Insert</a:t>
            </a:r>
            <a:r>
              <a:rPr lang="en-US" altLang="zh-TW" sz="300" smtClean="0">
                <a:latin typeface="Arial" pitchFamily="34" charset="0"/>
              </a:rPr>
              <a:t> tab, in the </a:t>
            </a:r>
            <a:r>
              <a:rPr lang="en-US" altLang="zh-TW" sz="300" b="1" smtClean="0">
                <a:latin typeface="Arial" pitchFamily="34" charset="0"/>
              </a:rPr>
              <a:t>Text</a:t>
            </a:r>
            <a:r>
              <a:rPr lang="en-US" altLang="zh-TW" sz="300" smtClean="0">
                <a:latin typeface="Arial" pitchFamily="34" charset="0"/>
              </a:rPr>
              <a:t> group, click </a:t>
            </a:r>
            <a:r>
              <a:rPr lang="en-US" altLang="zh-TW" sz="300" b="1" smtClean="0">
                <a:latin typeface="Arial" pitchFamily="34" charset="0"/>
              </a:rPr>
              <a:t>Text Box</a:t>
            </a:r>
            <a:r>
              <a:rPr lang="en-US" altLang="zh-TW" sz="300" smtClean="0">
                <a:latin typeface="Arial" pitchFamily="34" charset="0"/>
              </a:rPr>
              <a:t>, and then on the slide, drag to draw the text box.</a:t>
            </a:r>
          </a:p>
          <a:p>
            <a:pPr eaLnBrk="1" hangingPunct="1">
              <a:lnSpc>
                <a:spcPct val="80000"/>
              </a:lnSpc>
              <a:spcBef>
                <a:spcPct val="0"/>
              </a:spcBef>
              <a:buFont typeface="Calibri" pitchFamily="34" charset="0"/>
              <a:buAutoNum type="arabicPeriod"/>
            </a:pPr>
            <a:r>
              <a:rPr lang="en-US" altLang="zh-TW" sz="300" smtClean="0">
                <a:latin typeface="Arial" pitchFamily="34" charset="0"/>
              </a:rPr>
              <a:t>Enter text in the text box, select the text, and then 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Font</a:t>
            </a:r>
            <a:r>
              <a:rPr lang="en-US" altLang="zh-TW" sz="300" smtClean="0">
                <a:latin typeface="Arial" pitchFamily="34" charset="0"/>
              </a:rPr>
              <a:t> group, select </a:t>
            </a:r>
            <a:r>
              <a:rPr lang="en-US" altLang="zh-TW" sz="300" b="1" smtClean="0">
                <a:latin typeface="Arial" pitchFamily="34" charset="0"/>
              </a:rPr>
              <a:t>TW Cen MT Condensed </a:t>
            </a:r>
            <a:r>
              <a:rPr lang="en-US" altLang="zh-TW" sz="300" smtClean="0">
                <a:latin typeface="Arial" pitchFamily="34" charset="0"/>
              </a:rPr>
              <a:t>from the </a:t>
            </a:r>
            <a:r>
              <a:rPr lang="en-US" altLang="zh-TW" sz="300" b="1" smtClean="0">
                <a:latin typeface="Arial" pitchFamily="34" charset="0"/>
              </a:rPr>
              <a:t>Font</a:t>
            </a:r>
            <a:r>
              <a:rPr lang="en-US" altLang="zh-TW" sz="300" smtClean="0">
                <a:latin typeface="Arial" pitchFamily="34" charset="0"/>
              </a:rPr>
              <a:t> list and then select </a:t>
            </a:r>
            <a:r>
              <a:rPr lang="en-US" altLang="zh-TW" sz="300" b="1" smtClean="0">
                <a:latin typeface="Arial" pitchFamily="34" charset="0"/>
              </a:rPr>
              <a:t>36</a:t>
            </a:r>
            <a:r>
              <a:rPr lang="en-US" altLang="zh-TW" sz="300" smtClean="0">
                <a:latin typeface="Arial" pitchFamily="34" charset="0"/>
              </a:rPr>
              <a:t> from the </a:t>
            </a:r>
            <a:r>
              <a:rPr lang="en-US" altLang="zh-TW" sz="300" b="1" smtClean="0">
                <a:latin typeface="Arial" pitchFamily="34" charset="0"/>
              </a:rPr>
              <a:t>Font Size </a:t>
            </a:r>
            <a:r>
              <a:rPr lang="en-US" altLang="zh-TW" sz="300" smtClean="0">
                <a:latin typeface="Arial" pitchFamily="34" charset="0"/>
              </a:rPr>
              <a:t>list.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Paragraph</a:t>
            </a:r>
            <a:r>
              <a:rPr lang="en-US" altLang="zh-TW" sz="300" smtClean="0">
                <a:latin typeface="Arial" pitchFamily="34" charset="0"/>
              </a:rPr>
              <a:t> group, click </a:t>
            </a:r>
            <a:r>
              <a:rPr lang="en-US" altLang="zh-TW" sz="300" b="1" smtClean="0">
                <a:latin typeface="Arial" pitchFamily="34" charset="0"/>
              </a:rPr>
              <a:t>Align Text Right</a:t>
            </a:r>
            <a:r>
              <a:rPr lang="en-US" altLang="zh-TW" sz="300" smtClean="0">
                <a:latin typeface="Arial" pitchFamily="34" charset="0"/>
              </a:rPr>
              <a:t> to align the text right on the slide.</a:t>
            </a:r>
          </a:p>
          <a:p>
            <a:pPr eaLnBrk="1" hangingPunct="1">
              <a:lnSpc>
                <a:spcPct val="80000"/>
              </a:lnSpc>
              <a:spcBef>
                <a:spcPct val="0"/>
              </a:spcBef>
              <a:buFont typeface="Calibri" pitchFamily="34" charset="0"/>
              <a:buAutoNum type="arabicPeriod"/>
            </a:pPr>
            <a:r>
              <a:rPr lang="en-US" altLang="zh-TW" sz="300" smtClean="0">
                <a:latin typeface="Arial" pitchFamily="34" charset="0"/>
              </a:rPr>
              <a:t>Drag the text box and position it over the rectangle.</a:t>
            </a:r>
          </a:p>
          <a:p>
            <a:pPr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WordArt Styles </a:t>
            </a:r>
            <a:r>
              <a:rPr lang="en-US" altLang="zh-TW" sz="300" smtClean="0">
                <a:latin typeface="Arial" pitchFamily="34" charset="0"/>
              </a:rPr>
              <a:t>group, click the arrow next to </a:t>
            </a:r>
            <a:r>
              <a:rPr lang="en-US" altLang="zh-TW" sz="300" b="1" smtClean="0">
                <a:latin typeface="Arial" pitchFamily="34" charset="0"/>
              </a:rPr>
              <a:t>Text Fill</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 </a:t>
            </a:r>
            <a:r>
              <a:rPr lang="en-US" altLang="zh-TW" sz="300" smtClean="0">
                <a:latin typeface="Arial" pitchFamily="34" charset="0"/>
              </a:rPr>
              <a:t>(first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Select the text box.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click </a:t>
            </a:r>
            <a:r>
              <a:rPr lang="en-US" altLang="zh-TW" sz="300" b="1" smtClean="0">
                <a:latin typeface="Arial" pitchFamily="34" charset="0"/>
              </a:rPr>
              <a:t>Text Effects</a:t>
            </a:r>
            <a:r>
              <a:rPr lang="en-US" altLang="zh-TW" sz="300" smtClean="0">
                <a:latin typeface="Arial" pitchFamily="34" charset="0"/>
              </a:rPr>
              <a:t>, then</a:t>
            </a:r>
            <a:r>
              <a:rPr lang="en-US" altLang="zh-TW" sz="300" b="1" smtClean="0">
                <a:latin typeface="Arial" pitchFamily="34" charset="0"/>
              </a:rPr>
              <a:t> </a:t>
            </a:r>
            <a:r>
              <a:rPr lang="en-US" altLang="zh-TW" sz="300" smtClean="0">
                <a:latin typeface="Arial" pitchFamily="34" charset="0"/>
              </a:rPr>
              <a:t>point to </a:t>
            </a:r>
            <a:r>
              <a:rPr lang="en-US" altLang="zh-TW" sz="300" b="1" smtClean="0">
                <a:latin typeface="Arial" pitchFamily="34" charset="0"/>
              </a:rPr>
              <a:t>3-D Rotation</a:t>
            </a:r>
            <a:r>
              <a:rPr lang="en-US" altLang="zh-TW" sz="300" smtClean="0">
                <a:latin typeface="Arial" pitchFamily="34" charset="0"/>
              </a:rPr>
              <a:t>, and then click </a:t>
            </a:r>
            <a:r>
              <a:rPr lang="en-US" altLang="zh-TW" sz="300" b="1" smtClean="0">
                <a:latin typeface="Arial" pitchFamily="34" charset="0"/>
              </a:rPr>
              <a:t>3-D Rotation Options</a:t>
            </a:r>
            <a:r>
              <a:rPr lang="en-US" altLang="zh-TW" sz="300" smtClean="0">
                <a:latin typeface="Arial" pitchFamily="34" charset="0"/>
              </a:rPr>
              <a:t>. </a:t>
            </a:r>
          </a:p>
          <a:p>
            <a:pPr eaLnBrk="1" hangingPunct="1">
              <a:lnSpc>
                <a:spcPct val="80000"/>
              </a:lnSpc>
              <a:spcBef>
                <a:spcPct val="0"/>
              </a:spcBef>
              <a:buFont typeface="Calibri" pitchFamily="34" charset="0"/>
              <a:buAutoNum type="arabicPeriod"/>
            </a:pPr>
            <a:r>
              <a:rPr lang="en-US" altLang="zh-TW" sz="300" smtClean="0">
                <a:latin typeface="Arial" pitchFamily="34" charset="0"/>
              </a:rPr>
              <a:t>In the </a:t>
            </a:r>
            <a:r>
              <a:rPr lang="en-US" altLang="zh-TW" sz="300" b="1" smtClean="0">
                <a:latin typeface="Arial" pitchFamily="34" charset="0"/>
              </a:rPr>
              <a:t>Format Text Effects </a:t>
            </a:r>
            <a:r>
              <a:rPr lang="en-US" altLang="zh-TW" sz="300" smtClean="0">
                <a:latin typeface="Arial" pitchFamily="34" charset="0"/>
              </a:rPr>
              <a:t>dialog box, click </a:t>
            </a:r>
            <a:r>
              <a:rPr lang="en-US" altLang="zh-TW" sz="300" b="1" smtClean="0">
                <a:latin typeface="Arial" pitchFamily="34" charset="0"/>
              </a:rPr>
              <a:t>3-D Rotation </a:t>
            </a:r>
            <a:r>
              <a:rPr lang="en-US" altLang="zh-TW" sz="300" smtClean="0">
                <a:latin typeface="Arial" pitchFamily="34" charset="0"/>
              </a:rPr>
              <a:t>in the left pane. In the right pane, click the button next to </a:t>
            </a:r>
            <a:r>
              <a:rPr lang="en-US" altLang="zh-TW" sz="300" b="1" smtClean="0">
                <a:latin typeface="Arial" pitchFamily="34" charset="0"/>
              </a:rPr>
              <a:t>Presets</a:t>
            </a:r>
            <a:r>
              <a:rPr lang="en-US" altLang="zh-TW" sz="300" smtClean="0">
                <a:latin typeface="Arial" pitchFamily="34" charset="0"/>
              </a:rPr>
              <a:t>, and then under </a:t>
            </a:r>
            <a:r>
              <a:rPr lang="en-US" altLang="zh-TW" sz="300" b="1" smtClean="0">
                <a:latin typeface="Arial" pitchFamily="34" charset="0"/>
              </a:rPr>
              <a:t>Parallel</a:t>
            </a:r>
            <a:r>
              <a:rPr lang="en-US" altLang="zh-TW" sz="300" smtClean="0">
                <a:latin typeface="Arial" pitchFamily="34" charset="0"/>
              </a:rPr>
              <a:t> click </a:t>
            </a:r>
            <a:r>
              <a:rPr lang="en-US" altLang="zh-TW" sz="300" b="1" smtClean="0">
                <a:latin typeface="Arial" pitchFamily="34" charset="0"/>
              </a:rPr>
              <a:t>Off Axis 2 Left </a:t>
            </a:r>
            <a:r>
              <a:rPr lang="en-US" altLang="zh-TW" sz="300" smtClean="0">
                <a:latin typeface="Arial" pitchFamily="34" charset="0"/>
              </a:rPr>
              <a:t>(second row, fourth option from the left). </a:t>
            </a:r>
          </a:p>
          <a:p>
            <a:pPr>
              <a:lnSpc>
                <a:spcPct val="80000"/>
              </a:lnSpc>
            </a:pPr>
            <a:endParaRPr lang="en-US" altLang="zh-TW" sz="300" smtClean="0">
              <a:latin typeface="Arial" pitchFamily="34" charset="0"/>
            </a:endParaRPr>
          </a:p>
          <a:p>
            <a:pPr>
              <a:lnSpc>
                <a:spcPct val="80000"/>
              </a:lnSpc>
            </a:pPr>
            <a:endParaRPr lang="en-US" altLang="zh-TW" sz="300" smtClean="0">
              <a:latin typeface="Arial" pitchFamily="34" charset="0"/>
            </a:endParaRPr>
          </a:p>
          <a:p>
            <a:pPr>
              <a:lnSpc>
                <a:spcPct val="80000"/>
              </a:lnSpc>
            </a:pPr>
            <a:r>
              <a:rPr lang="en-US" altLang="zh-TW" sz="300" smtClean="0">
                <a:latin typeface="Arial" pitchFamily="34" charset="0"/>
              </a:rPr>
              <a:t>To reproduce the background on this slide, do the following:</a:t>
            </a:r>
          </a:p>
          <a:p>
            <a:pPr eaLnBrk="1" hangingPunct="1">
              <a:lnSpc>
                <a:spcPct val="70000"/>
              </a:lnSpc>
              <a:spcBef>
                <a:spcPct val="0"/>
              </a:spcBef>
              <a:spcAft>
                <a:spcPts val="600"/>
              </a:spcAft>
              <a:buFont typeface="Calibri" pitchFamily="34" charset="0"/>
              <a:buAutoNum type="arabicPeriod"/>
            </a:pPr>
            <a:r>
              <a:rPr lang="en-US" altLang="zh-TW" sz="300" smtClean="0">
                <a:latin typeface="Calibri" pitchFamily="34" charset="0"/>
              </a:rPr>
              <a:t>Right-click the slide background area, then click </a:t>
            </a:r>
            <a:r>
              <a:rPr lang="en-US" altLang="zh-TW" sz="300" b="1" smtClean="0">
                <a:latin typeface="Calibri" pitchFamily="34" charset="0"/>
              </a:rPr>
              <a:t>Format Background</a:t>
            </a:r>
            <a:r>
              <a:rPr lang="en-US" altLang="zh-TW" sz="300" smtClean="0">
                <a:latin typeface="Calibri" pitchFamily="34" charset="0"/>
              </a:rPr>
              <a:t>. In the </a:t>
            </a:r>
            <a:r>
              <a:rPr lang="en-US" altLang="zh-TW" sz="300" b="1" smtClean="0">
                <a:latin typeface="Calibri" pitchFamily="34" charset="0"/>
              </a:rPr>
              <a:t>Format Background </a:t>
            </a:r>
            <a:r>
              <a:rPr lang="en-US" altLang="zh-TW" sz="300" smtClean="0">
                <a:latin typeface="Calibri" pitchFamily="34" charset="0"/>
              </a:rPr>
              <a:t>dialog box, click </a:t>
            </a:r>
            <a:r>
              <a:rPr lang="en-US" altLang="zh-TW" sz="300" b="1" smtClean="0">
                <a:latin typeface="Calibri" pitchFamily="34" charset="0"/>
              </a:rPr>
              <a:t>Fill</a:t>
            </a:r>
            <a:r>
              <a:rPr lang="en-US" altLang="zh-TW" sz="300" smtClean="0">
                <a:latin typeface="Calibri" pitchFamily="34" charset="0"/>
              </a:rPr>
              <a:t> in the left pane, select </a:t>
            </a:r>
            <a:r>
              <a:rPr lang="en-US" altLang="zh-TW" sz="300" b="1" smtClean="0">
                <a:latin typeface="Calibri" pitchFamily="34" charset="0"/>
              </a:rPr>
              <a:t>Gradient fill</a:t>
            </a:r>
            <a:r>
              <a:rPr lang="en-US" altLang="zh-TW" sz="300" smtClean="0">
                <a:latin typeface="Calibri" pitchFamily="34" charset="0"/>
              </a:rPr>
              <a:t> in the right pane, and then do the following:</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In the </a:t>
            </a:r>
            <a:r>
              <a:rPr lang="en-US" altLang="zh-TW" sz="300" b="1" smtClean="0">
                <a:latin typeface="Calibri" pitchFamily="34" charset="0"/>
              </a:rPr>
              <a:t>Type</a:t>
            </a:r>
            <a:r>
              <a:rPr lang="en-US" altLang="zh-TW" sz="300" smtClean="0">
                <a:latin typeface="Calibri" pitchFamily="34" charset="0"/>
              </a:rPr>
              <a:t> list, select </a:t>
            </a:r>
            <a:r>
              <a:rPr lang="en-US" altLang="zh-TW" sz="300" b="1" smtClean="0">
                <a:latin typeface="Calibri" pitchFamily="34" charset="0"/>
              </a:rPr>
              <a:t>Linear</a:t>
            </a:r>
            <a:r>
              <a:rPr lang="en-US" altLang="zh-TW" sz="300" smtClean="0">
                <a:latin typeface="Calibri"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Click the button next to </a:t>
            </a:r>
            <a:r>
              <a:rPr lang="en-US" altLang="zh-TW" sz="300" b="1" smtClean="0">
                <a:latin typeface="Arial" pitchFamily="34" charset="0"/>
              </a:rPr>
              <a:t>Direction</a:t>
            </a:r>
            <a:r>
              <a:rPr lang="en-US" altLang="zh-TW" sz="300" smtClean="0">
                <a:latin typeface="Arial" pitchFamily="34" charset="0"/>
              </a:rPr>
              <a:t>, and then click</a:t>
            </a:r>
            <a:r>
              <a:rPr lang="en-US" altLang="zh-TW" sz="300" smtClean="0">
                <a:latin typeface="Calibri" pitchFamily="34" charset="0"/>
              </a:rPr>
              <a:t> </a:t>
            </a:r>
            <a:r>
              <a:rPr lang="en-US" altLang="zh-TW" sz="300" b="1" smtClean="0">
                <a:latin typeface="Calibri" pitchFamily="34" charset="0"/>
              </a:rPr>
              <a:t>Linear Diagonal </a:t>
            </a:r>
            <a:r>
              <a:rPr lang="en-US" altLang="zh-TW" sz="300" smtClean="0">
                <a:latin typeface="Calibri" pitchFamily="34" charset="0"/>
              </a:rPr>
              <a:t>(first row, third option from the left).</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In the </a:t>
            </a:r>
            <a:r>
              <a:rPr lang="en-US" altLang="zh-TW" sz="300" b="1" smtClean="0">
                <a:latin typeface="Calibri" pitchFamily="34" charset="0"/>
              </a:rPr>
              <a:t>Angle </a:t>
            </a:r>
            <a:r>
              <a:rPr lang="en-US" altLang="zh-TW" sz="300" smtClean="0">
                <a:latin typeface="Calibri" pitchFamily="34" charset="0"/>
              </a:rPr>
              <a:t>box, enter </a:t>
            </a:r>
            <a:r>
              <a:rPr lang="en-US" altLang="zh-TW" sz="300" b="1" smtClean="0">
                <a:latin typeface="Calibri" pitchFamily="34" charset="0"/>
              </a:rPr>
              <a:t>135%</a:t>
            </a:r>
            <a:r>
              <a:rPr lang="en-US" altLang="zh-TW" sz="300" smtClean="0">
                <a:latin typeface="Calibri"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Under </a:t>
            </a:r>
            <a:r>
              <a:rPr lang="en-US" altLang="zh-TW" sz="300" b="1" smtClean="0">
                <a:latin typeface="Calibri" pitchFamily="34" charset="0"/>
              </a:rPr>
              <a:t>Gradient stops</a:t>
            </a:r>
            <a:r>
              <a:rPr lang="en-US" altLang="zh-TW" sz="300" smtClean="0">
                <a:latin typeface="Calibri" pitchFamily="34" charset="0"/>
              </a:rPr>
              <a:t>, click </a:t>
            </a:r>
            <a:r>
              <a:rPr lang="en-US" altLang="zh-TW" sz="300" b="1" smtClean="0">
                <a:latin typeface="Calibri" pitchFamily="34" charset="0"/>
              </a:rPr>
              <a:t>Add</a:t>
            </a:r>
            <a:r>
              <a:rPr lang="en-US" altLang="zh-TW" sz="300" smtClean="0">
                <a:latin typeface="Calibri" pitchFamily="34" charset="0"/>
              </a:rPr>
              <a:t> or </a:t>
            </a:r>
            <a:r>
              <a:rPr lang="en-US" altLang="zh-TW" sz="300" b="1" smtClean="0">
                <a:latin typeface="Calibri" pitchFamily="34" charset="0"/>
              </a:rPr>
              <a:t>Remove</a:t>
            </a:r>
            <a:r>
              <a:rPr lang="en-US" altLang="zh-TW" sz="300" smtClean="0">
                <a:latin typeface="Calibri" pitchFamily="34" charset="0"/>
              </a:rPr>
              <a:t> until two stops appear on the slider.</a:t>
            </a:r>
            <a:endParaRPr lang="en-US" altLang="zh-TW" sz="300" smtClean="0">
              <a:latin typeface="Arial" pitchFamily="34" charset="0"/>
            </a:endParaRP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Gradient stops</a:t>
            </a:r>
            <a:r>
              <a:rPr lang="en-US" altLang="zh-TW" sz="300" smtClean="0">
                <a:latin typeface="Arial" pitchFamily="34" charset="0"/>
              </a:rPr>
              <a:t>, on the slider, customize the gradient stops as follows:</a:t>
            </a:r>
          </a:p>
          <a:p>
            <a:pPr marL="684213" lvl="1" indent="-227013">
              <a:lnSpc>
                <a:spcPct val="80000"/>
              </a:lnSpc>
              <a:buFontTx/>
              <a:buChar char="•"/>
            </a:pPr>
            <a:r>
              <a:rPr lang="en-US" altLang="zh-TW" sz="300" smtClean="0">
                <a:latin typeface="Arial" pitchFamily="34" charset="0"/>
              </a:rPr>
              <a:t>Click on the left stop, and then do the following:</a:t>
            </a:r>
          </a:p>
          <a:p>
            <a:pPr marL="1141413" lvl="2" indent="-227013">
              <a:lnSpc>
                <a:spcPct val="80000"/>
              </a:lnSpc>
              <a:buFontTx/>
              <a:buChar char="•"/>
            </a:pPr>
            <a:r>
              <a:rPr lang="en-US" altLang="zh-TW" sz="300" smtClean="0">
                <a:latin typeface="Arial" pitchFamily="34" charset="0"/>
              </a:rPr>
              <a:t>In the </a:t>
            </a:r>
            <a:r>
              <a:rPr lang="en-US" altLang="zh-TW" sz="300" b="1" smtClean="0">
                <a:latin typeface="Arial" pitchFamily="34" charset="0"/>
              </a:rPr>
              <a:t>Stop position </a:t>
            </a:r>
            <a:r>
              <a:rPr lang="en-US" altLang="zh-TW" sz="300" smtClean="0">
                <a:latin typeface="Arial" pitchFamily="34" charset="0"/>
              </a:rPr>
              <a:t>box, enter </a:t>
            </a:r>
            <a:r>
              <a:rPr lang="en-US" altLang="zh-TW" sz="300" b="1" smtClean="0">
                <a:latin typeface="Arial" pitchFamily="34" charset="0"/>
              </a:rPr>
              <a:t>0%</a:t>
            </a:r>
            <a:r>
              <a:rPr lang="en-US" altLang="zh-TW" sz="300" smtClean="0">
                <a:latin typeface="Arial" pitchFamily="34" charset="0"/>
              </a:rPr>
              <a:t>. </a:t>
            </a:r>
          </a:p>
          <a:p>
            <a:pPr marL="1141413" lvl="2" indent="-227013">
              <a:lnSpc>
                <a:spcPct val="80000"/>
              </a:lnSpc>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a:t>
            </a:r>
            <a:r>
              <a:rPr lang="en-US" altLang="zh-TW" sz="300" smtClean="0">
                <a:latin typeface="Arial" pitchFamily="34" charset="0"/>
              </a:rPr>
              <a:t>(first row, first option from the left).</a:t>
            </a:r>
          </a:p>
          <a:p>
            <a:pPr marL="684213" lvl="1" indent="-227013">
              <a:lnSpc>
                <a:spcPct val="80000"/>
              </a:lnSpc>
              <a:buFontTx/>
              <a:buChar char="•"/>
            </a:pPr>
            <a:r>
              <a:rPr lang="en-US" altLang="zh-TW" sz="300" smtClean="0">
                <a:latin typeface="Arial" pitchFamily="34" charset="0"/>
              </a:rPr>
              <a:t>Select </a:t>
            </a:r>
            <a:r>
              <a:rPr lang="en-US" altLang="zh-TW" sz="300" b="1" smtClean="0">
                <a:latin typeface="Arial" pitchFamily="34" charset="0"/>
              </a:rPr>
              <a:t>Stop 2 </a:t>
            </a:r>
            <a:r>
              <a:rPr lang="en-US" altLang="zh-TW" sz="300" smtClean="0">
                <a:latin typeface="Arial" pitchFamily="34" charset="0"/>
              </a:rPr>
              <a:t>from the list, and then do the following:</a:t>
            </a:r>
          </a:p>
          <a:p>
            <a:pPr marL="1141413" lvl="2" indent="-227013">
              <a:lnSpc>
                <a:spcPct val="80000"/>
              </a:lnSpc>
              <a:buFontTx/>
              <a:buChar char="•"/>
            </a:pPr>
            <a:r>
              <a:rPr lang="en-US" altLang="zh-TW" sz="300" smtClean="0">
                <a:latin typeface="Arial" pitchFamily="34" charset="0"/>
              </a:rPr>
              <a:t>In the </a:t>
            </a:r>
            <a:r>
              <a:rPr lang="en-US" altLang="zh-TW" sz="300" b="1" smtClean="0">
                <a:latin typeface="Arial" pitchFamily="34" charset="0"/>
              </a:rPr>
              <a:t>Stop position </a:t>
            </a:r>
            <a:r>
              <a:rPr lang="en-US" altLang="zh-TW" sz="300" smtClean="0">
                <a:latin typeface="Arial" pitchFamily="34" charset="0"/>
              </a:rPr>
              <a:t>box, enter </a:t>
            </a:r>
            <a:r>
              <a:rPr lang="en-US" altLang="zh-TW" sz="300" b="1" smtClean="0">
                <a:latin typeface="Arial" pitchFamily="34" charset="0"/>
              </a:rPr>
              <a:t>100%</a:t>
            </a:r>
            <a:r>
              <a:rPr lang="en-US" altLang="zh-TW" sz="300" smtClean="0">
                <a:latin typeface="Arial" pitchFamily="34" charset="0"/>
              </a:rPr>
              <a:t>. </a:t>
            </a:r>
          </a:p>
          <a:p>
            <a:pPr marL="1141413" lvl="2" indent="-227013">
              <a:lnSpc>
                <a:spcPct val="80000"/>
              </a:lnSpc>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Darker 15%</a:t>
            </a:r>
            <a:r>
              <a:rPr lang="en-US" altLang="zh-TW" sz="300" smtClean="0">
                <a:latin typeface="Arial" pitchFamily="34" charset="0"/>
              </a:rPr>
              <a:t> (third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More</a:t>
            </a:r>
            <a:r>
              <a:rPr lang="en-US" altLang="zh-TW" sz="300" smtClean="0">
                <a:latin typeface="Arial" pitchFamily="34" charset="0"/>
              </a:rPr>
              <a:t> arrow on the </a:t>
            </a:r>
            <a:r>
              <a:rPr lang="en-US" altLang="zh-TW" sz="300" b="1" smtClean="0">
                <a:latin typeface="Arial" pitchFamily="34" charset="0"/>
              </a:rPr>
              <a:t>Shapes </a:t>
            </a:r>
            <a:r>
              <a:rPr lang="en-US" altLang="zh-TW" sz="300" smtClean="0">
                <a:latin typeface="Arial" pitchFamily="34" charset="0"/>
              </a:rPr>
              <a:t>gallery, and then under </a:t>
            </a:r>
            <a:r>
              <a:rPr lang="en-US" altLang="zh-TW" sz="300" b="1" smtClean="0">
                <a:latin typeface="Arial" pitchFamily="34" charset="0"/>
              </a:rPr>
              <a:t>Rectangles</a:t>
            </a:r>
            <a:r>
              <a:rPr lang="en-US" altLang="zh-TW" sz="300" smtClean="0">
                <a:latin typeface="Arial" pitchFamily="34" charset="0"/>
              </a:rPr>
              <a:t>, click </a:t>
            </a:r>
            <a:r>
              <a:rPr lang="en-US" altLang="zh-TW" sz="300" b="1" smtClean="0">
                <a:latin typeface="Arial" pitchFamily="34" charset="0"/>
              </a:rPr>
              <a:t>Rectangle </a:t>
            </a:r>
            <a:r>
              <a:rPr lang="en-US" altLang="zh-TW" sz="300" smtClean="0">
                <a:latin typeface="Arial" pitchFamily="34" charset="0"/>
              </a:rPr>
              <a:t>(first option from the left). On the slide, drag to draw a rectangle.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Select the rectangle.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0.33”</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10”</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Darker 15% </a:t>
            </a:r>
            <a:r>
              <a:rPr lang="en-US" altLang="zh-TW" sz="300" smtClean="0">
                <a:latin typeface="Arial" pitchFamily="34" charset="0"/>
              </a:rPr>
              <a:t>(third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Outline</a:t>
            </a:r>
            <a:r>
              <a:rPr lang="en-US" altLang="zh-TW" sz="300" smtClean="0">
                <a:latin typeface="Arial" pitchFamily="34" charset="0"/>
              </a:rPr>
              <a:t>, and then click </a:t>
            </a:r>
            <a:r>
              <a:rPr lang="en-US" altLang="zh-TW" sz="300" b="1" smtClean="0">
                <a:latin typeface="Arial" pitchFamily="34" charset="0"/>
              </a:rPr>
              <a:t>No Outline.</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Shapes</a:t>
            </a:r>
            <a:r>
              <a:rPr lang="en-US" altLang="zh-TW" sz="300" smtClean="0">
                <a:latin typeface="Arial" pitchFamily="34" charset="0"/>
              </a:rPr>
              <a:t>, and then under </a:t>
            </a:r>
            <a:r>
              <a:rPr lang="en-US" altLang="zh-TW" sz="300" b="1" smtClean="0">
                <a:latin typeface="Arial" pitchFamily="34" charset="0"/>
              </a:rPr>
              <a:t>Basic Shapes</a:t>
            </a:r>
            <a:r>
              <a:rPr lang="en-US" altLang="zh-TW" sz="300" smtClean="0">
                <a:latin typeface="Arial" pitchFamily="34" charset="0"/>
              </a:rPr>
              <a:t>, click </a:t>
            </a:r>
            <a:r>
              <a:rPr lang="en-US" altLang="zh-TW" sz="300" b="1" smtClean="0">
                <a:latin typeface="Arial" pitchFamily="34" charset="0"/>
              </a:rPr>
              <a:t>Right Triangle </a:t>
            </a:r>
            <a:r>
              <a:rPr lang="en-US" altLang="zh-TW" sz="300" smtClean="0">
                <a:latin typeface="Arial" pitchFamily="34" charset="0"/>
              </a:rPr>
              <a:t>(first row, fourth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slide, drag to draw a triangle.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Select the triangle.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1.33”</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10”</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click </a:t>
            </a:r>
            <a:r>
              <a:rPr lang="en-US" altLang="zh-TW" sz="300" b="1" smtClean="0">
                <a:latin typeface="Arial" pitchFamily="34" charset="0"/>
              </a:rPr>
              <a:t>White, Background 1, Darker 15% </a:t>
            </a:r>
            <a:r>
              <a:rPr lang="en-US" altLang="zh-TW" sz="300" smtClean="0">
                <a:latin typeface="Arial" pitchFamily="34" charset="0"/>
              </a:rPr>
              <a:t>(third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Outline</a:t>
            </a:r>
            <a:r>
              <a:rPr lang="en-US" altLang="zh-TW" sz="300" smtClean="0">
                <a:latin typeface="Arial" pitchFamily="34" charset="0"/>
              </a:rPr>
              <a:t>, and then click </a:t>
            </a:r>
            <a:r>
              <a:rPr lang="en-US" altLang="zh-TW" sz="300" b="1" smtClean="0">
                <a:latin typeface="Arial" pitchFamily="34" charset="0"/>
              </a:rPr>
              <a:t>No Outline</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 Position the rectangle and the triangle so that the bottom edge of the triangle and the top edge of the rectangle are touching. Press and hold SHIFT and select both the rectangle and the triangle.</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and then do the following:</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Group Objects</a:t>
            </a:r>
            <a:r>
              <a:rPr lang="en-US" altLang="zh-TW" sz="300" smtClean="0">
                <a:latin typeface="Arial" pitchFamily="34" charset="0"/>
              </a:rPr>
              <a:t>,</a:t>
            </a:r>
            <a:r>
              <a:rPr lang="en-US" altLang="zh-TW" sz="300" b="1" smtClean="0">
                <a:latin typeface="Arial" pitchFamily="34" charset="0"/>
              </a:rPr>
              <a:t> </a:t>
            </a:r>
            <a:r>
              <a:rPr lang="en-US" altLang="zh-TW" sz="300" smtClean="0">
                <a:latin typeface="Arial" pitchFamily="34" charset="0"/>
              </a:rPr>
              <a:t>click </a:t>
            </a:r>
            <a:r>
              <a:rPr lang="en-US" altLang="zh-TW" sz="300" b="1" smtClean="0">
                <a:latin typeface="Arial" pitchFamily="34" charset="0"/>
              </a:rPr>
              <a:t>Group</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Align Center</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Align Bottom</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Clipboard </a:t>
            </a:r>
            <a:r>
              <a:rPr lang="en-US" altLang="zh-TW" sz="300" smtClean="0">
                <a:latin typeface="Arial" pitchFamily="34" charset="0"/>
              </a:rPr>
              <a:t>group, click the arrow next to </a:t>
            </a:r>
            <a:r>
              <a:rPr lang="en-US" altLang="zh-TW" sz="300" b="1" smtClean="0">
                <a:latin typeface="Arial" pitchFamily="34" charset="0"/>
              </a:rPr>
              <a:t>Copy, </a:t>
            </a:r>
            <a:r>
              <a:rPr lang="en-US" altLang="zh-TW" sz="300" smtClean="0">
                <a:latin typeface="Arial" pitchFamily="34" charset="0"/>
              </a:rPr>
              <a:t>and then click </a:t>
            </a:r>
            <a:r>
              <a:rPr lang="en-US" altLang="zh-TW" sz="300" b="1" smtClean="0">
                <a:latin typeface="Arial" pitchFamily="34" charset="0"/>
              </a:rPr>
              <a:t>Duplicate</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Arrange </a:t>
            </a:r>
            <a:r>
              <a:rPr lang="en-US" altLang="zh-TW" sz="300" smtClean="0">
                <a:latin typeface="Arial" pitchFamily="34" charset="0"/>
              </a:rPr>
              <a:t>group, click the arrow next to </a:t>
            </a:r>
            <a:r>
              <a:rPr lang="en-US" altLang="zh-TW" sz="300" b="1" smtClean="0">
                <a:latin typeface="Arial" pitchFamily="34" charset="0"/>
              </a:rPr>
              <a:t>Rotate, </a:t>
            </a:r>
            <a:r>
              <a:rPr lang="en-US" altLang="zh-TW" sz="300" smtClean="0">
                <a:latin typeface="Arial" pitchFamily="34" charset="0"/>
              </a:rPr>
              <a:t>and then click </a:t>
            </a:r>
            <a:r>
              <a:rPr lang="en-US" altLang="zh-TW" sz="300" b="1" smtClean="0">
                <a:latin typeface="Arial" pitchFamily="34" charset="0"/>
              </a:rPr>
              <a:t>More Rotation Options</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In the </a:t>
            </a:r>
            <a:r>
              <a:rPr lang="en-US" altLang="zh-TW" sz="300" b="1" smtClean="0">
                <a:latin typeface="Arial" pitchFamily="34" charset="0"/>
              </a:rPr>
              <a:t>Format Shape </a:t>
            </a:r>
            <a:r>
              <a:rPr lang="en-US" altLang="zh-TW" sz="300" smtClean="0">
                <a:latin typeface="Arial" pitchFamily="34" charset="0"/>
              </a:rPr>
              <a:t>dialog box, on the </a:t>
            </a:r>
            <a:r>
              <a:rPr lang="en-US" altLang="zh-TW" sz="300" b="1" smtClean="0">
                <a:latin typeface="Arial" pitchFamily="34" charset="0"/>
              </a:rPr>
              <a:t>Size</a:t>
            </a:r>
            <a:r>
              <a:rPr lang="en-US" altLang="zh-TW" sz="300" smtClean="0">
                <a:latin typeface="Arial" pitchFamily="34" charset="0"/>
              </a:rPr>
              <a:t> tab, under </a:t>
            </a:r>
            <a:r>
              <a:rPr lang="en-US" altLang="zh-TW" sz="300" b="1" smtClean="0">
                <a:latin typeface="Arial" pitchFamily="34" charset="0"/>
              </a:rPr>
              <a:t>Size and rotate</a:t>
            </a:r>
            <a:r>
              <a:rPr lang="en-US" altLang="zh-TW" sz="300" smtClean="0">
                <a:latin typeface="Arial" pitchFamily="34" charset="0"/>
              </a:rPr>
              <a:t>, in the </a:t>
            </a:r>
            <a:r>
              <a:rPr lang="en-US" altLang="zh-TW" sz="300" b="1" smtClean="0">
                <a:latin typeface="Arial" pitchFamily="34" charset="0"/>
              </a:rPr>
              <a:t>Rotation</a:t>
            </a:r>
            <a:r>
              <a:rPr lang="en-US" altLang="zh-TW" sz="300" smtClean="0">
                <a:latin typeface="Arial" pitchFamily="34" charset="0"/>
              </a:rPr>
              <a:t> box, enter </a:t>
            </a:r>
            <a:r>
              <a:rPr lang="en-US" altLang="zh-TW" sz="300" b="1" smtClean="0">
                <a:latin typeface="Arial" pitchFamily="34" charset="0"/>
              </a:rPr>
              <a:t>180°</a:t>
            </a:r>
            <a:r>
              <a:rPr lang="en-US" altLang="zh-TW" sz="300" smtClean="0">
                <a:latin typeface="Arial" pitchFamily="34" charset="0"/>
              </a:rPr>
              <a:t>.</a:t>
            </a:r>
            <a:endParaRPr lang="en-US" altLang="zh-TW" sz="300" b="1" smtClean="0">
              <a:latin typeface="Arial" pitchFamily="34" charset="0"/>
            </a:endParaRP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do the following:</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Click </a:t>
            </a:r>
            <a:r>
              <a:rPr lang="en-US" altLang="zh-TW" sz="300" b="1" smtClean="0">
                <a:latin typeface="Arial" pitchFamily="34" charset="0"/>
              </a:rPr>
              <a:t>Align Center</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Click </a:t>
            </a:r>
            <a:r>
              <a:rPr lang="en-US" altLang="zh-TW" sz="300" b="1" smtClean="0">
                <a:latin typeface="Arial" pitchFamily="34" charset="0"/>
              </a:rPr>
              <a:t>Align Top</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a:t>
            </a:r>
            <a:r>
              <a:rPr lang="en-US" altLang="zh-TW" sz="300" smtClean="0">
                <a:latin typeface="Arial" pitchFamily="34" charset="0"/>
              </a:rPr>
              <a:t> (first row, first option from the left). </a:t>
            </a:r>
          </a:p>
          <a:p>
            <a:pPr eaLnBrk="1" hangingPunct="1">
              <a:lnSpc>
                <a:spcPct val="80000"/>
              </a:lnSpc>
              <a:spcBef>
                <a:spcPct val="0"/>
              </a:spcBef>
              <a:buFont typeface="Calibri" pitchFamily="34" charset="0"/>
              <a:buAutoNum type="arabicPeriod"/>
            </a:pPr>
            <a:endParaRPr lang="en-US" altLang="zh-TW" sz="300" smtClean="0">
              <a:latin typeface="Arial" pitchFamily="34" charset="0"/>
            </a:endParaRPr>
          </a:p>
          <a:p>
            <a:pPr eaLnBrk="1" hangingPunct="1">
              <a:lnSpc>
                <a:spcPct val="80000"/>
              </a:lnSpc>
              <a:spcBef>
                <a:spcPct val="0"/>
              </a:spcBef>
              <a:buFont typeface="Calibri" pitchFamily="34" charset="0"/>
              <a:buAutoNum type="arabicPeriod"/>
            </a:pPr>
            <a:endParaRPr lang="en-US" altLang="zh-TW" sz="300" smtClean="0">
              <a:latin typeface="Arial" pitchFamily="34" charset="0"/>
            </a:endParaRPr>
          </a:p>
          <a:p>
            <a:pPr marL="684213" lvl="1" indent="-227013">
              <a:lnSpc>
                <a:spcPct val="80000"/>
              </a:lnSpc>
              <a:spcAft>
                <a:spcPts val="200"/>
              </a:spcAft>
            </a:pPr>
            <a:r>
              <a:rPr lang="en-US" altLang="zh-TW" sz="300" smtClean="0">
                <a:latin typeface="Arial" pitchFamily="34" charset="0"/>
              </a:rPr>
              <a:t>To reproduce the original text and rectangle, do the following:</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Press and hold SHIFT and select the original text box and rectangle. 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and then under </a:t>
            </a:r>
            <a:r>
              <a:rPr lang="en-US" altLang="zh-TW" sz="300" b="1" smtClean="0">
                <a:latin typeface="Arial" pitchFamily="34" charset="0"/>
              </a:rPr>
              <a:t>Group Objects </a:t>
            </a:r>
            <a:r>
              <a:rPr lang="en-US" altLang="zh-TW" sz="300" smtClean="0">
                <a:latin typeface="Arial" pitchFamily="34" charset="0"/>
              </a:rPr>
              <a:t>click </a:t>
            </a:r>
            <a:r>
              <a:rPr lang="en-US" altLang="zh-TW" sz="300" b="1" smtClean="0">
                <a:latin typeface="Arial" pitchFamily="34" charset="0"/>
              </a:rPr>
              <a:t>Group</a:t>
            </a:r>
            <a:r>
              <a:rPr lang="en-US" altLang="zh-TW" sz="300" smtClean="0">
                <a:latin typeface="Arial" pitchFamily="34" charset="0"/>
              </a:rPr>
              <a:t>.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Clipboard </a:t>
            </a:r>
            <a:r>
              <a:rPr lang="en-US" altLang="zh-TW" sz="300" smtClean="0">
                <a:latin typeface="Arial" pitchFamily="34" charset="0"/>
              </a:rPr>
              <a:t>group, click the arrow next to </a:t>
            </a:r>
            <a:r>
              <a:rPr lang="en-US" altLang="zh-TW" sz="300" b="1" smtClean="0">
                <a:latin typeface="Arial" pitchFamily="34" charset="0"/>
              </a:rPr>
              <a:t>Copy, </a:t>
            </a:r>
            <a:r>
              <a:rPr lang="en-US" altLang="zh-TW" sz="300" smtClean="0">
                <a:latin typeface="Arial" pitchFamily="34" charset="0"/>
              </a:rPr>
              <a:t>and then click </a:t>
            </a:r>
            <a:r>
              <a:rPr lang="en-US" altLang="zh-TW" sz="300" b="1" smtClean="0">
                <a:latin typeface="Arial" pitchFamily="34" charset="0"/>
              </a:rPr>
              <a:t>Duplicate</a:t>
            </a:r>
            <a:r>
              <a:rPr lang="en-US" altLang="zh-TW" sz="300" smtClean="0">
                <a:latin typeface="Arial" pitchFamily="34" charset="0"/>
              </a:rPr>
              <a:t>. Repeat this step until you have a total of five groups of shapes.</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Editing</a:t>
            </a:r>
            <a:r>
              <a:rPr lang="en-US" altLang="zh-TW" sz="300" smtClean="0">
                <a:latin typeface="Arial" pitchFamily="34" charset="0"/>
              </a:rPr>
              <a:t> group, click </a:t>
            </a:r>
            <a:r>
              <a:rPr lang="en-US" altLang="zh-TW" sz="300" b="1" smtClean="0">
                <a:latin typeface="Arial" pitchFamily="34" charset="0"/>
              </a:rPr>
              <a:t>Select</a:t>
            </a:r>
            <a:r>
              <a:rPr lang="en-US" altLang="zh-TW" sz="300" smtClean="0">
                <a:latin typeface="Arial" pitchFamily="34" charset="0"/>
              </a:rPr>
              <a:t>, and then click </a:t>
            </a:r>
            <a:r>
              <a:rPr lang="en-US" altLang="zh-TW" sz="300" b="1" smtClean="0">
                <a:latin typeface="Arial" pitchFamily="34" charset="0"/>
              </a:rPr>
              <a:t>Selection Pane</a:t>
            </a:r>
            <a:r>
              <a:rPr lang="en-US" altLang="zh-TW" sz="300" smtClean="0">
                <a:latin typeface="Arial" pitchFamily="34" charset="0"/>
              </a:rPr>
              <a:t>. In the </a:t>
            </a:r>
            <a:r>
              <a:rPr lang="en-US" altLang="zh-TW" sz="300" b="1" smtClean="0">
                <a:latin typeface="Arial" pitchFamily="34" charset="0"/>
              </a:rPr>
              <a:t>Selection and Visibility </a:t>
            </a:r>
            <a:r>
              <a:rPr lang="en-US" altLang="zh-TW" sz="300" smtClean="0">
                <a:latin typeface="Arial" pitchFamily="34" charset="0"/>
              </a:rPr>
              <a:t>pane, select each of the groups and drag on the slide to form a series of steps.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Selection and Visibility </a:t>
            </a:r>
            <a:r>
              <a:rPr lang="en-US" altLang="zh-TW" sz="300" smtClean="0">
                <a:latin typeface="Arial" pitchFamily="34" charset="0"/>
              </a:rPr>
              <a:t>pane, press and hold CTRL and select all five groups of rectangles and text boxes.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Distribute Horizontally</a:t>
            </a:r>
            <a:r>
              <a:rPr lang="en-US" altLang="zh-TW" sz="300" smtClean="0">
                <a:latin typeface="Arial" pitchFamily="34" charset="0"/>
              </a:rPr>
              <a:t>.</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Distribute Vertically</a:t>
            </a:r>
            <a:r>
              <a:rPr lang="en-US" altLang="zh-TW" sz="300" smtClean="0">
                <a:latin typeface="Arial" pitchFamily="34" charset="0"/>
              </a:rPr>
              <a:t>.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To change the text on the duplicate rectangles, click in each text box and edit the text. </a:t>
            </a:r>
          </a:p>
          <a:p>
            <a:pPr eaLnBrk="1" hangingPunct="1">
              <a:lnSpc>
                <a:spcPct val="80000"/>
              </a:lnSpc>
              <a:spcBef>
                <a:spcPct val="0"/>
              </a:spcBef>
            </a:pPr>
            <a:endParaRPr lang="en-US" altLang="zh-TW" sz="400" smtClean="0">
              <a:latin typeface="Arial" pitchFamily="34" charset="0"/>
            </a:endParaRPr>
          </a:p>
        </p:txBody>
      </p:sp>
      <p:sp>
        <p:nvSpPr>
          <p:cNvPr id="145411" name="Slide Image Placeholder 5"/>
          <p:cNvSpPr>
            <a:spLocks noGrp="1" noRot="1" noChangeAspect="1" noTextEdit="1"/>
          </p:cNvSpPr>
          <p:nvPr>
            <p:ph type="sldImg"/>
          </p:nvPr>
        </p:nvSpPr>
        <p:spPr>
          <a:xfrm>
            <a:off x="247650" y="496888"/>
            <a:ext cx="3679825" cy="2547937"/>
          </a:xfr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Notes Placeholder 2"/>
          <p:cNvSpPr>
            <a:spLocks noGrp="1"/>
          </p:cNvSpPr>
          <p:nvPr>
            <p:ph type="body" idx="1"/>
          </p:nvPr>
        </p:nvSpPr>
        <p:spPr>
          <a:xfrm>
            <a:off x="679450" y="4687888"/>
            <a:ext cx="5438775" cy="4446587"/>
          </a:xfrm>
          <a:noFill/>
        </p:spPr>
        <p:txBody>
          <a:bodyPr lIns="91704" tIns="45853" rIns="91704" bIns="45853"/>
          <a:lstStyle/>
          <a:p>
            <a:pPr>
              <a:lnSpc>
                <a:spcPct val="80000"/>
              </a:lnSpc>
            </a:pPr>
            <a:r>
              <a:rPr lang="en-US" altLang="zh-TW" sz="400" b="1" smtClean="0">
                <a:latin typeface="Arial" pitchFamily="34" charset="0"/>
              </a:rPr>
              <a:t>Transparent 3-D steps with labels</a:t>
            </a:r>
          </a:p>
          <a:p>
            <a:pPr>
              <a:lnSpc>
                <a:spcPct val="80000"/>
              </a:lnSpc>
            </a:pPr>
            <a:r>
              <a:rPr lang="en-US" altLang="zh-TW" sz="400" smtClean="0">
                <a:latin typeface="Arial" pitchFamily="34" charset="0"/>
              </a:rPr>
              <a:t>(Advanced)</a:t>
            </a:r>
          </a:p>
          <a:p>
            <a:pPr>
              <a:lnSpc>
                <a:spcPct val="80000"/>
              </a:lnSpc>
            </a:pPr>
            <a:endParaRPr lang="en-US" altLang="zh-TW" sz="400" smtClean="0">
              <a:latin typeface="Arial" pitchFamily="34" charset="0"/>
            </a:endParaRPr>
          </a:p>
          <a:p>
            <a:pPr>
              <a:lnSpc>
                <a:spcPct val="80000"/>
              </a:lnSpc>
            </a:pPr>
            <a:endParaRPr lang="en-US" altLang="zh-TW" sz="400" smtClean="0">
              <a:latin typeface="Arial" pitchFamily="34" charset="0"/>
            </a:endParaRPr>
          </a:p>
          <a:p>
            <a:pPr eaLnBrk="1" hangingPunct="1">
              <a:lnSpc>
                <a:spcPct val="70000"/>
              </a:lnSpc>
              <a:spcBef>
                <a:spcPct val="0"/>
              </a:spcBef>
              <a:spcAft>
                <a:spcPts val="600"/>
              </a:spcAft>
            </a:pPr>
            <a:r>
              <a:rPr lang="en-US" altLang="zh-TW" sz="300" smtClean="0">
                <a:latin typeface="Arial" pitchFamily="34" charset="0"/>
              </a:rPr>
              <a:t>To reproduce the bottom rectangle shape with text effects on this slide, do the following:</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Slides</a:t>
            </a:r>
            <a:r>
              <a:rPr lang="en-US" altLang="zh-TW" sz="300" smtClean="0">
                <a:latin typeface="Arial" pitchFamily="34" charset="0"/>
              </a:rPr>
              <a:t> group, click </a:t>
            </a:r>
            <a:r>
              <a:rPr lang="en-US" altLang="zh-TW" sz="300" b="1" smtClean="0">
                <a:latin typeface="Arial" pitchFamily="34" charset="0"/>
              </a:rPr>
              <a:t>Layout</a:t>
            </a:r>
            <a:r>
              <a:rPr lang="en-US" altLang="zh-TW" sz="300" smtClean="0">
                <a:latin typeface="Arial" pitchFamily="34" charset="0"/>
              </a:rPr>
              <a:t>, and then click </a:t>
            </a:r>
            <a:r>
              <a:rPr lang="en-US" altLang="zh-TW" sz="300" b="1" smtClean="0">
                <a:latin typeface="Arial" pitchFamily="34" charset="0"/>
              </a:rPr>
              <a:t>Blank</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More</a:t>
            </a:r>
            <a:r>
              <a:rPr lang="en-US" altLang="zh-TW" sz="300" smtClean="0">
                <a:latin typeface="Arial" pitchFamily="34" charset="0"/>
              </a:rPr>
              <a:t> arrow on the </a:t>
            </a:r>
            <a:r>
              <a:rPr lang="en-US" altLang="zh-TW" sz="300" b="1" smtClean="0">
                <a:latin typeface="Arial" pitchFamily="34" charset="0"/>
              </a:rPr>
              <a:t>Shapes </a:t>
            </a:r>
            <a:r>
              <a:rPr lang="en-US" altLang="zh-TW" sz="300" smtClean="0">
                <a:latin typeface="Arial" pitchFamily="34" charset="0"/>
              </a:rPr>
              <a:t>gallery, and then under </a:t>
            </a:r>
            <a:r>
              <a:rPr lang="en-US" altLang="zh-TW" sz="300" b="1" smtClean="0">
                <a:latin typeface="Arial" pitchFamily="34" charset="0"/>
              </a:rPr>
              <a:t>Rectangles</a:t>
            </a:r>
            <a:r>
              <a:rPr lang="en-US" altLang="zh-TW" sz="300" smtClean="0">
                <a:latin typeface="Arial" pitchFamily="34" charset="0"/>
              </a:rPr>
              <a:t>, click </a:t>
            </a:r>
            <a:r>
              <a:rPr lang="en-US" altLang="zh-TW" sz="300" b="1" smtClean="0">
                <a:latin typeface="Arial" pitchFamily="34" charset="0"/>
              </a:rPr>
              <a:t>Rectangle </a:t>
            </a:r>
            <a:r>
              <a:rPr lang="en-US" altLang="zh-TW" sz="300" smtClean="0">
                <a:latin typeface="Arial" pitchFamily="34" charset="0"/>
              </a:rPr>
              <a:t>(first option from the left). On the slide, drag to draw a rectangle.</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1.5”</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3”</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bottom right corner of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Format Shape </a:t>
            </a:r>
            <a:r>
              <a:rPr lang="en-US" altLang="zh-TW" sz="300" smtClean="0">
                <a:latin typeface="Arial" pitchFamily="34" charset="0"/>
              </a:rPr>
              <a:t>dialog box launcher.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Fill </a:t>
            </a:r>
            <a:r>
              <a:rPr lang="en-US" altLang="zh-TW" sz="300" smtClean="0">
                <a:latin typeface="Arial" pitchFamily="34" charset="0"/>
              </a:rPr>
              <a:t>in the left pane, and then do the following in the right pane:</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Select </a:t>
            </a:r>
            <a:r>
              <a:rPr lang="en-US" altLang="zh-TW" sz="300" b="1" smtClean="0">
                <a:latin typeface="Arial" pitchFamily="34" charset="0"/>
              </a:rPr>
              <a:t>Solid fill</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 </a:t>
            </a:r>
            <a:r>
              <a:rPr lang="en-US" altLang="zh-TW" sz="300" smtClean="0">
                <a:latin typeface="Arial" pitchFamily="34" charset="0"/>
              </a:rPr>
              <a:t>(first row, first option from the left).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Transparency</a:t>
            </a:r>
            <a:r>
              <a:rPr lang="en-US" altLang="zh-TW" sz="300" smtClean="0">
                <a:latin typeface="Arial" pitchFamily="34" charset="0"/>
              </a:rPr>
              <a:t> box, enter </a:t>
            </a:r>
            <a:r>
              <a:rPr lang="en-US" altLang="zh-TW" sz="300" b="1" smtClean="0">
                <a:latin typeface="Arial" pitchFamily="34" charset="0"/>
              </a:rPr>
              <a:t>0%</a:t>
            </a:r>
            <a:r>
              <a:rPr lang="en-US" altLang="zh-TW" sz="300" smtClean="0">
                <a:latin typeface="Arial" pitchFamily="34" charset="0"/>
              </a:rPr>
              <a:t>.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 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Line Color </a:t>
            </a:r>
            <a:r>
              <a:rPr lang="en-US" altLang="zh-TW" sz="300" smtClean="0">
                <a:latin typeface="Arial" pitchFamily="34" charset="0"/>
              </a:rPr>
              <a:t>in the left pane, and then select </a:t>
            </a:r>
            <a:r>
              <a:rPr lang="en-US" altLang="zh-TW" sz="300" b="1" smtClean="0">
                <a:latin typeface="Arial" pitchFamily="34" charset="0"/>
              </a:rPr>
              <a:t>No line</a:t>
            </a:r>
            <a:r>
              <a:rPr lang="en-US" altLang="zh-TW" sz="300" smtClean="0">
                <a:latin typeface="Arial" pitchFamily="34" charset="0"/>
              </a:rPr>
              <a:t> in the right pane.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3-D Rotation </a:t>
            </a:r>
            <a:r>
              <a:rPr lang="en-US" altLang="zh-TW" sz="300" smtClean="0">
                <a:latin typeface="Arial" pitchFamily="34" charset="0"/>
              </a:rPr>
              <a:t>in the left pane. In the right pane, click the button next to </a:t>
            </a:r>
            <a:r>
              <a:rPr lang="en-US" altLang="zh-TW" sz="300" b="1" smtClean="0">
                <a:latin typeface="Arial" pitchFamily="34" charset="0"/>
              </a:rPr>
              <a:t>Presets</a:t>
            </a:r>
            <a:r>
              <a:rPr lang="en-US" altLang="zh-TW" sz="300" smtClean="0">
                <a:latin typeface="Arial" pitchFamily="34" charset="0"/>
              </a:rPr>
              <a:t>, and then under </a:t>
            </a:r>
            <a:r>
              <a:rPr lang="en-US" altLang="zh-TW" sz="300" b="1" smtClean="0">
                <a:latin typeface="Arial" pitchFamily="34" charset="0"/>
              </a:rPr>
              <a:t>Parallel</a:t>
            </a:r>
            <a:r>
              <a:rPr lang="en-US" altLang="zh-TW" sz="300" smtClean="0">
                <a:latin typeface="Arial" pitchFamily="34" charset="0"/>
              </a:rPr>
              <a:t> click </a:t>
            </a:r>
            <a:r>
              <a:rPr lang="en-US" altLang="zh-TW" sz="300" b="1" smtClean="0">
                <a:latin typeface="Arial" pitchFamily="34" charset="0"/>
              </a:rPr>
              <a:t>Off Axis 2 Top </a:t>
            </a:r>
            <a:r>
              <a:rPr lang="en-US" altLang="zh-TW" sz="300" smtClean="0">
                <a:latin typeface="Arial" pitchFamily="34" charset="0"/>
              </a:rPr>
              <a:t>(third row, second option from the left).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Format Shape </a:t>
            </a:r>
            <a:r>
              <a:rPr lang="en-US" altLang="zh-TW" sz="300" smtClean="0">
                <a:latin typeface="Arial" pitchFamily="34" charset="0"/>
              </a:rPr>
              <a:t>dialog box, click </a:t>
            </a:r>
            <a:r>
              <a:rPr lang="en-US" altLang="zh-TW" sz="300" b="1" smtClean="0">
                <a:latin typeface="Arial" pitchFamily="34" charset="0"/>
              </a:rPr>
              <a:t>3-D Format </a:t>
            </a:r>
            <a:r>
              <a:rPr lang="en-US" altLang="zh-TW" sz="300" smtClean="0">
                <a:latin typeface="Arial" pitchFamily="34" charset="0"/>
              </a:rPr>
              <a:t>in the left pane, and then do the following in the right pane:</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Bevel</a:t>
            </a:r>
            <a:r>
              <a:rPr lang="en-US" altLang="zh-TW" sz="300" smtClean="0">
                <a:latin typeface="Arial" pitchFamily="34" charset="0"/>
              </a:rPr>
              <a:t>, click the button next to </a:t>
            </a:r>
            <a:r>
              <a:rPr lang="en-US" altLang="zh-TW" sz="300" b="1" smtClean="0">
                <a:latin typeface="Arial" pitchFamily="34" charset="0"/>
              </a:rPr>
              <a:t>Top</a:t>
            </a:r>
            <a:r>
              <a:rPr lang="en-US" altLang="zh-TW" sz="300" smtClean="0">
                <a:latin typeface="Arial" pitchFamily="34" charset="0"/>
              </a:rPr>
              <a:t>, and then under </a:t>
            </a:r>
            <a:r>
              <a:rPr lang="en-US" altLang="zh-TW" sz="300" b="1" smtClean="0">
                <a:latin typeface="Arial" pitchFamily="34" charset="0"/>
              </a:rPr>
              <a:t>Bevel</a:t>
            </a:r>
            <a:r>
              <a:rPr lang="en-US" altLang="zh-TW" sz="300" smtClean="0">
                <a:latin typeface="Arial" pitchFamily="34" charset="0"/>
              </a:rPr>
              <a:t> click </a:t>
            </a:r>
            <a:r>
              <a:rPr lang="en-US" altLang="zh-TW" sz="300" b="1" smtClean="0">
                <a:latin typeface="Arial" pitchFamily="34" charset="0"/>
              </a:rPr>
              <a:t>Circle</a:t>
            </a:r>
            <a:r>
              <a:rPr lang="en-US" altLang="zh-TW" sz="300" smtClean="0">
                <a:latin typeface="Arial" pitchFamily="34" charset="0"/>
              </a:rPr>
              <a:t> (first row, first option from the left). Next to </a:t>
            </a:r>
            <a:r>
              <a:rPr lang="en-US" altLang="zh-TW" sz="300" b="1" smtClean="0">
                <a:latin typeface="Arial" pitchFamily="34" charset="0"/>
              </a:rPr>
              <a:t>Top</a:t>
            </a:r>
            <a:r>
              <a:rPr lang="en-US" altLang="zh-TW" sz="300" smtClean="0">
                <a:latin typeface="Arial" pitchFamily="34" charset="0"/>
              </a:rPr>
              <a:t>, in the </a:t>
            </a:r>
            <a:r>
              <a:rPr lang="en-US" altLang="zh-TW" sz="300" b="1" smtClean="0">
                <a:latin typeface="Arial" pitchFamily="34" charset="0"/>
              </a:rPr>
              <a:t>Width</a:t>
            </a:r>
            <a:r>
              <a:rPr lang="en-US" altLang="zh-TW" sz="300" smtClean="0">
                <a:latin typeface="Arial" pitchFamily="34" charset="0"/>
              </a:rPr>
              <a:t> box, enter </a:t>
            </a:r>
            <a:r>
              <a:rPr lang="en-US" altLang="zh-TW" sz="300" b="1" smtClean="0">
                <a:latin typeface="Arial" pitchFamily="34" charset="0"/>
              </a:rPr>
              <a:t>7 pt</a:t>
            </a:r>
            <a:r>
              <a:rPr lang="en-US" altLang="zh-TW" sz="300" smtClean="0">
                <a:latin typeface="Arial" pitchFamily="34" charset="0"/>
              </a:rPr>
              <a:t>, and in the </a:t>
            </a:r>
            <a:r>
              <a:rPr lang="en-US" altLang="zh-TW" sz="300" b="1" smtClean="0">
                <a:latin typeface="Arial" pitchFamily="34" charset="0"/>
              </a:rPr>
              <a:t>Height </a:t>
            </a:r>
            <a:r>
              <a:rPr lang="en-US" altLang="zh-TW" sz="300" smtClean="0">
                <a:latin typeface="Arial" pitchFamily="34" charset="0"/>
              </a:rPr>
              <a:t>box,</a:t>
            </a:r>
            <a:r>
              <a:rPr lang="en-US" altLang="zh-TW" sz="300" b="1" smtClean="0">
                <a:latin typeface="Arial" pitchFamily="34" charset="0"/>
              </a:rPr>
              <a:t> </a:t>
            </a:r>
            <a:r>
              <a:rPr lang="en-US" altLang="zh-TW" sz="300" smtClean="0">
                <a:latin typeface="Arial" pitchFamily="34" charset="0"/>
              </a:rPr>
              <a:t>enter </a:t>
            </a:r>
            <a:r>
              <a:rPr lang="en-US" altLang="zh-TW" sz="300" b="1" smtClean="0">
                <a:latin typeface="Arial" pitchFamily="34" charset="0"/>
              </a:rPr>
              <a:t>7 pt</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Depth</a:t>
            </a:r>
            <a:r>
              <a:rPr lang="en-US" altLang="zh-TW" sz="300" smtClean="0">
                <a:latin typeface="Arial" pitchFamily="34" charset="0"/>
              </a:rPr>
              <a:t>, 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a:t>
            </a:r>
            <a:r>
              <a:rPr lang="en-US" altLang="zh-TW" sz="300" smtClean="0">
                <a:latin typeface="Arial" pitchFamily="34" charset="0"/>
              </a:rPr>
              <a:t> (first row, first option from the left). In the </a:t>
            </a:r>
            <a:r>
              <a:rPr lang="en-US" altLang="zh-TW" sz="300" b="1" smtClean="0">
                <a:latin typeface="Arial" pitchFamily="34" charset="0"/>
              </a:rPr>
              <a:t>Depth</a:t>
            </a:r>
            <a:r>
              <a:rPr lang="en-US" altLang="zh-TW" sz="300" smtClean="0">
                <a:latin typeface="Arial" pitchFamily="34" charset="0"/>
              </a:rPr>
              <a:t> box, enter </a:t>
            </a:r>
            <a:r>
              <a:rPr lang="en-US" altLang="zh-TW" sz="300" b="1" smtClean="0">
                <a:latin typeface="Arial" pitchFamily="34" charset="0"/>
              </a:rPr>
              <a:t>40 pt</a:t>
            </a:r>
            <a:r>
              <a:rPr lang="en-US" altLang="zh-TW" sz="300" smtClean="0">
                <a:latin typeface="Arial"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Under </a:t>
            </a:r>
            <a:r>
              <a:rPr lang="en-US" altLang="zh-TW" sz="300" b="1" smtClean="0">
                <a:latin typeface="Arial" pitchFamily="34" charset="0"/>
              </a:rPr>
              <a:t>Surface</a:t>
            </a:r>
            <a:r>
              <a:rPr lang="en-US" altLang="zh-TW" sz="300" smtClean="0">
                <a:latin typeface="Arial" pitchFamily="34" charset="0"/>
              </a:rPr>
              <a:t>, click the button next to </a:t>
            </a:r>
            <a:r>
              <a:rPr lang="en-US" altLang="zh-TW" sz="300" b="1" smtClean="0">
                <a:latin typeface="Arial" pitchFamily="34" charset="0"/>
              </a:rPr>
              <a:t>Material</a:t>
            </a:r>
            <a:r>
              <a:rPr lang="en-US" altLang="zh-TW" sz="300" smtClean="0">
                <a:latin typeface="Arial" pitchFamily="34" charset="0"/>
              </a:rPr>
              <a:t>, and then under </a:t>
            </a:r>
            <a:r>
              <a:rPr lang="en-US" altLang="zh-TW" sz="300" b="1" smtClean="0">
                <a:latin typeface="Arial" pitchFamily="34" charset="0"/>
              </a:rPr>
              <a:t>Translucent</a:t>
            </a:r>
            <a:r>
              <a:rPr lang="en-US" altLang="zh-TW" sz="300" smtClean="0">
                <a:latin typeface="Arial" pitchFamily="34" charset="0"/>
              </a:rPr>
              <a:t> click </a:t>
            </a:r>
            <a:r>
              <a:rPr lang="en-US" altLang="zh-TW" sz="300" b="1" smtClean="0">
                <a:latin typeface="Arial" pitchFamily="34" charset="0"/>
              </a:rPr>
              <a:t>Clear</a:t>
            </a:r>
            <a:r>
              <a:rPr lang="en-US" altLang="zh-TW" sz="300" smtClean="0">
                <a:latin typeface="Arial" pitchFamily="34" charset="0"/>
              </a:rPr>
              <a:t> (third option from the left). Click the button next to </a:t>
            </a:r>
            <a:r>
              <a:rPr lang="en-US" altLang="zh-TW" sz="300" b="1" smtClean="0">
                <a:latin typeface="Arial" pitchFamily="34" charset="0"/>
              </a:rPr>
              <a:t>Lighting</a:t>
            </a:r>
            <a:r>
              <a:rPr lang="en-US" altLang="zh-TW" sz="300" smtClean="0">
                <a:latin typeface="Arial" pitchFamily="34" charset="0"/>
              </a:rPr>
              <a:t>, and then under </a:t>
            </a:r>
            <a:r>
              <a:rPr lang="en-US" altLang="zh-TW" sz="300" b="1" smtClean="0">
                <a:latin typeface="Arial" pitchFamily="34" charset="0"/>
              </a:rPr>
              <a:t>Special</a:t>
            </a:r>
            <a:r>
              <a:rPr lang="en-US" altLang="zh-TW" sz="300" smtClean="0">
                <a:latin typeface="Arial" pitchFamily="34" charset="0"/>
              </a:rPr>
              <a:t> click </a:t>
            </a:r>
            <a:r>
              <a:rPr lang="en-US" altLang="zh-TW" sz="300" b="1" smtClean="0">
                <a:latin typeface="Arial" pitchFamily="34" charset="0"/>
              </a:rPr>
              <a:t>Two Point </a:t>
            </a:r>
            <a:r>
              <a:rPr lang="en-US" altLang="zh-TW" sz="300" smtClean="0">
                <a:latin typeface="Arial" pitchFamily="34" charset="0"/>
              </a:rPr>
              <a:t>(second option from the left). In the </a:t>
            </a:r>
            <a:r>
              <a:rPr lang="en-US" altLang="zh-TW" sz="300" b="1" smtClean="0">
                <a:latin typeface="Arial" pitchFamily="34" charset="0"/>
              </a:rPr>
              <a:t>Angle box</a:t>
            </a:r>
            <a:r>
              <a:rPr lang="en-US" altLang="zh-TW" sz="300" smtClean="0">
                <a:latin typeface="Arial" pitchFamily="34" charset="0"/>
              </a:rPr>
              <a:t>, enter </a:t>
            </a:r>
            <a:r>
              <a:rPr lang="en-US" altLang="zh-TW" sz="300" b="1" smtClean="0">
                <a:latin typeface="Arial" pitchFamily="34" charset="0"/>
              </a:rPr>
              <a:t>70°</a:t>
            </a:r>
            <a:r>
              <a:rPr lang="en-US" altLang="zh-TW" sz="300" smtClean="0">
                <a:latin typeface="Arial" pitchFamily="34" charset="0"/>
              </a:rPr>
              <a:t>.</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Insert</a:t>
            </a:r>
            <a:r>
              <a:rPr lang="en-US" altLang="zh-TW" sz="300" smtClean="0">
                <a:latin typeface="Arial" pitchFamily="34" charset="0"/>
              </a:rPr>
              <a:t> tab, in the </a:t>
            </a:r>
            <a:r>
              <a:rPr lang="en-US" altLang="zh-TW" sz="300" b="1" smtClean="0">
                <a:latin typeface="Arial" pitchFamily="34" charset="0"/>
              </a:rPr>
              <a:t>Text</a:t>
            </a:r>
            <a:r>
              <a:rPr lang="en-US" altLang="zh-TW" sz="300" smtClean="0">
                <a:latin typeface="Arial" pitchFamily="34" charset="0"/>
              </a:rPr>
              <a:t> group, click </a:t>
            </a:r>
            <a:r>
              <a:rPr lang="en-US" altLang="zh-TW" sz="300" b="1" smtClean="0">
                <a:latin typeface="Arial" pitchFamily="34" charset="0"/>
              </a:rPr>
              <a:t>Text Box</a:t>
            </a:r>
            <a:r>
              <a:rPr lang="en-US" altLang="zh-TW" sz="300" smtClean="0">
                <a:latin typeface="Arial" pitchFamily="34" charset="0"/>
              </a:rPr>
              <a:t>, and then on the slide, drag to draw the text box.</a:t>
            </a:r>
          </a:p>
          <a:p>
            <a:pPr eaLnBrk="1" hangingPunct="1">
              <a:lnSpc>
                <a:spcPct val="80000"/>
              </a:lnSpc>
              <a:spcBef>
                <a:spcPct val="0"/>
              </a:spcBef>
              <a:buFont typeface="Calibri" pitchFamily="34" charset="0"/>
              <a:buAutoNum type="arabicPeriod"/>
            </a:pPr>
            <a:r>
              <a:rPr lang="en-US" altLang="zh-TW" sz="300" smtClean="0">
                <a:latin typeface="Arial" pitchFamily="34" charset="0"/>
              </a:rPr>
              <a:t>Enter text in the text box, select the text, and then 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Font</a:t>
            </a:r>
            <a:r>
              <a:rPr lang="en-US" altLang="zh-TW" sz="300" smtClean="0">
                <a:latin typeface="Arial" pitchFamily="34" charset="0"/>
              </a:rPr>
              <a:t> group, select </a:t>
            </a:r>
            <a:r>
              <a:rPr lang="en-US" altLang="zh-TW" sz="300" b="1" smtClean="0">
                <a:latin typeface="Arial" pitchFamily="34" charset="0"/>
              </a:rPr>
              <a:t>TW Cen MT Condensed </a:t>
            </a:r>
            <a:r>
              <a:rPr lang="en-US" altLang="zh-TW" sz="300" smtClean="0">
                <a:latin typeface="Arial" pitchFamily="34" charset="0"/>
              </a:rPr>
              <a:t>from the </a:t>
            </a:r>
            <a:r>
              <a:rPr lang="en-US" altLang="zh-TW" sz="300" b="1" smtClean="0">
                <a:latin typeface="Arial" pitchFamily="34" charset="0"/>
              </a:rPr>
              <a:t>Font</a:t>
            </a:r>
            <a:r>
              <a:rPr lang="en-US" altLang="zh-TW" sz="300" smtClean="0">
                <a:latin typeface="Arial" pitchFamily="34" charset="0"/>
              </a:rPr>
              <a:t> list and then select </a:t>
            </a:r>
            <a:r>
              <a:rPr lang="en-US" altLang="zh-TW" sz="300" b="1" smtClean="0">
                <a:latin typeface="Arial" pitchFamily="34" charset="0"/>
              </a:rPr>
              <a:t>36</a:t>
            </a:r>
            <a:r>
              <a:rPr lang="en-US" altLang="zh-TW" sz="300" smtClean="0">
                <a:latin typeface="Arial" pitchFamily="34" charset="0"/>
              </a:rPr>
              <a:t> from the </a:t>
            </a:r>
            <a:r>
              <a:rPr lang="en-US" altLang="zh-TW" sz="300" b="1" smtClean="0">
                <a:latin typeface="Arial" pitchFamily="34" charset="0"/>
              </a:rPr>
              <a:t>Font Size </a:t>
            </a:r>
            <a:r>
              <a:rPr lang="en-US" altLang="zh-TW" sz="300" smtClean="0">
                <a:latin typeface="Arial" pitchFamily="34" charset="0"/>
              </a:rPr>
              <a:t>list.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Paragraph</a:t>
            </a:r>
            <a:r>
              <a:rPr lang="en-US" altLang="zh-TW" sz="300" smtClean="0">
                <a:latin typeface="Arial" pitchFamily="34" charset="0"/>
              </a:rPr>
              <a:t> group, click </a:t>
            </a:r>
            <a:r>
              <a:rPr lang="en-US" altLang="zh-TW" sz="300" b="1" smtClean="0">
                <a:latin typeface="Arial" pitchFamily="34" charset="0"/>
              </a:rPr>
              <a:t>Align Text Right</a:t>
            </a:r>
            <a:r>
              <a:rPr lang="en-US" altLang="zh-TW" sz="300" smtClean="0">
                <a:latin typeface="Arial" pitchFamily="34" charset="0"/>
              </a:rPr>
              <a:t> to align the text right on the slide.</a:t>
            </a:r>
          </a:p>
          <a:p>
            <a:pPr eaLnBrk="1" hangingPunct="1">
              <a:lnSpc>
                <a:spcPct val="80000"/>
              </a:lnSpc>
              <a:spcBef>
                <a:spcPct val="0"/>
              </a:spcBef>
              <a:buFont typeface="Calibri" pitchFamily="34" charset="0"/>
              <a:buAutoNum type="arabicPeriod"/>
            </a:pPr>
            <a:r>
              <a:rPr lang="en-US" altLang="zh-TW" sz="300" smtClean="0">
                <a:latin typeface="Arial" pitchFamily="34" charset="0"/>
              </a:rPr>
              <a:t>Drag the text box and position it over the rectangle.</a:t>
            </a:r>
          </a:p>
          <a:p>
            <a:pPr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WordArt Styles </a:t>
            </a:r>
            <a:r>
              <a:rPr lang="en-US" altLang="zh-TW" sz="300" smtClean="0">
                <a:latin typeface="Arial" pitchFamily="34" charset="0"/>
              </a:rPr>
              <a:t>group, click the arrow next to </a:t>
            </a:r>
            <a:r>
              <a:rPr lang="en-US" altLang="zh-TW" sz="300" b="1" smtClean="0">
                <a:latin typeface="Arial" pitchFamily="34" charset="0"/>
              </a:rPr>
              <a:t>Text Fill</a:t>
            </a:r>
            <a:r>
              <a:rPr lang="en-US" altLang="zh-TW" sz="300" smtClean="0">
                <a:latin typeface="Arial" pitchFamily="34" charset="0"/>
              </a:rPr>
              <a:t>, and then under </a:t>
            </a:r>
            <a:r>
              <a:rPr lang="en-US" altLang="zh-TW" sz="300" b="1" smtClean="0">
                <a:latin typeface="Arial" pitchFamily="34" charset="0"/>
              </a:rPr>
              <a:t>Theme Colors </a:t>
            </a:r>
            <a:r>
              <a:rPr lang="en-US" altLang="zh-TW" sz="300" smtClean="0">
                <a:latin typeface="Arial" pitchFamily="34" charset="0"/>
              </a:rPr>
              <a:t>click </a:t>
            </a:r>
            <a:r>
              <a:rPr lang="en-US" altLang="zh-TW" sz="300" b="1" smtClean="0">
                <a:latin typeface="Arial" pitchFamily="34" charset="0"/>
              </a:rPr>
              <a:t>White, Background 1 </a:t>
            </a:r>
            <a:r>
              <a:rPr lang="en-US" altLang="zh-TW" sz="300" smtClean="0">
                <a:latin typeface="Arial" pitchFamily="34" charset="0"/>
              </a:rPr>
              <a:t>(first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Select the text box.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click </a:t>
            </a:r>
            <a:r>
              <a:rPr lang="en-US" altLang="zh-TW" sz="300" b="1" smtClean="0">
                <a:latin typeface="Arial" pitchFamily="34" charset="0"/>
              </a:rPr>
              <a:t>Text Effects</a:t>
            </a:r>
            <a:r>
              <a:rPr lang="en-US" altLang="zh-TW" sz="300" smtClean="0">
                <a:latin typeface="Arial" pitchFamily="34" charset="0"/>
              </a:rPr>
              <a:t>, then</a:t>
            </a:r>
            <a:r>
              <a:rPr lang="en-US" altLang="zh-TW" sz="300" b="1" smtClean="0">
                <a:latin typeface="Arial" pitchFamily="34" charset="0"/>
              </a:rPr>
              <a:t> </a:t>
            </a:r>
            <a:r>
              <a:rPr lang="en-US" altLang="zh-TW" sz="300" smtClean="0">
                <a:latin typeface="Arial" pitchFamily="34" charset="0"/>
              </a:rPr>
              <a:t>point to </a:t>
            </a:r>
            <a:r>
              <a:rPr lang="en-US" altLang="zh-TW" sz="300" b="1" smtClean="0">
                <a:latin typeface="Arial" pitchFamily="34" charset="0"/>
              </a:rPr>
              <a:t>3-D Rotation</a:t>
            </a:r>
            <a:r>
              <a:rPr lang="en-US" altLang="zh-TW" sz="300" smtClean="0">
                <a:latin typeface="Arial" pitchFamily="34" charset="0"/>
              </a:rPr>
              <a:t>, and then click </a:t>
            </a:r>
            <a:r>
              <a:rPr lang="en-US" altLang="zh-TW" sz="300" b="1" smtClean="0">
                <a:latin typeface="Arial" pitchFamily="34" charset="0"/>
              </a:rPr>
              <a:t>3-D Rotation Options</a:t>
            </a:r>
            <a:r>
              <a:rPr lang="en-US" altLang="zh-TW" sz="300" smtClean="0">
                <a:latin typeface="Arial" pitchFamily="34" charset="0"/>
              </a:rPr>
              <a:t>. </a:t>
            </a:r>
          </a:p>
          <a:p>
            <a:pPr eaLnBrk="1" hangingPunct="1">
              <a:lnSpc>
                <a:spcPct val="80000"/>
              </a:lnSpc>
              <a:spcBef>
                <a:spcPct val="0"/>
              </a:spcBef>
              <a:buFont typeface="Calibri" pitchFamily="34" charset="0"/>
              <a:buAutoNum type="arabicPeriod"/>
            </a:pPr>
            <a:r>
              <a:rPr lang="en-US" altLang="zh-TW" sz="300" smtClean="0">
                <a:latin typeface="Arial" pitchFamily="34" charset="0"/>
              </a:rPr>
              <a:t>In the </a:t>
            </a:r>
            <a:r>
              <a:rPr lang="en-US" altLang="zh-TW" sz="300" b="1" smtClean="0">
                <a:latin typeface="Arial" pitchFamily="34" charset="0"/>
              </a:rPr>
              <a:t>Format Text Effects </a:t>
            </a:r>
            <a:r>
              <a:rPr lang="en-US" altLang="zh-TW" sz="300" smtClean="0">
                <a:latin typeface="Arial" pitchFamily="34" charset="0"/>
              </a:rPr>
              <a:t>dialog box, click </a:t>
            </a:r>
            <a:r>
              <a:rPr lang="en-US" altLang="zh-TW" sz="300" b="1" smtClean="0">
                <a:latin typeface="Arial" pitchFamily="34" charset="0"/>
              </a:rPr>
              <a:t>3-D Rotation </a:t>
            </a:r>
            <a:r>
              <a:rPr lang="en-US" altLang="zh-TW" sz="300" smtClean="0">
                <a:latin typeface="Arial" pitchFamily="34" charset="0"/>
              </a:rPr>
              <a:t>in the left pane. In the right pane, click the button next to </a:t>
            </a:r>
            <a:r>
              <a:rPr lang="en-US" altLang="zh-TW" sz="300" b="1" smtClean="0">
                <a:latin typeface="Arial" pitchFamily="34" charset="0"/>
              </a:rPr>
              <a:t>Presets</a:t>
            </a:r>
            <a:r>
              <a:rPr lang="en-US" altLang="zh-TW" sz="300" smtClean="0">
                <a:latin typeface="Arial" pitchFamily="34" charset="0"/>
              </a:rPr>
              <a:t>, and then under </a:t>
            </a:r>
            <a:r>
              <a:rPr lang="en-US" altLang="zh-TW" sz="300" b="1" smtClean="0">
                <a:latin typeface="Arial" pitchFamily="34" charset="0"/>
              </a:rPr>
              <a:t>Parallel</a:t>
            </a:r>
            <a:r>
              <a:rPr lang="en-US" altLang="zh-TW" sz="300" smtClean="0">
                <a:latin typeface="Arial" pitchFamily="34" charset="0"/>
              </a:rPr>
              <a:t> click </a:t>
            </a:r>
            <a:r>
              <a:rPr lang="en-US" altLang="zh-TW" sz="300" b="1" smtClean="0">
                <a:latin typeface="Arial" pitchFamily="34" charset="0"/>
              </a:rPr>
              <a:t>Off Axis 2 Left </a:t>
            </a:r>
            <a:r>
              <a:rPr lang="en-US" altLang="zh-TW" sz="300" smtClean="0">
                <a:latin typeface="Arial" pitchFamily="34" charset="0"/>
              </a:rPr>
              <a:t>(second row, fourth option from the left). </a:t>
            </a:r>
          </a:p>
          <a:p>
            <a:pPr>
              <a:lnSpc>
                <a:spcPct val="80000"/>
              </a:lnSpc>
            </a:pPr>
            <a:endParaRPr lang="en-US" altLang="zh-TW" sz="300" smtClean="0">
              <a:latin typeface="Arial" pitchFamily="34" charset="0"/>
            </a:endParaRPr>
          </a:p>
          <a:p>
            <a:pPr>
              <a:lnSpc>
                <a:spcPct val="80000"/>
              </a:lnSpc>
            </a:pPr>
            <a:endParaRPr lang="en-US" altLang="zh-TW" sz="300" smtClean="0">
              <a:latin typeface="Arial" pitchFamily="34" charset="0"/>
            </a:endParaRPr>
          </a:p>
          <a:p>
            <a:pPr>
              <a:lnSpc>
                <a:spcPct val="80000"/>
              </a:lnSpc>
            </a:pPr>
            <a:r>
              <a:rPr lang="en-US" altLang="zh-TW" sz="300" smtClean="0">
                <a:latin typeface="Arial" pitchFamily="34" charset="0"/>
              </a:rPr>
              <a:t>To reproduce the background on this slide, do the following:</a:t>
            </a:r>
          </a:p>
          <a:p>
            <a:pPr eaLnBrk="1" hangingPunct="1">
              <a:lnSpc>
                <a:spcPct val="70000"/>
              </a:lnSpc>
              <a:spcBef>
                <a:spcPct val="0"/>
              </a:spcBef>
              <a:spcAft>
                <a:spcPts val="600"/>
              </a:spcAft>
              <a:buFont typeface="Calibri" pitchFamily="34" charset="0"/>
              <a:buAutoNum type="arabicPeriod"/>
            </a:pPr>
            <a:r>
              <a:rPr lang="en-US" altLang="zh-TW" sz="300" smtClean="0">
                <a:latin typeface="Calibri" pitchFamily="34" charset="0"/>
              </a:rPr>
              <a:t>Right-click the slide background area, then click </a:t>
            </a:r>
            <a:r>
              <a:rPr lang="en-US" altLang="zh-TW" sz="300" b="1" smtClean="0">
                <a:latin typeface="Calibri" pitchFamily="34" charset="0"/>
              </a:rPr>
              <a:t>Format Background</a:t>
            </a:r>
            <a:r>
              <a:rPr lang="en-US" altLang="zh-TW" sz="300" smtClean="0">
                <a:latin typeface="Calibri" pitchFamily="34" charset="0"/>
              </a:rPr>
              <a:t>. In the </a:t>
            </a:r>
            <a:r>
              <a:rPr lang="en-US" altLang="zh-TW" sz="300" b="1" smtClean="0">
                <a:latin typeface="Calibri" pitchFamily="34" charset="0"/>
              </a:rPr>
              <a:t>Format Background </a:t>
            </a:r>
            <a:r>
              <a:rPr lang="en-US" altLang="zh-TW" sz="300" smtClean="0">
                <a:latin typeface="Calibri" pitchFamily="34" charset="0"/>
              </a:rPr>
              <a:t>dialog box, click </a:t>
            </a:r>
            <a:r>
              <a:rPr lang="en-US" altLang="zh-TW" sz="300" b="1" smtClean="0">
                <a:latin typeface="Calibri" pitchFamily="34" charset="0"/>
              </a:rPr>
              <a:t>Fill</a:t>
            </a:r>
            <a:r>
              <a:rPr lang="en-US" altLang="zh-TW" sz="300" smtClean="0">
                <a:latin typeface="Calibri" pitchFamily="34" charset="0"/>
              </a:rPr>
              <a:t> in the left pane, select </a:t>
            </a:r>
            <a:r>
              <a:rPr lang="en-US" altLang="zh-TW" sz="300" b="1" smtClean="0">
                <a:latin typeface="Calibri" pitchFamily="34" charset="0"/>
              </a:rPr>
              <a:t>Gradient fill</a:t>
            </a:r>
            <a:r>
              <a:rPr lang="en-US" altLang="zh-TW" sz="300" smtClean="0">
                <a:latin typeface="Calibri" pitchFamily="34" charset="0"/>
              </a:rPr>
              <a:t> in the right pane, and then do the following:</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In the </a:t>
            </a:r>
            <a:r>
              <a:rPr lang="en-US" altLang="zh-TW" sz="300" b="1" smtClean="0">
                <a:latin typeface="Calibri" pitchFamily="34" charset="0"/>
              </a:rPr>
              <a:t>Type</a:t>
            </a:r>
            <a:r>
              <a:rPr lang="en-US" altLang="zh-TW" sz="300" smtClean="0">
                <a:latin typeface="Calibri" pitchFamily="34" charset="0"/>
              </a:rPr>
              <a:t> list, select </a:t>
            </a:r>
            <a:r>
              <a:rPr lang="en-US" altLang="zh-TW" sz="300" b="1" smtClean="0">
                <a:latin typeface="Calibri" pitchFamily="34" charset="0"/>
              </a:rPr>
              <a:t>Linear</a:t>
            </a:r>
            <a:r>
              <a:rPr lang="en-US" altLang="zh-TW" sz="300" smtClean="0">
                <a:latin typeface="Calibri"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Click the button next to </a:t>
            </a:r>
            <a:r>
              <a:rPr lang="en-US" altLang="zh-TW" sz="300" b="1" smtClean="0">
                <a:latin typeface="Arial" pitchFamily="34" charset="0"/>
              </a:rPr>
              <a:t>Direction</a:t>
            </a:r>
            <a:r>
              <a:rPr lang="en-US" altLang="zh-TW" sz="300" smtClean="0">
                <a:latin typeface="Arial" pitchFamily="34" charset="0"/>
              </a:rPr>
              <a:t>, and then click</a:t>
            </a:r>
            <a:r>
              <a:rPr lang="en-US" altLang="zh-TW" sz="300" smtClean="0">
                <a:latin typeface="Calibri" pitchFamily="34" charset="0"/>
              </a:rPr>
              <a:t> </a:t>
            </a:r>
            <a:r>
              <a:rPr lang="en-US" altLang="zh-TW" sz="300" b="1" smtClean="0">
                <a:latin typeface="Calibri" pitchFamily="34" charset="0"/>
              </a:rPr>
              <a:t>Linear Diagonal </a:t>
            </a:r>
            <a:r>
              <a:rPr lang="en-US" altLang="zh-TW" sz="300" smtClean="0">
                <a:latin typeface="Calibri" pitchFamily="34" charset="0"/>
              </a:rPr>
              <a:t>(first row, third option from the left).</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In the </a:t>
            </a:r>
            <a:r>
              <a:rPr lang="en-US" altLang="zh-TW" sz="300" b="1" smtClean="0">
                <a:latin typeface="Calibri" pitchFamily="34" charset="0"/>
              </a:rPr>
              <a:t>Angle </a:t>
            </a:r>
            <a:r>
              <a:rPr lang="en-US" altLang="zh-TW" sz="300" smtClean="0">
                <a:latin typeface="Calibri" pitchFamily="34" charset="0"/>
              </a:rPr>
              <a:t>box, enter </a:t>
            </a:r>
            <a:r>
              <a:rPr lang="en-US" altLang="zh-TW" sz="300" b="1" smtClean="0">
                <a:latin typeface="Calibri" pitchFamily="34" charset="0"/>
              </a:rPr>
              <a:t>135%</a:t>
            </a:r>
            <a:r>
              <a:rPr lang="en-US" altLang="zh-TW" sz="300" smtClean="0">
                <a:latin typeface="Calibri" pitchFamily="34" charset="0"/>
              </a:rPr>
              <a:t>. </a:t>
            </a:r>
          </a:p>
          <a:p>
            <a:pPr marL="684213" lvl="1" indent="-227013" eaLnBrk="1" hangingPunct="1">
              <a:lnSpc>
                <a:spcPct val="70000"/>
              </a:lnSpc>
              <a:spcBef>
                <a:spcPct val="0"/>
              </a:spcBef>
              <a:spcAft>
                <a:spcPts val="600"/>
              </a:spcAft>
              <a:buFontTx/>
              <a:buChar char="•"/>
            </a:pPr>
            <a:r>
              <a:rPr lang="en-US" altLang="zh-TW" sz="300" smtClean="0">
                <a:latin typeface="Calibri" pitchFamily="34" charset="0"/>
              </a:rPr>
              <a:t>Under </a:t>
            </a:r>
            <a:r>
              <a:rPr lang="en-US" altLang="zh-TW" sz="300" b="1" smtClean="0">
                <a:latin typeface="Calibri" pitchFamily="34" charset="0"/>
              </a:rPr>
              <a:t>Gradient stops</a:t>
            </a:r>
            <a:r>
              <a:rPr lang="en-US" altLang="zh-TW" sz="300" smtClean="0">
                <a:latin typeface="Calibri" pitchFamily="34" charset="0"/>
              </a:rPr>
              <a:t>, click </a:t>
            </a:r>
            <a:r>
              <a:rPr lang="en-US" altLang="zh-TW" sz="300" b="1" smtClean="0">
                <a:latin typeface="Calibri" pitchFamily="34" charset="0"/>
              </a:rPr>
              <a:t>Add</a:t>
            </a:r>
            <a:r>
              <a:rPr lang="en-US" altLang="zh-TW" sz="300" smtClean="0">
                <a:latin typeface="Calibri" pitchFamily="34" charset="0"/>
              </a:rPr>
              <a:t> or </a:t>
            </a:r>
            <a:r>
              <a:rPr lang="en-US" altLang="zh-TW" sz="300" b="1" smtClean="0">
                <a:latin typeface="Calibri" pitchFamily="34" charset="0"/>
              </a:rPr>
              <a:t>Remove</a:t>
            </a:r>
            <a:r>
              <a:rPr lang="en-US" altLang="zh-TW" sz="300" smtClean="0">
                <a:latin typeface="Calibri" pitchFamily="34" charset="0"/>
              </a:rPr>
              <a:t> until two stops appear on the slider.</a:t>
            </a:r>
            <a:endParaRPr lang="en-US" altLang="zh-TW" sz="300" smtClean="0">
              <a:latin typeface="Arial" pitchFamily="34" charset="0"/>
            </a:endParaRP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Gradient stops</a:t>
            </a:r>
            <a:r>
              <a:rPr lang="en-US" altLang="zh-TW" sz="300" smtClean="0">
                <a:latin typeface="Arial" pitchFamily="34" charset="0"/>
              </a:rPr>
              <a:t>, on the slider, customize the gradient stops as follows:</a:t>
            </a:r>
          </a:p>
          <a:p>
            <a:pPr marL="684213" lvl="1" indent="-227013">
              <a:lnSpc>
                <a:spcPct val="80000"/>
              </a:lnSpc>
              <a:buFontTx/>
              <a:buChar char="•"/>
            </a:pPr>
            <a:r>
              <a:rPr lang="en-US" altLang="zh-TW" sz="300" smtClean="0">
                <a:latin typeface="Arial" pitchFamily="34" charset="0"/>
              </a:rPr>
              <a:t>Click on the left stop, and then do the following:</a:t>
            </a:r>
          </a:p>
          <a:p>
            <a:pPr marL="1141413" lvl="2" indent="-227013">
              <a:lnSpc>
                <a:spcPct val="80000"/>
              </a:lnSpc>
              <a:buFontTx/>
              <a:buChar char="•"/>
            </a:pPr>
            <a:r>
              <a:rPr lang="en-US" altLang="zh-TW" sz="300" smtClean="0">
                <a:latin typeface="Arial" pitchFamily="34" charset="0"/>
              </a:rPr>
              <a:t>In the </a:t>
            </a:r>
            <a:r>
              <a:rPr lang="en-US" altLang="zh-TW" sz="300" b="1" smtClean="0">
                <a:latin typeface="Arial" pitchFamily="34" charset="0"/>
              </a:rPr>
              <a:t>Stop position </a:t>
            </a:r>
            <a:r>
              <a:rPr lang="en-US" altLang="zh-TW" sz="300" smtClean="0">
                <a:latin typeface="Arial" pitchFamily="34" charset="0"/>
              </a:rPr>
              <a:t>box, enter </a:t>
            </a:r>
            <a:r>
              <a:rPr lang="en-US" altLang="zh-TW" sz="300" b="1" smtClean="0">
                <a:latin typeface="Arial" pitchFamily="34" charset="0"/>
              </a:rPr>
              <a:t>0%</a:t>
            </a:r>
            <a:r>
              <a:rPr lang="en-US" altLang="zh-TW" sz="300" smtClean="0">
                <a:latin typeface="Arial" pitchFamily="34" charset="0"/>
              </a:rPr>
              <a:t>. </a:t>
            </a:r>
          </a:p>
          <a:p>
            <a:pPr marL="1141413" lvl="2" indent="-227013">
              <a:lnSpc>
                <a:spcPct val="80000"/>
              </a:lnSpc>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a:t>
            </a:r>
            <a:r>
              <a:rPr lang="en-US" altLang="zh-TW" sz="300" smtClean="0">
                <a:latin typeface="Arial" pitchFamily="34" charset="0"/>
              </a:rPr>
              <a:t>(first row, first option from the left).</a:t>
            </a:r>
          </a:p>
          <a:p>
            <a:pPr marL="684213" lvl="1" indent="-227013">
              <a:lnSpc>
                <a:spcPct val="80000"/>
              </a:lnSpc>
              <a:buFontTx/>
              <a:buChar char="•"/>
            </a:pPr>
            <a:r>
              <a:rPr lang="en-US" altLang="zh-TW" sz="300" smtClean="0">
                <a:latin typeface="Arial" pitchFamily="34" charset="0"/>
              </a:rPr>
              <a:t>Select </a:t>
            </a:r>
            <a:r>
              <a:rPr lang="en-US" altLang="zh-TW" sz="300" b="1" smtClean="0">
                <a:latin typeface="Arial" pitchFamily="34" charset="0"/>
              </a:rPr>
              <a:t>Stop 2 </a:t>
            </a:r>
            <a:r>
              <a:rPr lang="en-US" altLang="zh-TW" sz="300" smtClean="0">
                <a:latin typeface="Arial" pitchFamily="34" charset="0"/>
              </a:rPr>
              <a:t>from the list, and then do the following:</a:t>
            </a:r>
          </a:p>
          <a:p>
            <a:pPr marL="1141413" lvl="2" indent="-227013">
              <a:lnSpc>
                <a:spcPct val="80000"/>
              </a:lnSpc>
              <a:buFontTx/>
              <a:buChar char="•"/>
            </a:pPr>
            <a:r>
              <a:rPr lang="en-US" altLang="zh-TW" sz="300" smtClean="0">
                <a:latin typeface="Arial" pitchFamily="34" charset="0"/>
              </a:rPr>
              <a:t>In the </a:t>
            </a:r>
            <a:r>
              <a:rPr lang="en-US" altLang="zh-TW" sz="300" b="1" smtClean="0">
                <a:latin typeface="Arial" pitchFamily="34" charset="0"/>
              </a:rPr>
              <a:t>Stop position </a:t>
            </a:r>
            <a:r>
              <a:rPr lang="en-US" altLang="zh-TW" sz="300" smtClean="0">
                <a:latin typeface="Arial" pitchFamily="34" charset="0"/>
              </a:rPr>
              <a:t>box, enter </a:t>
            </a:r>
            <a:r>
              <a:rPr lang="en-US" altLang="zh-TW" sz="300" b="1" smtClean="0">
                <a:latin typeface="Arial" pitchFamily="34" charset="0"/>
              </a:rPr>
              <a:t>100%</a:t>
            </a:r>
            <a:r>
              <a:rPr lang="en-US" altLang="zh-TW" sz="300" smtClean="0">
                <a:latin typeface="Arial" pitchFamily="34" charset="0"/>
              </a:rPr>
              <a:t>. </a:t>
            </a:r>
          </a:p>
          <a:p>
            <a:pPr marL="1141413" lvl="2" indent="-227013">
              <a:lnSpc>
                <a:spcPct val="80000"/>
              </a:lnSpc>
              <a:buFontTx/>
              <a:buChar char="•"/>
            </a:pPr>
            <a:r>
              <a:rPr lang="en-US" altLang="zh-TW" sz="300" smtClean="0">
                <a:latin typeface="Arial" pitchFamily="34" charset="0"/>
              </a:rPr>
              <a:t>Click the button next to </a:t>
            </a:r>
            <a:r>
              <a:rPr lang="en-US" altLang="zh-TW" sz="300" b="1" smtClean="0">
                <a:latin typeface="Arial" pitchFamily="34" charset="0"/>
              </a:rPr>
              <a:t>Color</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Darker 15%</a:t>
            </a:r>
            <a:r>
              <a:rPr lang="en-US" altLang="zh-TW" sz="300" smtClean="0">
                <a:latin typeface="Arial" pitchFamily="34" charset="0"/>
              </a:rPr>
              <a:t> (third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t>
            </a:r>
            <a:r>
              <a:rPr lang="en-US" altLang="zh-TW" sz="300" b="1" smtClean="0">
                <a:latin typeface="Arial" pitchFamily="34" charset="0"/>
              </a:rPr>
              <a:t>More</a:t>
            </a:r>
            <a:r>
              <a:rPr lang="en-US" altLang="zh-TW" sz="300" smtClean="0">
                <a:latin typeface="Arial" pitchFamily="34" charset="0"/>
              </a:rPr>
              <a:t> arrow on the </a:t>
            </a:r>
            <a:r>
              <a:rPr lang="en-US" altLang="zh-TW" sz="300" b="1" smtClean="0">
                <a:latin typeface="Arial" pitchFamily="34" charset="0"/>
              </a:rPr>
              <a:t>Shapes </a:t>
            </a:r>
            <a:r>
              <a:rPr lang="en-US" altLang="zh-TW" sz="300" smtClean="0">
                <a:latin typeface="Arial" pitchFamily="34" charset="0"/>
              </a:rPr>
              <a:t>gallery, and then under </a:t>
            </a:r>
            <a:r>
              <a:rPr lang="en-US" altLang="zh-TW" sz="300" b="1" smtClean="0">
                <a:latin typeface="Arial" pitchFamily="34" charset="0"/>
              </a:rPr>
              <a:t>Rectangles</a:t>
            </a:r>
            <a:r>
              <a:rPr lang="en-US" altLang="zh-TW" sz="300" smtClean="0">
                <a:latin typeface="Arial" pitchFamily="34" charset="0"/>
              </a:rPr>
              <a:t>, click </a:t>
            </a:r>
            <a:r>
              <a:rPr lang="en-US" altLang="zh-TW" sz="300" b="1" smtClean="0">
                <a:latin typeface="Arial" pitchFamily="34" charset="0"/>
              </a:rPr>
              <a:t>Rectangle </a:t>
            </a:r>
            <a:r>
              <a:rPr lang="en-US" altLang="zh-TW" sz="300" smtClean="0">
                <a:latin typeface="Arial" pitchFamily="34" charset="0"/>
              </a:rPr>
              <a:t>(first option from the left). On the slide, drag to draw a rectangle.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Select the rectangle.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0.33”</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10”</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 Darker 15% </a:t>
            </a:r>
            <a:r>
              <a:rPr lang="en-US" altLang="zh-TW" sz="300" smtClean="0">
                <a:latin typeface="Arial" pitchFamily="34" charset="0"/>
              </a:rPr>
              <a:t>(third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Outline</a:t>
            </a:r>
            <a:r>
              <a:rPr lang="en-US" altLang="zh-TW" sz="300" smtClean="0">
                <a:latin typeface="Arial" pitchFamily="34" charset="0"/>
              </a:rPr>
              <a:t>, and then click </a:t>
            </a:r>
            <a:r>
              <a:rPr lang="en-US" altLang="zh-TW" sz="300" b="1" smtClean="0">
                <a:latin typeface="Arial" pitchFamily="34" charset="0"/>
              </a:rPr>
              <a:t>No Outline.</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Shapes</a:t>
            </a:r>
            <a:r>
              <a:rPr lang="en-US" altLang="zh-TW" sz="300" smtClean="0">
                <a:latin typeface="Arial" pitchFamily="34" charset="0"/>
              </a:rPr>
              <a:t>, and then under </a:t>
            </a:r>
            <a:r>
              <a:rPr lang="en-US" altLang="zh-TW" sz="300" b="1" smtClean="0">
                <a:latin typeface="Arial" pitchFamily="34" charset="0"/>
              </a:rPr>
              <a:t>Basic Shapes</a:t>
            </a:r>
            <a:r>
              <a:rPr lang="en-US" altLang="zh-TW" sz="300" smtClean="0">
                <a:latin typeface="Arial" pitchFamily="34" charset="0"/>
              </a:rPr>
              <a:t>, click </a:t>
            </a:r>
            <a:r>
              <a:rPr lang="en-US" altLang="zh-TW" sz="300" b="1" smtClean="0">
                <a:latin typeface="Arial" pitchFamily="34" charset="0"/>
              </a:rPr>
              <a:t>Right Triangle </a:t>
            </a:r>
            <a:r>
              <a:rPr lang="en-US" altLang="zh-TW" sz="300" smtClean="0">
                <a:latin typeface="Arial" pitchFamily="34" charset="0"/>
              </a:rPr>
              <a:t>(first row, fourth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slide, drag to draw a triangle. </a:t>
            </a:r>
          </a:p>
          <a:p>
            <a:pPr eaLnBrk="1" hangingPunct="1">
              <a:lnSpc>
                <a:spcPct val="70000"/>
              </a:lnSpc>
              <a:spcBef>
                <a:spcPct val="0"/>
              </a:spcBef>
              <a:spcAft>
                <a:spcPts val="600"/>
              </a:spcAft>
              <a:buFont typeface="Calibri" pitchFamily="34" charset="0"/>
              <a:buAutoNum type="arabicPeriod"/>
            </a:pPr>
            <a:r>
              <a:rPr lang="en-US" altLang="zh-TW" sz="300" smtClean="0">
                <a:latin typeface="Arial" pitchFamily="34" charset="0"/>
              </a:rPr>
              <a:t>Select the triangle. 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Size</a:t>
            </a:r>
            <a:r>
              <a:rPr lang="en-US" altLang="zh-TW" sz="300" smtClean="0">
                <a:latin typeface="Arial" pitchFamily="34" charset="0"/>
              </a:rPr>
              <a:t> group, do the following:</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Height</a:t>
            </a:r>
            <a:r>
              <a:rPr lang="en-US" altLang="zh-TW" sz="300" smtClean="0">
                <a:latin typeface="Arial" pitchFamily="34" charset="0"/>
              </a:rPr>
              <a:t> box, enter </a:t>
            </a:r>
            <a:r>
              <a:rPr lang="en-US" altLang="zh-TW" sz="300" b="1" smtClean="0">
                <a:latin typeface="Arial" pitchFamily="34" charset="0"/>
              </a:rPr>
              <a:t>1.33”</a:t>
            </a:r>
            <a:r>
              <a:rPr lang="en-US" altLang="zh-TW" sz="300" smtClean="0">
                <a:latin typeface="Arial" pitchFamily="34" charset="0"/>
              </a:rPr>
              <a:t>.</a:t>
            </a:r>
          </a:p>
          <a:p>
            <a:pPr marL="684213" lvl="1" indent="-227013" eaLnBrk="1" hangingPunct="1">
              <a:lnSpc>
                <a:spcPct val="70000"/>
              </a:lnSpc>
              <a:spcBef>
                <a:spcPct val="0"/>
              </a:spcBef>
              <a:spcAft>
                <a:spcPts val="600"/>
              </a:spcAft>
              <a:buFontTx/>
              <a:buChar char="•"/>
            </a:pPr>
            <a:r>
              <a:rPr lang="en-US" altLang="zh-TW" sz="300" smtClean="0">
                <a:latin typeface="Arial" pitchFamily="34" charset="0"/>
              </a:rPr>
              <a:t>In the </a:t>
            </a:r>
            <a:r>
              <a:rPr lang="en-US" altLang="zh-TW" sz="300" b="1" smtClean="0">
                <a:latin typeface="Arial" pitchFamily="34" charset="0"/>
              </a:rPr>
              <a:t>Shape Width</a:t>
            </a:r>
            <a:r>
              <a:rPr lang="en-US" altLang="zh-TW" sz="300" smtClean="0">
                <a:latin typeface="Arial" pitchFamily="34" charset="0"/>
              </a:rPr>
              <a:t> box, enter </a:t>
            </a:r>
            <a:r>
              <a:rPr lang="en-US" altLang="zh-TW" sz="300" b="1" smtClean="0">
                <a:latin typeface="Arial" pitchFamily="34" charset="0"/>
              </a:rPr>
              <a:t>10”</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click </a:t>
            </a:r>
            <a:r>
              <a:rPr lang="en-US" altLang="zh-TW" sz="300" b="1" smtClean="0">
                <a:latin typeface="Arial" pitchFamily="34" charset="0"/>
              </a:rPr>
              <a:t>White, Background 1, Darker 15% </a:t>
            </a:r>
            <a:r>
              <a:rPr lang="en-US" altLang="zh-TW" sz="300" smtClean="0">
                <a:latin typeface="Arial" pitchFamily="34" charset="0"/>
              </a:rPr>
              <a:t>(third row, first option from the left).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Outline</a:t>
            </a:r>
            <a:r>
              <a:rPr lang="en-US" altLang="zh-TW" sz="300" smtClean="0">
                <a:latin typeface="Arial" pitchFamily="34" charset="0"/>
              </a:rPr>
              <a:t>, and then click </a:t>
            </a:r>
            <a:r>
              <a:rPr lang="en-US" altLang="zh-TW" sz="300" b="1" smtClean="0">
                <a:latin typeface="Arial" pitchFamily="34" charset="0"/>
              </a:rPr>
              <a:t>No Outline</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 Position the rectangle and the triangle so that the bottom edge of the triangle and the top edge of the rectangle are touching. Press and hold SHIFT and select both the rectangle and the triangle.</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and then do the following:</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Group Objects</a:t>
            </a:r>
            <a:r>
              <a:rPr lang="en-US" altLang="zh-TW" sz="300" smtClean="0">
                <a:latin typeface="Arial" pitchFamily="34" charset="0"/>
              </a:rPr>
              <a:t>,</a:t>
            </a:r>
            <a:r>
              <a:rPr lang="en-US" altLang="zh-TW" sz="300" b="1" smtClean="0">
                <a:latin typeface="Arial" pitchFamily="34" charset="0"/>
              </a:rPr>
              <a:t> </a:t>
            </a:r>
            <a:r>
              <a:rPr lang="en-US" altLang="zh-TW" sz="300" smtClean="0">
                <a:latin typeface="Arial" pitchFamily="34" charset="0"/>
              </a:rPr>
              <a:t>click </a:t>
            </a:r>
            <a:r>
              <a:rPr lang="en-US" altLang="zh-TW" sz="300" b="1" smtClean="0">
                <a:latin typeface="Arial" pitchFamily="34" charset="0"/>
              </a:rPr>
              <a:t>Group</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Align Center</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Align Bottom</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Clipboard </a:t>
            </a:r>
            <a:r>
              <a:rPr lang="en-US" altLang="zh-TW" sz="300" smtClean="0">
                <a:latin typeface="Arial" pitchFamily="34" charset="0"/>
              </a:rPr>
              <a:t>group, click the arrow next to </a:t>
            </a:r>
            <a:r>
              <a:rPr lang="en-US" altLang="zh-TW" sz="300" b="1" smtClean="0">
                <a:latin typeface="Arial" pitchFamily="34" charset="0"/>
              </a:rPr>
              <a:t>Copy, </a:t>
            </a:r>
            <a:r>
              <a:rPr lang="en-US" altLang="zh-TW" sz="300" smtClean="0">
                <a:latin typeface="Arial" pitchFamily="34" charset="0"/>
              </a:rPr>
              <a:t>and then click </a:t>
            </a:r>
            <a:r>
              <a:rPr lang="en-US" altLang="zh-TW" sz="300" b="1" smtClean="0">
                <a:latin typeface="Arial" pitchFamily="34" charset="0"/>
              </a:rPr>
              <a:t>Duplicate</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Under </a:t>
            </a:r>
            <a:r>
              <a:rPr lang="en-US" altLang="zh-TW" sz="300" b="1" smtClean="0">
                <a:latin typeface="Arial" pitchFamily="34" charset="0"/>
              </a:rPr>
              <a:t>Drawing Tools</a:t>
            </a:r>
            <a:r>
              <a:rPr lang="en-US" altLang="zh-TW" sz="300" smtClean="0">
                <a:latin typeface="Arial" pitchFamily="34" charset="0"/>
              </a:rPr>
              <a:t>, on the </a:t>
            </a:r>
            <a:r>
              <a:rPr lang="en-US" altLang="zh-TW" sz="300" b="1" smtClean="0">
                <a:latin typeface="Arial" pitchFamily="34" charset="0"/>
              </a:rPr>
              <a:t>Format</a:t>
            </a:r>
            <a:r>
              <a:rPr lang="en-US" altLang="zh-TW" sz="300" smtClean="0">
                <a:latin typeface="Arial" pitchFamily="34" charset="0"/>
              </a:rPr>
              <a:t> tab, in the </a:t>
            </a:r>
            <a:r>
              <a:rPr lang="en-US" altLang="zh-TW" sz="300" b="1" smtClean="0">
                <a:latin typeface="Arial" pitchFamily="34" charset="0"/>
              </a:rPr>
              <a:t>Arrange </a:t>
            </a:r>
            <a:r>
              <a:rPr lang="en-US" altLang="zh-TW" sz="300" smtClean="0">
                <a:latin typeface="Arial" pitchFamily="34" charset="0"/>
              </a:rPr>
              <a:t>group, click the arrow next to </a:t>
            </a:r>
            <a:r>
              <a:rPr lang="en-US" altLang="zh-TW" sz="300" b="1" smtClean="0">
                <a:latin typeface="Arial" pitchFamily="34" charset="0"/>
              </a:rPr>
              <a:t>Rotate, </a:t>
            </a:r>
            <a:r>
              <a:rPr lang="en-US" altLang="zh-TW" sz="300" smtClean="0">
                <a:latin typeface="Arial" pitchFamily="34" charset="0"/>
              </a:rPr>
              <a:t>and then click </a:t>
            </a:r>
            <a:r>
              <a:rPr lang="en-US" altLang="zh-TW" sz="300" b="1" smtClean="0">
                <a:latin typeface="Arial" pitchFamily="34" charset="0"/>
              </a:rPr>
              <a:t>More Rotation Options</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In the </a:t>
            </a:r>
            <a:r>
              <a:rPr lang="en-US" altLang="zh-TW" sz="300" b="1" smtClean="0">
                <a:latin typeface="Arial" pitchFamily="34" charset="0"/>
              </a:rPr>
              <a:t>Format Shape </a:t>
            </a:r>
            <a:r>
              <a:rPr lang="en-US" altLang="zh-TW" sz="300" smtClean="0">
                <a:latin typeface="Arial" pitchFamily="34" charset="0"/>
              </a:rPr>
              <a:t>dialog box, on the </a:t>
            </a:r>
            <a:r>
              <a:rPr lang="en-US" altLang="zh-TW" sz="300" b="1" smtClean="0">
                <a:latin typeface="Arial" pitchFamily="34" charset="0"/>
              </a:rPr>
              <a:t>Size</a:t>
            </a:r>
            <a:r>
              <a:rPr lang="en-US" altLang="zh-TW" sz="300" smtClean="0">
                <a:latin typeface="Arial" pitchFamily="34" charset="0"/>
              </a:rPr>
              <a:t> tab, under </a:t>
            </a:r>
            <a:r>
              <a:rPr lang="en-US" altLang="zh-TW" sz="300" b="1" smtClean="0">
                <a:latin typeface="Arial" pitchFamily="34" charset="0"/>
              </a:rPr>
              <a:t>Size and rotate</a:t>
            </a:r>
            <a:r>
              <a:rPr lang="en-US" altLang="zh-TW" sz="300" smtClean="0">
                <a:latin typeface="Arial" pitchFamily="34" charset="0"/>
              </a:rPr>
              <a:t>, in the </a:t>
            </a:r>
            <a:r>
              <a:rPr lang="en-US" altLang="zh-TW" sz="300" b="1" smtClean="0">
                <a:latin typeface="Arial" pitchFamily="34" charset="0"/>
              </a:rPr>
              <a:t>Rotation</a:t>
            </a:r>
            <a:r>
              <a:rPr lang="en-US" altLang="zh-TW" sz="300" smtClean="0">
                <a:latin typeface="Arial" pitchFamily="34" charset="0"/>
              </a:rPr>
              <a:t> box, enter </a:t>
            </a:r>
            <a:r>
              <a:rPr lang="en-US" altLang="zh-TW" sz="300" b="1" smtClean="0">
                <a:latin typeface="Arial" pitchFamily="34" charset="0"/>
              </a:rPr>
              <a:t>180°</a:t>
            </a:r>
            <a:r>
              <a:rPr lang="en-US" altLang="zh-TW" sz="300" smtClean="0">
                <a:latin typeface="Arial" pitchFamily="34" charset="0"/>
              </a:rPr>
              <a:t>.</a:t>
            </a:r>
            <a:endParaRPr lang="en-US" altLang="zh-TW" sz="300" b="1" smtClean="0">
              <a:latin typeface="Arial" pitchFamily="34" charset="0"/>
            </a:endParaRP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do the following:</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Click </a:t>
            </a:r>
            <a:r>
              <a:rPr lang="en-US" altLang="zh-TW" sz="300" b="1" smtClean="0">
                <a:latin typeface="Arial" pitchFamily="34" charset="0"/>
              </a:rPr>
              <a:t>Align Center</a:t>
            </a:r>
            <a:r>
              <a:rPr lang="en-US" altLang="zh-TW" sz="300" smtClean="0">
                <a:latin typeface="Arial" pitchFamily="34" charset="0"/>
              </a:rPr>
              <a:t>.</a:t>
            </a:r>
          </a:p>
          <a:p>
            <a:pPr marL="684213" lvl="1" indent="-227013" eaLnBrk="1" hangingPunct="1">
              <a:lnSpc>
                <a:spcPct val="80000"/>
              </a:lnSpc>
              <a:spcBef>
                <a:spcPct val="0"/>
              </a:spcBef>
              <a:buFont typeface="Calibri" pitchFamily="34" charset="0"/>
              <a:buAutoNum type="arabicPeriod"/>
            </a:pPr>
            <a:r>
              <a:rPr lang="en-US" altLang="zh-TW" sz="300" smtClean="0">
                <a:latin typeface="Arial" pitchFamily="34" charset="0"/>
              </a:rPr>
              <a:t>Click </a:t>
            </a:r>
            <a:r>
              <a:rPr lang="en-US" altLang="zh-TW" sz="300" b="1" smtClean="0">
                <a:latin typeface="Arial" pitchFamily="34" charset="0"/>
              </a:rPr>
              <a:t>Align Top</a:t>
            </a:r>
            <a:r>
              <a:rPr lang="en-US" altLang="zh-TW" sz="300" smtClean="0">
                <a:latin typeface="Arial" pitchFamily="34" charset="0"/>
              </a:rPr>
              <a:t>.</a:t>
            </a:r>
          </a:p>
          <a:p>
            <a:pPr eaLnBrk="1" hangingPunct="1">
              <a:lnSpc>
                <a:spcPct val="80000"/>
              </a:lnSpc>
              <a:spcBef>
                <a:spcPct val="0"/>
              </a:spcBef>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the arrow next to </a:t>
            </a:r>
            <a:r>
              <a:rPr lang="en-US" altLang="zh-TW" sz="300" b="1" smtClean="0">
                <a:latin typeface="Arial" pitchFamily="34" charset="0"/>
              </a:rPr>
              <a:t>Shape Fill</a:t>
            </a:r>
            <a:r>
              <a:rPr lang="en-US" altLang="zh-TW" sz="300" smtClean="0">
                <a:latin typeface="Arial" pitchFamily="34" charset="0"/>
              </a:rPr>
              <a:t>, and then under </a:t>
            </a:r>
            <a:r>
              <a:rPr lang="en-US" altLang="zh-TW" sz="300" b="1" smtClean="0">
                <a:latin typeface="Arial" pitchFamily="34" charset="0"/>
              </a:rPr>
              <a:t>Theme Colors</a:t>
            </a:r>
            <a:r>
              <a:rPr lang="en-US" altLang="zh-TW" sz="300" smtClean="0">
                <a:latin typeface="Arial" pitchFamily="34" charset="0"/>
              </a:rPr>
              <a:t> click </a:t>
            </a:r>
            <a:r>
              <a:rPr lang="en-US" altLang="zh-TW" sz="300" b="1" smtClean="0">
                <a:latin typeface="Arial" pitchFamily="34" charset="0"/>
              </a:rPr>
              <a:t>White, Background 1</a:t>
            </a:r>
            <a:r>
              <a:rPr lang="en-US" altLang="zh-TW" sz="300" smtClean="0">
                <a:latin typeface="Arial" pitchFamily="34" charset="0"/>
              </a:rPr>
              <a:t> (first row, first option from the left). </a:t>
            </a:r>
          </a:p>
          <a:p>
            <a:pPr eaLnBrk="1" hangingPunct="1">
              <a:lnSpc>
                <a:spcPct val="80000"/>
              </a:lnSpc>
              <a:spcBef>
                <a:spcPct val="0"/>
              </a:spcBef>
              <a:buFont typeface="Calibri" pitchFamily="34" charset="0"/>
              <a:buAutoNum type="arabicPeriod"/>
            </a:pPr>
            <a:endParaRPr lang="en-US" altLang="zh-TW" sz="300" smtClean="0">
              <a:latin typeface="Arial" pitchFamily="34" charset="0"/>
            </a:endParaRPr>
          </a:p>
          <a:p>
            <a:pPr eaLnBrk="1" hangingPunct="1">
              <a:lnSpc>
                <a:spcPct val="80000"/>
              </a:lnSpc>
              <a:spcBef>
                <a:spcPct val="0"/>
              </a:spcBef>
              <a:buFont typeface="Calibri" pitchFamily="34" charset="0"/>
              <a:buAutoNum type="arabicPeriod"/>
            </a:pPr>
            <a:endParaRPr lang="en-US" altLang="zh-TW" sz="300" smtClean="0">
              <a:latin typeface="Arial" pitchFamily="34" charset="0"/>
            </a:endParaRPr>
          </a:p>
          <a:p>
            <a:pPr marL="684213" lvl="1" indent="-227013">
              <a:lnSpc>
                <a:spcPct val="80000"/>
              </a:lnSpc>
              <a:spcAft>
                <a:spcPts val="200"/>
              </a:spcAft>
            </a:pPr>
            <a:r>
              <a:rPr lang="en-US" altLang="zh-TW" sz="300" smtClean="0">
                <a:latin typeface="Arial" pitchFamily="34" charset="0"/>
              </a:rPr>
              <a:t>To reproduce the original text and rectangle, do the following:</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Press and hold SHIFT and select the original text box and rectangle. 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and then under </a:t>
            </a:r>
            <a:r>
              <a:rPr lang="en-US" altLang="zh-TW" sz="300" b="1" smtClean="0">
                <a:latin typeface="Arial" pitchFamily="34" charset="0"/>
              </a:rPr>
              <a:t>Group Objects </a:t>
            </a:r>
            <a:r>
              <a:rPr lang="en-US" altLang="zh-TW" sz="300" smtClean="0">
                <a:latin typeface="Arial" pitchFamily="34" charset="0"/>
              </a:rPr>
              <a:t>click </a:t>
            </a:r>
            <a:r>
              <a:rPr lang="en-US" altLang="zh-TW" sz="300" b="1" smtClean="0">
                <a:latin typeface="Arial" pitchFamily="34" charset="0"/>
              </a:rPr>
              <a:t>Group</a:t>
            </a:r>
            <a:r>
              <a:rPr lang="en-US" altLang="zh-TW" sz="300" smtClean="0">
                <a:latin typeface="Arial" pitchFamily="34" charset="0"/>
              </a:rPr>
              <a:t>.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Clipboard </a:t>
            </a:r>
            <a:r>
              <a:rPr lang="en-US" altLang="zh-TW" sz="300" smtClean="0">
                <a:latin typeface="Arial" pitchFamily="34" charset="0"/>
              </a:rPr>
              <a:t>group, click the arrow next to </a:t>
            </a:r>
            <a:r>
              <a:rPr lang="en-US" altLang="zh-TW" sz="300" b="1" smtClean="0">
                <a:latin typeface="Arial" pitchFamily="34" charset="0"/>
              </a:rPr>
              <a:t>Copy, </a:t>
            </a:r>
            <a:r>
              <a:rPr lang="en-US" altLang="zh-TW" sz="300" smtClean="0">
                <a:latin typeface="Arial" pitchFamily="34" charset="0"/>
              </a:rPr>
              <a:t>and then click </a:t>
            </a:r>
            <a:r>
              <a:rPr lang="en-US" altLang="zh-TW" sz="300" b="1" smtClean="0">
                <a:latin typeface="Arial" pitchFamily="34" charset="0"/>
              </a:rPr>
              <a:t>Duplicate</a:t>
            </a:r>
            <a:r>
              <a:rPr lang="en-US" altLang="zh-TW" sz="300" smtClean="0">
                <a:latin typeface="Arial" pitchFamily="34" charset="0"/>
              </a:rPr>
              <a:t>. Repeat this step until you have a total of five groups of shapes.</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Editing</a:t>
            </a:r>
            <a:r>
              <a:rPr lang="en-US" altLang="zh-TW" sz="300" smtClean="0">
                <a:latin typeface="Arial" pitchFamily="34" charset="0"/>
              </a:rPr>
              <a:t> group, click </a:t>
            </a:r>
            <a:r>
              <a:rPr lang="en-US" altLang="zh-TW" sz="300" b="1" smtClean="0">
                <a:latin typeface="Arial" pitchFamily="34" charset="0"/>
              </a:rPr>
              <a:t>Select</a:t>
            </a:r>
            <a:r>
              <a:rPr lang="en-US" altLang="zh-TW" sz="300" smtClean="0">
                <a:latin typeface="Arial" pitchFamily="34" charset="0"/>
              </a:rPr>
              <a:t>, and then click </a:t>
            </a:r>
            <a:r>
              <a:rPr lang="en-US" altLang="zh-TW" sz="300" b="1" smtClean="0">
                <a:latin typeface="Arial" pitchFamily="34" charset="0"/>
              </a:rPr>
              <a:t>Selection Pane</a:t>
            </a:r>
            <a:r>
              <a:rPr lang="en-US" altLang="zh-TW" sz="300" smtClean="0">
                <a:latin typeface="Arial" pitchFamily="34" charset="0"/>
              </a:rPr>
              <a:t>. In the </a:t>
            </a:r>
            <a:r>
              <a:rPr lang="en-US" altLang="zh-TW" sz="300" b="1" smtClean="0">
                <a:latin typeface="Arial" pitchFamily="34" charset="0"/>
              </a:rPr>
              <a:t>Selection and Visibility </a:t>
            </a:r>
            <a:r>
              <a:rPr lang="en-US" altLang="zh-TW" sz="300" smtClean="0">
                <a:latin typeface="Arial" pitchFamily="34" charset="0"/>
              </a:rPr>
              <a:t>pane, select each of the groups and drag on the slide to form a series of steps.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Also in the </a:t>
            </a:r>
            <a:r>
              <a:rPr lang="en-US" altLang="zh-TW" sz="300" b="1" smtClean="0">
                <a:latin typeface="Arial" pitchFamily="34" charset="0"/>
              </a:rPr>
              <a:t>Selection and Visibility </a:t>
            </a:r>
            <a:r>
              <a:rPr lang="en-US" altLang="zh-TW" sz="300" smtClean="0">
                <a:latin typeface="Arial" pitchFamily="34" charset="0"/>
              </a:rPr>
              <a:t>pane, press and hold CTRL and select all five groups of rectangles and text boxes.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Distribute Horizontally</a:t>
            </a:r>
            <a:r>
              <a:rPr lang="en-US" altLang="zh-TW" sz="300" smtClean="0">
                <a:latin typeface="Arial" pitchFamily="34" charset="0"/>
              </a:rPr>
              <a:t>.</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On the </a:t>
            </a:r>
            <a:r>
              <a:rPr lang="en-US" altLang="zh-TW" sz="300" b="1" smtClean="0">
                <a:latin typeface="Arial" pitchFamily="34" charset="0"/>
              </a:rPr>
              <a:t>Home</a:t>
            </a:r>
            <a:r>
              <a:rPr lang="en-US" altLang="zh-TW" sz="300" smtClean="0">
                <a:latin typeface="Arial" pitchFamily="34" charset="0"/>
              </a:rPr>
              <a:t> tab, in the </a:t>
            </a:r>
            <a:r>
              <a:rPr lang="en-US" altLang="zh-TW" sz="300" b="1" smtClean="0">
                <a:latin typeface="Arial" pitchFamily="34" charset="0"/>
              </a:rPr>
              <a:t>Drawing</a:t>
            </a:r>
            <a:r>
              <a:rPr lang="en-US" altLang="zh-TW" sz="300" smtClean="0">
                <a:latin typeface="Arial" pitchFamily="34" charset="0"/>
              </a:rPr>
              <a:t> group, click </a:t>
            </a:r>
            <a:r>
              <a:rPr lang="en-US" altLang="zh-TW" sz="300" b="1" smtClean="0">
                <a:latin typeface="Arial" pitchFamily="34" charset="0"/>
              </a:rPr>
              <a:t>Arrange</a:t>
            </a:r>
            <a:r>
              <a:rPr lang="en-US" altLang="zh-TW" sz="300" smtClean="0">
                <a:latin typeface="Arial" pitchFamily="34" charset="0"/>
              </a:rPr>
              <a:t>, point to </a:t>
            </a:r>
            <a:r>
              <a:rPr lang="en-US" altLang="zh-TW" sz="300" b="1" smtClean="0">
                <a:latin typeface="Arial" pitchFamily="34" charset="0"/>
              </a:rPr>
              <a:t>Align</a:t>
            </a:r>
            <a:r>
              <a:rPr lang="en-US" altLang="zh-TW" sz="300" smtClean="0">
                <a:latin typeface="Arial" pitchFamily="34" charset="0"/>
              </a:rPr>
              <a:t>, and then click  </a:t>
            </a:r>
            <a:r>
              <a:rPr lang="en-US" altLang="zh-TW" sz="300" b="1" smtClean="0">
                <a:latin typeface="Arial" pitchFamily="34" charset="0"/>
              </a:rPr>
              <a:t>Distribute Vertically</a:t>
            </a:r>
            <a:r>
              <a:rPr lang="en-US" altLang="zh-TW" sz="300" smtClean="0">
                <a:latin typeface="Arial" pitchFamily="34" charset="0"/>
              </a:rPr>
              <a:t>. </a:t>
            </a:r>
          </a:p>
          <a:p>
            <a:pPr marL="684213" lvl="1" indent="-227013" eaLnBrk="1" hangingPunct="1">
              <a:lnSpc>
                <a:spcPct val="70000"/>
              </a:lnSpc>
              <a:spcBef>
                <a:spcPct val="0"/>
              </a:spcBef>
              <a:spcAft>
                <a:spcPts val="200"/>
              </a:spcAft>
              <a:buFont typeface="Calibri" pitchFamily="34" charset="0"/>
              <a:buAutoNum type="arabicPeriod"/>
            </a:pPr>
            <a:r>
              <a:rPr lang="en-US" altLang="zh-TW" sz="300" smtClean="0">
                <a:latin typeface="Arial" pitchFamily="34" charset="0"/>
              </a:rPr>
              <a:t>To change the text on the duplicate rectangles, click in each text box and edit the text. </a:t>
            </a:r>
          </a:p>
          <a:p>
            <a:pPr eaLnBrk="1" hangingPunct="1">
              <a:lnSpc>
                <a:spcPct val="80000"/>
              </a:lnSpc>
              <a:spcBef>
                <a:spcPct val="0"/>
              </a:spcBef>
            </a:pPr>
            <a:endParaRPr lang="en-US" altLang="zh-TW" sz="400" smtClean="0">
              <a:latin typeface="Arial" pitchFamily="34" charset="0"/>
            </a:endParaRPr>
          </a:p>
        </p:txBody>
      </p:sp>
      <p:sp>
        <p:nvSpPr>
          <p:cNvPr id="146435" name="Slide Image Placeholder 5"/>
          <p:cNvSpPr>
            <a:spLocks noGrp="1" noRot="1" noChangeAspect="1" noTextEdit="1"/>
          </p:cNvSpPr>
          <p:nvPr>
            <p:ph type="sldImg"/>
          </p:nvPr>
        </p:nvSpPr>
        <p:spPr>
          <a:xfrm>
            <a:off x="247650" y="496888"/>
            <a:ext cx="3679825" cy="2547937"/>
          </a:xfr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187" eaLnBrk="0" hangingPunct="0">
              <a:defRPr kumimoji="1">
                <a:solidFill>
                  <a:schemeClr val="tx1"/>
                </a:solidFill>
                <a:latin typeface="Tahoma" pitchFamily="34" charset="0"/>
                <a:ea typeface="新細明體" pitchFamily="18" charset="-120"/>
              </a:defRPr>
            </a:lvl1pPr>
            <a:lvl2pPr marL="739607" indent="-284464" defTabSz="918187" eaLnBrk="0" hangingPunct="0">
              <a:defRPr kumimoji="1">
                <a:solidFill>
                  <a:schemeClr val="tx1"/>
                </a:solidFill>
                <a:latin typeface="Tahoma" pitchFamily="34" charset="0"/>
                <a:ea typeface="新細明體" pitchFamily="18" charset="-120"/>
              </a:defRPr>
            </a:lvl2pPr>
            <a:lvl3pPr marL="1137857" indent="-227571" defTabSz="918187" eaLnBrk="0" hangingPunct="0">
              <a:defRPr kumimoji="1">
                <a:solidFill>
                  <a:schemeClr val="tx1"/>
                </a:solidFill>
                <a:latin typeface="Tahoma" pitchFamily="34" charset="0"/>
                <a:ea typeface="新細明體" pitchFamily="18" charset="-120"/>
              </a:defRPr>
            </a:lvl3pPr>
            <a:lvl4pPr marL="1592999" indent="-227571" defTabSz="918187" eaLnBrk="0" hangingPunct="0">
              <a:defRPr kumimoji="1">
                <a:solidFill>
                  <a:schemeClr val="tx1"/>
                </a:solidFill>
                <a:latin typeface="Tahoma" pitchFamily="34" charset="0"/>
                <a:ea typeface="新細明體" pitchFamily="18" charset="-120"/>
              </a:defRPr>
            </a:lvl4pPr>
            <a:lvl5pPr marL="2048142" indent="-227571" defTabSz="918187" eaLnBrk="0" hangingPunct="0">
              <a:defRPr kumimoji="1">
                <a:solidFill>
                  <a:schemeClr val="tx1"/>
                </a:solidFill>
                <a:latin typeface="Tahoma" pitchFamily="34" charset="0"/>
                <a:ea typeface="新細明體" pitchFamily="18" charset="-120"/>
              </a:defRPr>
            </a:lvl5pPr>
            <a:lvl6pPr marL="2503284"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58427"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13570"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68712"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03A01AB5-1096-4C65-819D-5B254C5A7413}" type="slidenum">
              <a:rPr lang="en-US" altLang="zh-TW" smtClean="0">
                <a:latin typeface="Times New Roman" pitchFamily="18" charset="0"/>
              </a:rPr>
              <a:pPr eaLnBrk="1" hangingPunct="1"/>
              <a:t>53</a:t>
            </a:fld>
            <a:endParaRPr lang="en-US" altLang="zh-TW" smtClean="0">
              <a:latin typeface="Times New Roman" pitchFamily="18" charset="0"/>
            </a:endParaRPr>
          </a:p>
        </p:txBody>
      </p:sp>
      <p:sp>
        <p:nvSpPr>
          <p:cNvPr id="158723" name="Rectangle 2"/>
          <p:cNvSpPr>
            <a:spLocks noGrp="1" noRot="1" noChangeAspect="1" noChangeArrowheads="1" noTextEdit="1"/>
          </p:cNvSpPr>
          <p:nvPr>
            <p:ph type="sldImg"/>
          </p:nvPr>
        </p:nvSpPr>
        <p:spPr>
          <a:xfrm>
            <a:off x="731838" y="739775"/>
            <a:ext cx="5346700" cy="3703638"/>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2"/>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a:ea typeface="新細明體" pitchFamily="18" charset="-120"/>
              </a:rPr>
              <a:pPr algn="r">
                <a:defRPr/>
              </a:pPr>
              <a:t>67</a:t>
            </a:fld>
            <a:endParaRPr lang="en-US" altLang="zh-TW" sz="120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3"/>
            <a:ext cx="4984750" cy="4443413"/>
          </a:xfrm>
          <a:noFill/>
        </p:spPr>
        <p:txBody>
          <a:bodyPr lIns="91429" tIns="45714" rIns="91429" bIns="45714"/>
          <a:lstStyle/>
          <a:p>
            <a:pPr eaLnBrk="1" hangingPunct="1"/>
            <a:endParaRPr lang="zh-TW" altLang="en-US" dirty="0"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90" y="9378952"/>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a:ea typeface="新細明體" pitchFamily="18" charset="-120"/>
              </a:rPr>
              <a:pPr algn="r">
                <a:defRPr/>
              </a:pPr>
              <a:t>68</a:t>
            </a:fld>
            <a:endParaRPr lang="en-US" altLang="zh-TW" sz="120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3"/>
            <a:ext cx="4984750" cy="4443413"/>
          </a:xfrm>
          <a:noFill/>
        </p:spPr>
        <p:txBody>
          <a:bodyPr lIns="91429" tIns="45714" rIns="91429" bIns="45714"/>
          <a:lstStyle/>
          <a:p>
            <a:pPr eaLnBrk="1" hangingPunct="1"/>
            <a:endParaRPr lang="zh-TW" altLang="en-US"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4</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新細明體" charset="-120"/>
              </a:defRPr>
            </a:lvl1pPr>
            <a:lvl2pPr marL="742950" indent="-285750" eaLnBrk="0" hangingPunct="0">
              <a:spcBef>
                <a:spcPct val="30000"/>
              </a:spcBef>
              <a:defRPr kumimoji="1" sz="1200">
                <a:solidFill>
                  <a:schemeClr val="tx1"/>
                </a:solidFill>
                <a:latin typeface="Times New Roman" pitchFamily="18" charset="0"/>
                <a:ea typeface="新細明體" charset="-120"/>
              </a:defRPr>
            </a:lvl2pPr>
            <a:lvl3pPr marL="1143000" indent="-228600" eaLnBrk="0" hangingPunct="0">
              <a:spcBef>
                <a:spcPct val="30000"/>
              </a:spcBef>
              <a:defRPr kumimoji="1" sz="1200">
                <a:solidFill>
                  <a:schemeClr val="tx1"/>
                </a:solidFill>
                <a:latin typeface="Times New Roman" pitchFamily="18" charset="0"/>
                <a:ea typeface="新細明體" charset="-120"/>
              </a:defRPr>
            </a:lvl3pPr>
            <a:lvl4pPr marL="1600200" indent="-228600" eaLnBrk="0" hangingPunct="0">
              <a:spcBef>
                <a:spcPct val="30000"/>
              </a:spcBef>
              <a:defRPr kumimoji="1" sz="1200">
                <a:solidFill>
                  <a:schemeClr val="tx1"/>
                </a:solidFill>
                <a:latin typeface="Times New Roman" pitchFamily="18" charset="0"/>
                <a:ea typeface="新細明體" charset="-120"/>
              </a:defRPr>
            </a:lvl4pPr>
            <a:lvl5pPr marL="2057400" indent="-228600" eaLnBrk="0" hangingPunct="0">
              <a:spcBef>
                <a:spcPct val="30000"/>
              </a:spcBef>
              <a:defRPr kumimoji="1" sz="1200">
                <a:solidFill>
                  <a:schemeClr val="tx1"/>
                </a:solidFill>
                <a:latin typeface="Times New Roman" pitchFamily="18" charset="0"/>
                <a:ea typeface="新細明體" charset="-120"/>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新細明體" charset="-120"/>
              </a:defRPr>
            </a:lvl9pPr>
          </a:lstStyle>
          <a:p>
            <a:pPr eaLnBrk="1" hangingPunct="1">
              <a:spcBef>
                <a:spcPct val="0"/>
              </a:spcBef>
            </a:pPr>
            <a:fld id="{09F07256-4C8E-4BF5-BB7E-FDC59D68CBC3}" type="slidenum">
              <a:rPr lang="en-US" altLang="zh-TW" smtClean="0"/>
              <a:pPr eaLnBrk="1" hangingPunct="1">
                <a:spcBef>
                  <a:spcPct val="0"/>
                </a:spcBef>
              </a:pPr>
              <a:t>69</a:t>
            </a:fld>
            <a:endParaRPr lang="en-US" altLang="zh-TW" smtClean="0"/>
          </a:p>
        </p:txBody>
      </p:sp>
      <p:sp>
        <p:nvSpPr>
          <p:cNvPr id="158723" name="Rectangle 2"/>
          <p:cNvSpPr>
            <a:spLocks noGrp="1" noRot="1" noChangeAspect="1" noChangeArrowheads="1" noTextEdit="1"/>
          </p:cNvSpPr>
          <p:nvPr>
            <p:ph type="sldImg"/>
          </p:nvPr>
        </p:nvSpPr>
        <p:spPr>
          <a:xfrm>
            <a:off x="725488" y="739775"/>
            <a:ext cx="5346700" cy="3702050"/>
          </a:xfrm>
          <a:ln/>
        </p:spPr>
      </p:sp>
      <p:sp>
        <p:nvSpPr>
          <p:cNvPr id="158724" name="Rectangle 3"/>
          <p:cNvSpPr>
            <a:spLocks noGrp="1" noChangeArrowheads="1"/>
          </p:cNvSpPr>
          <p:nvPr>
            <p:ph type="body" idx="1"/>
          </p:nvPr>
        </p:nvSpPr>
        <p:spPr>
          <a:noFill/>
        </p:spPr>
        <p:txBody>
          <a:bodyPr/>
          <a:lstStyle/>
          <a:p>
            <a:pPr eaLnBrk="1" hangingPunct="1"/>
            <a:endParaRPr lang="zh-TW" altLang="zh-TW" smtClean="0">
              <a:ea typeface="新細明體" charset="-12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187" eaLnBrk="0" hangingPunct="0">
              <a:defRPr kumimoji="1">
                <a:solidFill>
                  <a:schemeClr val="tx1"/>
                </a:solidFill>
                <a:latin typeface="Tahoma" pitchFamily="34" charset="0"/>
                <a:ea typeface="新細明體" pitchFamily="18" charset="-120"/>
              </a:defRPr>
            </a:lvl1pPr>
            <a:lvl2pPr marL="739607" indent="-284464" defTabSz="918187" eaLnBrk="0" hangingPunct="0">
              <a:defRPr kumimoji="1">
                <a:solidFill>
                  <a:schemeClr val="tx1"/>
                </a:solidFill>
                <a:latin typeface="Tahoma" pitchFamily="34" charset="0"/>
                <a:ea typeface="新細明體" pitchFamily="18" charset="-120"/>
              </a:defRPr>
            </a:lvl2pPr>
            <a:lvl3pPr marL="1137857" indent="-227571" defTabSz="918187" eaLnBrk="0" hangingPunct="0">
              <a:defRPr kumimoji="1">
                <a:solidFill>
                  <a:schemeClr val="tx1"/>
                </a:solidFill>
                <a:latin typeface="Tahoma" pitchFamily="34" charset="0"/>
                <a:ea typeface="新細明體" pitchFamily="18" charset="-120"/>
              </a:defRPr>
            </a:lvl3pPr>
            <a:lvl4pPr marL="1592999" indent="-227571" defTabSz="918187" eaLnBrk="0" hangingPunct="0">
              <a:defRPr kumimoji="1">
                <a:solidFill>
                  <a:schemeClr val="tx1"/>
                </a:solidFill>
                <a:latin typeface="Tahoma" pitchFamily="34" charset="0"/>
                <a:ea typeface="新細明體" pitchFamily="18" charset="-120"/>
              </a:defRPr>
            </a:lvl4pPr>
            <a:lvl5pPr marL="2048142" indent="-227571" defTabSz="918187" eaLnBrk="0" hangingPunct="0">
              <a:defRPr kumimoji="1">
                <a:solidFill>
                  <a:schemeClr val="tx1"/>
                </a:solidFill>
                <a:latin typeface="Tahoma" pitchFamily="34" charset="0"/>
                <a:ea typeface="新細明體" pitchFamily="18" charset="-120"/>
              </a:defRPr>
            </a:lvl5pPr>
            <a:lvl6pPr marL="2503284"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58427"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13570"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68712"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35342319-2126-48FD-9BE4-9ED5FA950CE5}" type="slidenum">
              <a:rPr lang="en-US" altLang="zh-TW" smtClean="0">
                <a:latin typeface="Times New Roman" pitchFamily="18" charset="0"/>
              </a:rPr>
              <a:pPr eaLnBrk="1" hangingPunct="1"/>
              <a:t>75</a:t>
            </a:fld>
            <a:endParaRPr lang="en-US" altLang="zh-TW" smtClean="0">
              <a:latin typeface="Times New Roman" pitchFamily="18" charset="0"/>
            </a:endParaRPr>
          </a:p>
        </p:txBody>
      </p:sp>
      <p:sp>
        <p:nvSpPr>
          <p:cNvPr id="120835" name="Rectangle 2"/>
          <p:cNvSpPr>
            <a:spLocks noGrp="1" noRot="1" noChangeAspect="1" noChangeArrowheads="1" noTextEdit="1"/>
          </p:cNvSpPr>
          <p:nvPr>
            <p:ph type="sldImg"/>
          </p:nvPr>
        </p:nvSpPr>
        <p:spPr>
          <a:xfrm>
            <a:off x="731838" y="739775"/>
            <a:ext cx="5346700" cy="3703638"/>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187" eaLnBrk="0" hangingPunct="0">
              <a:defRPr kumimoji="1">
                <a:solidFill>
                  <a:schemeClr val="tx1"/>
                </a:solidFill>
                <a:latin typeface="Tahoma" pitchFamily="34" charset="0"/>
                <a:ea typeface="新細明體" pitchFamily="18" charset="-120"/>
              </a:defRPr>
            </a:lvl1pPr>
            <a:lvl2pPr marL="739607" indent="-284464" defTabSz="918187" eaLnBrk="0" hangingPunct="0">
              <a:defRPr kumimoji="1">
                <a:solidFill>
                  <a:schemeClr val="tx1"/>
                </a:solidFill>
                <a:latin typeface="Tahoma" pitchFamily="34" charset="0"/>
                <a:ea typeface="新細明體" pitchFamily="18" charset="-120"/>
              </a:defRPr>
            </a:lvl2pPr>
            <a:lvl3pPr marL="1137857" indent="-227571" defTabSz="918187" eaLnBrk="0" hangingPunct="0">
              <a:defRPr kumimoji="1">
                <a:solidFill>
                  <a:schemeClr val="tx1"/>
                </a:solidFill>
                <a:latin typeface="Tahoma" pitchFamily="34" charset="0"/>
                <a:ea typeface="新細明體" pitchFamily="18" charset="-120"/>
              </a:defRPr>
            </a:lvl3pPr>
            <a:lvl4pPr marL="1592999" indent="-227571" defTabSz="918187" eaLnBrk="0" hangingPunct="0">
              <a:defRPr kumimoji="1">
                <a:solidFill>
                  <a:schemeClr val="tx1"/>
                </a:solidFill>
                <a:latin typeface="Tahoma" pitchFamily="34" charset="0"/>
                <a:ea typeface="新細明體" pitchFamily="18" charset="-120"/>
              </a:defRPr>
            </a:lvl4pPr>
            <a:lvl5pPr marL="2048142" indent="-227571" defTabSz="918187" eaLnBrk="0" hangingPunct="0">
              <a:defRPr kumimoji="1">
                <a:solidFill>
                  <a:schemeClr val="tx1"/>
                </a:solidFill>
                <a:latin typeface="Tahoma" pitchFamily="34" charset="0"/>
                <a:ea typeface="新細明體" pitchFamily="18" charset="-120"/>
              </a:defRPr>
            </a:lvl5pPr>
            <a:lvl6pPr marL="2503284"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58427"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13570"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68712" indent="-227571" defTabSz="918187"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35342319-2126-48FD-9BE4-9ED5FA950CE5}" type="slidenum">
              <a:rPr lang="en-US" altLang="zh-TW" smtClean="0">
                <a:latin typeface="Times New Roman" pitchFamily="18" charset="0"/>
              </a:rPr>
              <a:pPr eaLnBrk="1" hangingPunct="1"/>
              <a:t>86</a:t>
            </a:fld>
            <a:endParaRPr lang="en-US" altLang="zh-TW" smtClean="0">
              <a:latin typeface="Times New Roman" pitchFamily="18" charset="0"/>
            </a:endParaRPr>
          </a:p>
        </p:txBody>
      </p:sp>
      <p:sp>
        <p:nvSpPr>
          <p:cNvPr id="120835" name="Rectangle 2"/>
          <p:cNvSpPr>
            <a:spLocks noGrp="1" noRot="1" noChangeAspect="1" noChangeArrowheads="1" noTextEdit="1"/>
          </p:cNvSpPr>
          <p:nvPr>
            <p:ph type="sldImg"/>
          </p:nvPr>
        </p:nvSpPr>
        <p:spPr>
          <a:xfrm>
            <a:off x="731838" y="739775"/>
            <a:ext cx="5346700" cy="3703638"/>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zh-TW"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5</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6</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7</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8</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8"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9</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3"/>
            <a:ext cx="4984750" cy="4443412"/>
          </a:xfrm>
          <a:noFill/>
        </p:spPr>
        <p:txBody>
          <a:bodyPr lIns="91440" tIns="45720" rIns="91440" bIns="45720"/>
          <a:lstStyle/>
          <a:p>
            <a:pPr eaLnBrk="1" hangingPunct="1"/>
            <a:endParaRPr lang="zh-TW"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49689" y="9378951"/>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r">
              <a:defRPr/>
            </a:pPr>
            <a:fld id="{E341F2AC-6901-46EA-A3DF-C6087152F8CB}" type="slidenum">
              <a:rPr lang="zh-TW" altLang="en-US" sz="1200" smtClean="0">
                <a:ea typeface="新細明體" pitchFamily="18" charset="-120"/>
              </a:rPr>
              <a:pPr algn="r">
                <a:defRPr/>
              </a:pPr>
              <a:t>10</a:t>
            </a:fld>
            <a:endParaRPr lang="en-US" altLang="zh-TW" sz="1200" smtClean="0">
              <a:ea typeface="新細明體" pitchFamily="18" charset="-120"/>
            </a:endParaRPr>
          </a:p>
        </p:txBody>
      </p:sp>
      <p:sp>
        <p:nvSpPr>
          <p:cNvPr id="134147" name="Rectangle 2"/>
          <p:cNvSpPr>
            <a:spLocks noGrp="1" noRot="1" noChangeAspect="1" noChangeArrowheads="1" noTextEdit="1"/>
          </p:cNvSpPr>
          <p:nvPr>
            <p:ph type="sldImg"/>
          </p:nvPr>
        </p:nvSpPr>
        <p:spPr>
          <a:xfrm>
            <a:off x="727075" y="741363"/>
            <a:ext cx="5345113" cy="3702050"/>
          </a:xfrm>
          <a:ln/>
        </p:spPr>
      </p:sp>
      <p:sp>
        <p:nvSpPr>
          <p:cNvPr id="134148" name="Rectangle 3"/>
          <p:cNvSpPr>
            <a:spLocks noGrp="1" noChangeArrowheads="1"/>
          </p:cNvSpPr>
          <p:nvPr>
            <p:ph type="body" idx="1"/>
          </p:nvPr>
        </p:nvSpPr>
        <p:spPr>
          <a:xfrm>
            <a:off x="906463" y="4691062"/>
            <a:ext cx="4984750" cy="4443413"/>
          </a:xfrm>
          <a:noFill/>
        </p:spPr>
        <p:txBody>
          <a:bodyPr lIns="91440" tIns="45720" rIns="91440" bIns="45720"/>
          <a:lstStyle/>
          <a:p>
            <a:pPr eaLnBrk="1" hangingPunct="1"/>
            <a:endParaRPr lang="zh-TW" altLang="en-US" dirty="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742950" y="2130425"/>
            <a:ext cx="8420100" cy="1470025"/>
          </a:xfrm>
        </p:spPr>
        <p:txBody>
          <a:bodyPr/>
          <a:lstStyle>
            <a:lvl1pPr>
              <a:defRPr>
                <a:latin typeface="Arial" panose="020B0604020202020204" pitchFamily="34" charset="0"/>
                <a:ea typeface="+mn-ea"/>
                <a:cs typeface="Arial" panose="020B0604020202020204" pitchFamily="34" charset="0"/>
              </a:defRPr>
            </a:lvl1pPr>
          </a:lstStyle>
          <a:p>
            <a:r>
              <a:rPr lang="zh-TW" altLang="en-US" smtClean="0"/>
              <a:t>按一下以編輯母片標題樣式</a:t>
            </a:r>
            <a:endParaRPr lang="zh-TW" altLang="en-US"/>
          </a:p>
        </p:txBody>
      </p:sp>
      <p:sp>
        <p:nvSpPr>
          <p:cNvPr id="3" name="子標題 2"/>
          <p:cNvSpPr>
            <a:spLocks noGrp="1"/>
          </p:cNvSpPr>
          <p:nvPr>
            <p:ph type="subTitle" idx="1"/>
          </p:nvPr>
        </p:nvSpPr>
        <p:spPr>
          <a:xfrm>
            <a:off x="1485900" y="3886200"/>
            <a:ext cx="6934200" cy="1752600"/>
          </a:xfrm>
        </p:spPr>
        <p:txBody>
          <a:bodyPr/>
          <a:lstStyle>
            <a:lvl1pPr marL="0" indent="0" algn="ctr">
              <a:buNone/>
              <a:defRPr>
                <a:latin typeface="Arial" panose="020B0604020202020204" pitchFamily="34" charset="0"/>
                <a:ea typeface="+mn-ea"/>
                <a:cs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 按一下以編輯母片子標題樣式</a:t>
            </a:r>
            <a:endParaRPr lang="zh-TW" altLang="en-US"/>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C0D6BC48-D45B-49D3-985F-52D22A639EC8}" type="datetime1">
              <a:rPr lang="zh-TW" altLang="en-US" smtClean="0"/>
              <a:pPr>
                <a:defRPr/>
              </a:pPr>
              <a:t>2019/12/12</a:t>
            </a:fld>
            <a:endParaRPr lang="en-US" altLang="zh-TW"/>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7E4C250E-0165-44EC-9444-C6CC2C932082}" type="slidenum">
              <a:rPr lang="zh-TW" altLang="en-US" smtClean="0"/>
              <a:pPr>
                <a:defRPr/>
              </a:pPr>
              <a:t>‹#›</a:t>
            </a:fld>
            <a:endParaRPr lang="en-US" altLang="zh-TW"/>
          </a:p>
        </p:txBody>
      </p:sp>
    </p:spTree>
    <p:extLst>
      <p:ext uri="{BB962C8B-B14F-4D97-AF65-F5344CB8AC3E}">
        <p14:creationId xmlns:p14="http://schemas.microsoft.com/office/powerpoint/2010/main" val="198113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51F9724B-FB58-4863-ADE6-B73001AE09C2}" type="datetime1">
              <a:rPr lang="zh-TW" altLang="en-US"/>
              <a:pPr>
                <a:defRPr/>
              </a:pPr>
              <a:t>2019/12/12</a:t>
            </a:fld>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A5C7D7F4-829F-453C-AA60-07221C7CDC14}" type="slidenum">
              <a:rPr lang="zh-TW" altLang="en-US"/>
              <a:pPr>
                <a:defRPr/>
              </a:pPr>
              <a:t>‹#›</a:t>
            </a:fld>
            <a:endParaRPr lang="en-US" altLang="zh-TW"/>
          </a:p>
        </p:txBody>
      </p:sp>
    </p:spTree>
    <p:extLst>
      <p:ext uri="{BB962C8B-B14F-4D97-AF65-F5344CB8AC3E}">
        <p14:creationId xmlns:p14="http://schemas.microsoft.com/office/powerpoint/2010/main" val="3418152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229475" y="115888"/>
            <a:ext cx="2246313" cy="59721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88950" y="115888"/>
            <a:ext cx="6588125" cy="59721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fld id="{383EB733-9653-43AB-9201-A27E14B80752}" type="datetime1">
              <a:rPr lang="zh-TW" altLang="en-US"/>
              <a:pPr>
                <a:defRPr/>
              </a:pPr>
              <a:t>2019/12/12</a:t>
            </a:fld>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4923A407-AF9D-4CA8-B529-18DD8147CD03}" type="slidenum">
              <a:rPr lang="zh-TW" altLang="en-US"/>
              <a:pPr>
                <a:defRPr/>
              </a:pPr>
              <a:t>‹#›</a:t>
            </a:fld>
            <a:endParaRPr lang="en-US" altLang="zh-TW"/>
          </a:p>
        </p:txBody>
      </p:sp>
    </p:spTree>
    <p:extLst>
      <p:ext uri="{BB962C8B-B14F-4D97-AF65-F5344CB8AC3E}">
        <p14:creationId xmlns:p14="http://schemas.microsoft.com/office/powerpoint/2010/main" val="1655569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1pPr>
              <a:defRPr>
                <a:latin typeface="Arial" panose="020B0604020202020204" pitchFamily="34" charset="0"/>
                <a:ea typeface="+mn-ea"/>
                <a:cs typeface="Arial" panose="020B0604020202020204" pitchFamily="34" charset="0"/>
              </a:defRPr>
            </a:lvl1pPr>
            <a:lvl2pP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947316DB-53C0-4105-A039-3CBE96EC0E30}" type="datetime1">
              <a:rPr lang="zh-TW" altLang="en-US" smtClean="0"/>
              <a:pPr>
                <a:defRPr/>
              </a:pPr>
              <a:t>2019/12/12</a:t>
            </a:fld>
            <a:endParaRPr lang="en-US" altLang="zh-TW"/>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5B8E2BDC-8F8E-4CBE-8547-7203D5B4D6D0}" type="slidenum">
              <a:rPr lang="zh-TW" altLang="en-US" smtClean="0"/>
              <a:pPr>
                <a:defRPr/>
              </a:pPr>
              <a:t>‹#›</a:t>
            </a:fld>
            <a:endParaRPr lang="en-US" altLang="zh-TW"/>
          </a:p>
        </p:txBody>
      </p:sp>
    </p:spTree>
    <p:extLst>
      <p:ext uri="{BB962C8B-B14F-4D97-AF65-F5344CB8AC3E}">
        <p14:creationId xmlns:p14="http://schemas.microsoft.com/office/powerpoint/2010/main" val="314246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82638" y="4406900"/>
            <a:ext cx="8420100" cy="1362075"/>
          </a:xfrm>
        </p:spPr>
        <p:txBody>
          <a:bodyPr anchor="t"/>
          <a:lstStyle>
            <a:lvl1pPr algn="l">
              <a:defRPr sz="4000" b="1" cap="all">
                <a:latin typeface="Arial" panose="020B0604020202020204" pitchFamily="34" charset="0"/>
                <a:ea typeface="+mn-ea"/>
                <a:cs typeface="Arial" panose="020B0604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82638" y="2906713"/>
            <a:ext cx="8420100" cy="1500187"/>
          </a:xfrm>
        </p:spPr>
        <p:txBody>
          <a:bodyPr anchor="b"/>
          <a:lstStyle>
            <a:lvl1pPr marL="0" indent="0">
              <a:buNone/>
              <a:defRPr sz="2000">
                <a:latin typeface="Arial" panose="020B0604020202020204" pitchFamily="34" charset="0"/>
                <a:ea typeface="+mn-ea"/>
                <a:cs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8DB9CD21-D73E-4F9E-BD59-19DE9D9F369D}" type="datetime1">
              <a:rPr lang="zh-TW" altLang="en-US" smtClean="0"/>
              <a:pPr>
                <a:defRPr/>
              </a:pPr>
              <a:t>2019/12/12</a:t>
            </a:fld>
            <a:endParaRPr lang="en-US" altLang="zh-TW"/>
          </a:p>
        </p:txBody>
      </p:sp>
      <p:sp>
        <p:nvSpPr>
          <p:cNvPr id="5"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E211CD44-C109-472A-BA44-72910D31FD59}" type="slidenum">
              <a:rPr lang="zh-TW" altLang="en-US" smtClean="0"/>
              <a:pPr>
                <a:defRPr/>
              </a:pPr>
              <a:t>‹#›</a:t>
            </a:fld>
            <a:endParaRPr lang="en-US" altLang="zh-TW"/>
          </a:p>
        </p:txBody>
      </p:sp>
    </p:spTree>
    <p:extLst>
      <p:ext uri="{BB962C8B-B14F-4D97-AF65-F5344CB8AC3E}">
        <p14:creationId xmlns:p14="http://schemas.microsoft.com/office/powerpoint/2010/main" val="31145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88950" y="1557338"/>
            <a:ext cx="4416425" cy="4530725"/>
          </a:xfrm>
        </p:spPr>
        <p:txBody>
          <a:bodyPr/>
          <a:lstStyle>
            <a:lvl1pPr>
              <a:defRPr sz="2800">
                <a:latin typeface="Arial" panose="020B0604020202020204" pitchFamily="34" charset="0"/>
                <a:ea typeface="+mn-ea"/>
                <a:cs typeface="Arial" panose="020B0604020202020204" pitchFamily="34" charset="0"/>
              </a:defRPr>
            </a:lvl1pPr>
            <a:lvl2pPr>
              <a:defRPr sz="2400">
                <a:latin typeface="Arial" panose="020B0604020202020204" pitchFamily="34" charset="0"/>
                <a:ea typeface="+mn-ea"/>
                <a:cs typeface="Arial" panose="020B0604020202020204" pitchFamily="34" charset="0"/>
              </a:defRPr>
            </a:lvl2pPr>
            <a:lvl3pPr>
              <a:defRPr sz="2000">
                <a:latin typeface="Arial" panose="020B0604020202020204" pitchFamily="34" charset="0"/>
                <a:ea typeface="+mn-ea"/>
                <a:cs typeface="Arial" panose="020B0604020202020204" pitchFamily="34" charset="0"/>
              </a:defRPr>
            </a:lvl3pPr>
            <a:lvl4pPr>
              <a:defRPr sz="1800">
                <a:latin typeface="Arial" panose="020B0604020202020204" pitchFamily="34" charset="0"/>
                <a:ea typeface="+mn-ea"/>
                <a:cs typeface="Arial" panose="020B0604020202020204" pitchFamily="34" charset="0"/>
              </a:defRPr>
            </a:lvl4pPr>
            <a:lvl5pPr>
              <a:defRPr sz="1800">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057775" y="1557338"/>
            <a:ext cx="4418013" cy="4530725"/>
          </a:xfrm>
        </p:spPr>
        <p:txBody>
          <a:bodyPr/>
          <a:lstStyle>
            <a:lvl1pPr>
              <a:defRPr sz="2800">
                <a:latin typeface="Arial" panose="020B0604020202020204" pitchFamily="34" charset="0"/>
                <a:ea typeface="+mn-ea"/>
                <a:cs typeface="Arial" panose="020B0604020202020204" pitchFamily="34" charset="0"/>
              </a:defRPr>
            </a:lvl1pPr>
            <a:lvl2pPr>
              <a:defRPr sz="2400">
                <a:latin typeface="Arial" panose="020B0604020202020204" pitchFamily="34" charset="0"/>
                <a:ea typeface="+mn-ea"/>
                <a:cs typeface="Arial" panose="020B0604020202020204" pitchFamily="34" charset="0"/>
              </a:defRPr>
            </a:lvl2pPr>
            <a:lvl3pPr>
              <a:defRPr sz="2000">
                <a:latin typeface="Arial" panose="020B0604020202020204" pitchFamily="34" charset="0"/>
                <a:ea typeface="+mn-ea"/>
                <a:cs typeface="Arial" panose="020B0604020202020204" pitchFamily="34" charset="0"/>
              </a:defRPr>
            </a:lvl3pPr>
            <a:lvl4pPr>
              <a:defRPr sz="1800">
                <a:latin typeface="Arial" panose="020B0604020202020204" pitchFamily="34" charset="0"/>
                <a:ea typeface="+mn-ea"/>
                <a:cs typeface="Arial" panose="020B0604020202020204" pitchFamily="34" charset="0"/>
              </a:defRPr>
            </a:lvl4pPr>
            <a:lvl5pPr>
              <a:defRPr sz="1800">
                <a:latin typeface="Arial" panose="020B0604020202020204" pitchFamily="34" charset="0"/>
                <a:ea typeface="+mn-ea"/>
                <a:cs typeface="Arial" panose="020B0604020202020204" pitchFamily="34" charset="0"/>
              </a:defRPr>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688A05CA-8FCE-49EC-94D8-E6A9A4EBD04B}" type="datetime1">
              <a:rPr lang="zh-TW" altLang="en-US" smtClean="0"/>
              <a:pPr>
                <a:defRPr/>
              </a:pPr>
              <a:t>2019/12/12</a:t>
            </a:fld>
            <a:endParaRPr lang="en-US" altLang="zh-TW"/>
          </a:p>
        </p:txBody>
      </p:sp>
      <p:sp>
        <p:nvSpPr>
          <p:cNvPr id="6"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BE7FAB3A-FD49-41EC-BEC7-C39585D07426}" type="slidenum">
              <a:rPr lang="zh-TW" altLang="en-US" smtClean="0"/>
              <a:pPr>
                <a:defRPr/>
              </a:pPr>
              <a:t>‹#›</a:t>
            </a:fld>
            <a:endParaRPr lang="en-US" altLang="zh-TW"/>
          </a:p>
        </p:txBody>
      </p:sp>
    </p:spTree>
    <p:extLst>
      <p:ext uri="{BB962C8B-B14F-4D97-AF65-F5344CB8AC3E}">
        <p14:creationId xmlns:p14="http://schemas.microsoft.com/office/powerpoint/2010/main" val="218279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495300" y="274638"/>
            <a:ext cx="8915400" cy="1143000"/>
          </a:xfrm>
        </p:spPr>
        <p:txBody>
          <a:bodyPr/>
          <a:lstStyle>
            <a:lvl1pPr>
              <a:defRPr>
                <a:latin typeface="Arial" panose="020B0604020202020204" pitchFamily="34" charset="0"/>
                <a:ea typeface="+mn-ea"/>
                <a:cs typeface="Arial" panose="020B0604020202020204" pitchFamily="34" charset="0"/>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95300" y="1535113"/>
            <a:ext cx="4376738" cy="639762"/>
          </a:xfrm>
        </p:spPr>
        <p:txBody>
          <a:bodyPr anchor="b"/>
          <a:lstStyle>
            <a:lvl1pPr marL="0" indent="0">
              <a:buNone/>
              <a:defRPr sz="2400" b="1">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95300" y="2174875"/>
            <a:ext cx="4376738" cy="3951288"/>
          </a:xfrm>
        </p:spPr>
        <p:txBody>
          <a:bodyPr/>
          <a:lstStyle>
            <a:lvl1pPr>
              <a:defRPr sz="2400">
                <a:latin typeface="Arial" panose="020B0604020202020204" pitchFamily="34" charset="0"/>
                <a:ea typeface="+mn-ea"/>
                <a:cs typeface="Arial" panose="020B0604020202020204" pitchFamily="34" charset="0"/>
              </a:defRPr>
            </a:lvl1pPr>
            <a:lvl2pPr>
              <a:defRPr sz="2000">
                <a:latin typeface="Arial" panose="020B0604020202020204" pitchFamily="34" charset="0"/>
                <a:ea typeface="+mn-ea"/>
                <a:cs typeface="Arial" panose="020B0604020202020204" pitchFamily="34" charset="0"/>
              </a:defRPr>
            </a:lvl2pPr>
            <a:lvl3pPr>
              <a:defRPr sz="1800">
                <a:latin typeface="Arial" panose="020B0604020202020204" pitchFamily="34" charset="0"/>
                <a:ea typeface="+mn-ea"/>
                <a:cs typeface="Arial" panose="020B0604020202020204" pitchFamily="34" charset="0"/>
              </a:defRPr>
            </a:lvl3pPr>
            <a:lvl4pPr>
              <a:defRPr sz="1600">
                <a:latin typeface="Arial" panose="020B0604020202020204" pitchFamily="34" charset="0"/>
                <a:ea typeface="+mn-ea"/>
                <a:cs typeface="Arial" panose="020B0604020202020204" pitchFamily="34" charset="0"/>
              </a:defRPr>
            </a:lvl4pPr>
            <a:lvl5pPr>
              <a:defRPr sz="1600">
                <a:latin typeface="Arial" panose="020B0604020202020204" pitchFamily="34" charset="0"/>
                <a:ea typeface="+mn-ea"/>
                <a:cs typeface="Arial" panose="020B0604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032375" y="1535113"/>
            <a:ext cx="4378325" cy="639762"/>
          </a:xfrm>
        </p:spPr>
        <p:txBody>
          <a:bodyPr anchor="b"/>
          <a:lstStyle>
            <a:lvl1pPr marL="0" indent="0">
              <a:buNone/>
              <a:defRPr sz="2400" b="1">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032375" y="2174875"/>
            <a:ext cx="4378325" cy="3951288"/>
          </a:xfrm>
        </p:spPr>
        <p:txBody>
          <a:bodyPr/>
          <a:lstStyle>
            <a:lvl1pPr>
              <a:defRPr sz="2400">
                <a:latin typeface="Arial" panose="020B0604020202020204" pitchFamily="34" charset="0"/>
                <a:ea typeface="+mn-ea"/>
                <a:cs typeface="Arial" panose="020B0604020202020204" pitchFamily="34" charset="0"/>
              </a:defRPr>
            </a:lvl1pPr>
            <a:lvl2pPr>
              <a:defRPr sz="2000">
                <a:latin typeface="Arial" panose="020B0604020202020204" pitchFamily="34" charset="0"/>
                <a:ea typeface="+mn-ea"/>
                <a:cs typeface="Arial" panose="020B0604020202020204" pitchFamily="34" charset="0"/>
              </a:defRPr>
            </a:lvl2pPr>
            <a:lvl3pPr>
              <a:defRPr sz="1800">
                <a:latin typeface="Arial" panose="020B0604020202020204" pitchFamily="34" charset="0"/>
                <a:ea typeface="+mn-ea"/>
                <a:cs typeface="Arial" panose="020B0604020202020204" pitchFamily="34" charset="0"/>
              </a:defRPr>
            </a:lvl3pPr>
            <a:lvl4pPr>
              <a:defRPr sz="1600">
                <a:latin typeface="Arial" panose="020B0604020202020204" pitchFamily="34" charset="0"/>
                <a:ea typeface="+mn-ea"/>
                <a:cs typeface="Arial" panose="020B0604020202020204" pitchFamily="34" charset="0"/>
              </a:defRPr>
            </a:lvl4pPr>
            <a:lvl5pPr>
              <a:defRPr sz="1600">
                <a:latin typeface="Arial" panose="020B0604020202020204" pitchFamily="34" charset="0"/>
                <a:ea typeface="+mn-ea"/>
                <a:cs typeface="Arial" panose="020B0604020202020204" pitchFamily="34" charset="0"/>
              </a:defRPr>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3BF8F937-107E-4846-B297-6481A7F52A55}" type="datetime1">
              <a:rPr lang="zh-TW" altLang="en-US" smtClean="0"/>
              <a:pPr>
                <a:defRPr/>
              </a:pPr>
              <a:t>2019/12/12</a:t>
            </a:fld>
            <a:endParaRPr lang="en-US" altLang="zh-TW"/>
          </a:p>
        </p:txBody>
      </p:sp>
      <p:sp>
        <p:nvSpPr>
          <p:cNvPr id="8"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F890FB35-83F3-4FC8-BDD0-22D92E98990E}" type="slidenum">
              <a:rPr lang="zh-TW" altLang="en-US" smtClean="0"/>
              <a:pPr>
                <a:defRPr/>
              </a:pPr>
              <a:t>‹#›</a:t>
            </a:fld>
            <a:endParaRPr lang="en-US" altLang="zh-TW"/>
          </a:p>
        </p:txBody>
      </p:sp>
    </p:spTree>
    <p:extLst>
      <p:ext uri="{BB962C8B-B14F-4D97-AF65-F5344CB8AC3E}">
        <p14:creationId xmlns:p14="http://schemas.microsoft.com/office/powerpoint/2010/main" val="280355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Arial" panose="020B0604020202020204" pitchFamily="34" charset="0"/>
                <a:ea typeface="+mn-ea"/>
                <a:cs typeface="Arial" panose="020B0604020202020204" pitchFamily="34" charset="0"/>
              </a:defRPr>
            </a:lvl1p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7B43AF1D-F2C3-42EA-ACA6-AA817810F8D3}" type="datetime1">
              <a:rPr lang="zh-TW" altLang="en-US" smtClean="0"/>
              <a:pPr>
                <a:defRPr/>
              </a:pPr>
              <a:t>2019/12/12</a:t>
            </a:fld>
            <a:endParaRPr lang="en-US" altLang="zh-TW"/>
          </a:p>
        </p:txBody>
      </p:sp>
      <p:sp>
        <p:nvSpPr>
          <p:cNvPr id="4" name="Rectangle 5"/>
          <p:cNvSpPr>
            <a:spLocks noGrp="1" noChangeArrowheads="1"/>
          </p:cNvSpPr>
          <p:nvPr>
            <p:ph type="ftr" sz="quarter" idx="11"/>
          </p:nvPr>
        </p:nvSpPr>
        <p:spPr>
          <a:ln/>
        </p:spPr>
        <p:txBody>
          <a:bodyPr/>
          <a:lstStyle>
            <a:lvl1pPr>
              <a:defRPr>
                <a:latin typeface="Arial" panose="020B0604020202020204" pitchFamily="34" charset="0"/>
                <a:ea typeface="+mn-ea"/>
                <a:cs typeface="Arial" panose="020B0604020202020204" pitchFamily="34" charset="0"/>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atin typeface="Arial" panose="020B0604020202020204" pitchFamily="34" charset="0"/>
                <a:ea typeface="+mn-ea"/>
                <a:cs typeface="Arial" panose="020B0604020202020204" pitchFamily="34" charset="0"/>
              </a:defRPr>
            </a:lvl1pPr>
          </a:lstStyle>
          <a:p>
            <a:pPr>
              <a:defRPr/>
            </a:pPr>
            <a:fld id="{60E528D8-9083-4016-99D8-F3230B95FEB5}" type="slidenum">
              <a:rPr lang="zh-TW" altLang="en-US" smtClean="0"/>
              <a:pPr>
                <a:defRPr/>
              </a:pPr>
              <a:t>‹#›</a:t>
            </a:fld>
            <a:endParaRPr lang="en-US" altLang="zh-TW"/>
          </a:p>
        </p:txBody>
      </p:sp>
    </p:spTree>
    <p:extLst>
      <p:ext uri="{BB962C8B-B14F-4D97-AF65-F5344CB8AC3E}">
        <p14:creationId xmlns:p14="http://schemas.microsoft.com/office/powerpoint/2010/main" val="1905469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49641ED-856E-4168-8498-B559B6C3AAF5}" type="datetime1">
              <a:rPr lang="zh-TW" altLang="en-US"/>
              <a:pPr>
                <a:defRPr/>
              </a:pPr>
              <a:t>2019/12/12</a:t>
            </a:fld>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D47CA3B4-4622-4A29-AB6C-B593FAA71121}" type="slidenum">
              <a:rPr lang="zh-TW" altLang="en-US"/>
              <a:pPr>
                <a:defRPr/>
              </a:pPr>
              <a:t>‹#›</a:t>
            </a:fld>
            <a:endParaRPr lang="en-US" altLang="zh-TW"/>
          </a:p>
        </p:txBody>
      </p:sp>
    </p:spTree>
    <p:extLst>
      <p:ext uri="{BB962C8B-B14F-4D97-AF65-F5344CB8AC3E}">
        <p14:creationId xmlns:p14="http://schemas.microsoft.com/office/powerpoint/2010/main" val="231213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95300" y="273050"/>
            <a:ext cx="3259138"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6CBD7330-B252-441B-B5B9-9C9138EA657E}" type="datetime1">
              <a:rPr lang="zh-TW" altLang="en-US"/>
              <a:pPr>
                <a:defRPr/>
              </a:pPr>
              <a:t>2019/12/12</a:t>
            </a:fld>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1F9B5A35-EA5F-4F66-90F7-4A7F09172160}" type="slidenum">
              <a:rPr lang="zh-TW" altLang="en-US"/>
              <a:pPr>
                <a:defRPr/>
              </a:pPr>
              <a:t>‹#›</a:t>
            </a:fld>
            <a:endParaRPr lang="en-US" altLang="zh-TW"/>
          </a:p>
        </p:txBody>
      </p:sp>
    </p:spTree>
    <p:extLst>
      <p:ext uri="{BB962C8B-B14F-4D97-AF65-F5344CB8AC3E}">
        <p14:creationId xmlns:p14="http://schemas.microsoft.com/office/powerpoint/2010/main" val="268499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941513" y="4800600"/>
            <a:ext cx="59436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fld id="{4E173322-B882-4346-9A41-7E87B104B7A5}" type="datetime1">
              <a:rPr lang="zh-TW" altLang="en-US"/>
              <a:pPr>
                <a:defRPr/>
              </a:pPr>
              <a:t>2019/12/12</a:t>
            </a:fld>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785757DF-7223-44D4-9A2D-3B0F83442F4F}" type="slidenum">
              <a:rPr lang="zh-TW" altLang="en-US"/>
              <a:pPr>
                <a:defRPr/>
              </a:pPr>
              <a:t>‹#›</a:t>
            </a:fld>
            <a:endParaRPr lang="en-US" altLang="zh-TW"/>
          </a:p>
        </p:txBody>
      </p:sp>
    </p:spTree>
    <p:extLst>
      <p:ext uri="{BB962C8B-B14F-4D97-AF65-F5344CB8AC3E}">
        <p14:creationId xmlns:p14="http://schemas.microsoft.com/office/powerpoint/2010/main" val="161766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43"/>
          <p:cNvGrpSpPr>
            <a:grpSpLocks/>
          </p:cNvGrpSpPr>
          <p:nvPr/>
        </p:nvGrpSpPr>
        <p:grpSpPr bwMode="auto">
          <a:xfrm>
            <a:off x="-15875" y="6434138"/>
            <a:ext cx="9921875" cy="423862"/>
            <a:chOff x="-10" y="4053"/>
            <a:chExt cx="6250" cy="267"/>
          </a:xfrm>
        </p:grpSpPr>
        <p:sp>
          <p:nvSpPr>
            <p:cNvPr id="2061" name="Rectangle 44"/>
            <p:cNvSpPr>
              <a:spLocks noChangeArrowheads="1"/>
            </p:cNvSpPr>
            <p:nvPr userDrawn="1"/>
          </p:nvSpPr>
          <p:spPr bwMode="auto">
            <a:xfrm>
              <a:off x="-10" y="4057"/>
              <a:ext cx="6250"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0" lang="zh-TW" altLang="en-US" sz="2400">
                <a:latin typeface="Arial" panose="020B0604020202020204" pitchFamily="34" charset="0"/>
                <a:ea typeface="+mn-ea"/>
                <a:cs typeface="Arial" panose="020B0604020202020204" pitchFamily="34" charset="0"/>
              </a:endParaRPr>
            </a:p>
          </p:txBody>
        </p:sp>
        <p:sp>
          <p:nvSpPr>
            <p:cNvPr id="2062" name="AutoShape 45"/>
            <p:cNvSpPr>
              <a:spLocks noChangeArrowheads="1"/>
            </p:cNvSpPr>
            <p:nvPr userDrawn="1"/>
          </p:nvSpPr>
          <p:spPr bwMode="auto">
            <a:xfrm>
              <a:off x="1351" y="4053"/>
              <a:ext cx="1250" cy="264"/>
            </a:xfrm>
            <a:prstGeom prst="parallelogram">
              <a:avLst>
                <a:gd name="adj" fmla="val 118371"/>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sp>
          <p:nvSpPr>
            <p:cNvPr id="2063" name="AutoShape 46"/>
            <p:cNvSpPr>
              <a:spLocks noChangeArrowheads="1"/>
            </p:cNvSpPr>
            <p:nvPr userDrawn="1"/>
          </p:nvSpPr>
          <p:spPr bwMode="auto">
            <a:xfrm>
              <a:off x="2461" y="4056"/>
              <a:ext cx="1250" cy="264"/>
            </a:xfrm>
            <a:prstGeom prst="parallelogram">
              <a:avLst>
                <a:gd name="adj" fmla="val 118371"/>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sp>
          <p:nvSpPr>
            <p:cNvPr id="2064" name="AutoShape 47"/>
            <p:cNvSpPr>
              <a:spLocks noChangeArrowheads="1"/>
            </p:cNvSpPr>
            <p:nvPr userDrawn="1"/>
          </p:nvSpPr>
          <p:spPr bwMode="auto">
            <a:xfrm>
              <a:off x="217" y="4056"/>
              <a:ext cx="1250" cy="264"/>
            </a:xfrm>
            <a:prstGeom prst="parallelogram">
              <a:avLst>
                <a:gd name="adj" fmla="val 118371"/>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grpSp>
      <p:sp>
        <p:nvSpPr>
          <p:cNvPr id="2051" name="Rectangle 2"/>
          <p:cNvSpPr>
            <a:spLocks noGrp="1" noChangeArrowheads="1"/>
          </p:cNvSpPr>
          <p:nvPr>
            <p:ph type="title"/>
          </p:nvPr>
        </p:nvSpPr>
        <p:spPr bwMode="auto">
          <a:xfrm>
            <a:off x="488950" y="115888"/>
            <a:ext cx="8915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2052" name="Rectangle 3"/>
          <p:cNvSpPr>
            <a:spLocks noGrp="1" noChangeArrowheads="1"/>
          </p:cNvSpPr>
          <p:nvPr>
            <p:ph type="body" idx="1"/>
          </p:nvPr>
        </p:nvSpPr>
        <p:spPr bwMode="auto">
          <a:xfrm>
            <a:off x="488950" y="1557338"/>
            <a:ext cx="8986838"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2" name="Rectangle 4"/>
          <p:cNvSpPr>
            <a:spLocks noGrp="1" noChangeArrowheads="1"/>
          </p:cNvSpPr>
          <p:nvPr>
            <p:ph type="dt" sz="half" idx="2"/>
          </p:nvPr>
        </p:nvSpPr>
        <p:spPr bwMode="auto">
          <a:xfrm>
            <a:off x="488950" y="6237288"/>
            <a:ext cx="23114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kumimoji="0" sz="1000">
                <a:latin typeface="Arial" panose="020B0604020202020204" pitchFamily="34" charset="0"/>
                <a:ea typeface="+mn-ea"/>
                <a:cs typeface="Arial" panose="020B0604020202020204" pitchFamily="34" charset="0"/>
              </a:defRPr>
            </a:lvl1pPr>
          </a:lstStyle>
          <a:p>
            <a:pPr>
              <a:defRPr/>
            </a:pPr>
            <a:fld id="{5FB16BDF-482F-4965-9ECF-FBDED6397EEC}" type="datetime1">
              <a:rPr lang="zh-TW" altLang="en-US" smtClean="0"/>
              <a:pPr>
                <a:defRPr/>
              </a:pPr>
              <a:t>2019/12/12</a:t>
            </a:fld>
            <a:endParaRPr lang="en-US" altLang="zh-TW"/>
          </a:p>
        </p:txBody>
      </p:sp>
      <p:sp>
        <p:nvSpPr>
          <p:cNvPr id="13" name="Rectangle 5"/>
          <p:cNvSpPr>
            <a:spLocks noGrp="1" noChangeArrowheads="1"/>
          </p:cNvSpPr>
          <p:nvPr>
            <p:ph type="ftr" sz="quarter" idx="3"/>
          </p:nvPr>
        </p:nvSpPr>
        <p:spPr bwMode="auto">
          <a:xfrm>
            <a:off x="3384550" y="6248400"/>
            <a:ext cx="31369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kumimoji="0" sz="1000">
                <a:latin typeface="Arial" panose="020B0604020202020204" pitchFamily="34" charset="0"/>
                <a:ea typeface="+mn-ea"/>
                <a:cs typeface="Arial" panose="020B0604020202020204" pitchFamily="34" charset="0"/>
              </a:defRPr>
            </a:lvl1pPr>
          </a:lstStyle>
          <a:p>
            <a:pPr>
              <a:defRPr/>
            </a:pPr>
            <a:endParaRPr lang="en-US" altLang="zh-TW"/>
          </a:p>
        </p:txBody>
      </p:sp>
      <p:sp>
        <p:nvSpPr>
          <p:cNvPr id="14" name="Rectangle 6"/>
          <p:cNvSpPr>
            <a:spLocks noGrp="1" noChangeArrowheads="1"/>
          </p:cNvSpPr>
          <p:nvPr>
            <p:ph type="sldNum" sz="quarter" idx="4"/>
          </p:nvPr>
        </p:nvSpPr>
        <p:spPr bwMode="auto">
          <a:xfrm>
            <a:off x="7594600" y="6237288"/>
            <a:ext cx="23114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1000">
                <a:latin typeface="Arial" panose="020B0604020202020204" pitchFamily="34" charset="0"/>
                <a:ea typeface="+mn-ea"/>
                <a:cs typeface="Arial" panose="020B0604020202020204" pitchFamily="34" charset="0"/>
              </a:defRPr>
            </a:lvl1pPr>
          </a:lstStyle>
          <a:p>
            <a:pPr>
              <a:defRPr/>
            </a:pPr>
            <a:fld id="{E2058E6E-2A39-42DD-BE8A-5453CCFDF0B7}" type="slidenum">
              <a:rPr lang="zh-TW" altLang="en-US" smtClean="0"/>
              <a:pPr>
                <a:defRPr/>
              </a:pPr>
              <a:t>‹#›</a:t>
            </a:fld>
            <a:endParaRPr lang="en-US" altLang="zh-TW"/>
          </a:p>
        </p:txBody>
      </p:sp>
      <p:grpSp>
        <p:nvGrpSpPr>
          <p:cNvPr id="2056" name="Group 43"/>
          <p:cNvGrpSpPr>
            <a:grpSpLocks/>
          </p:cNvGrpSpPr>
          <p:nvPr/>
        </p:nvGrpSpPr>
        <p:grpSpPr bwMode="auto">
          <a:xfrm>
            <a:off x="-15875" y="6434138"/>
            <a:ext cx="9921875" cy="423862"/>
            <a:chOff x="-10" y="4053"/>
            <a:chExt cx="6250" cy="267"/>
          </a:xfrm>
        </p:grpSpPr>
        <p:sp>
          <p:nvSpPr>
            <p:cNvPr id="2057" name="Rectangle 44"/>
            <p:cNvSpPr>
              <a:spLocks noChangeArrowheads="1"/>
            </p:cNvSpPr>
            <p:nvPr userDrawn="1"/>
          </p:nvSpPr>
          <p:spPr bwMode="auto">
            <a:xfrm>
              <a:off x="-10" y="4057"/>
              <a:ext cx="6250"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0" lang="zh-TW" altLang="en-US" sz="2400">
                <a:latin typeface="Arial" panose="020B0604020202020204" pitchFamily="34" charset="0"/>
                <a:ea typeface="+mn-ea"/>
                <a:cs typeface="Arial" panose="020B0604020202020204" pitchFamily="34" charset="0"/>
              </a:endParaRPr>
            </a:p>
          </p:txBody>
        </p:sp>
        <p:sp>
          <p:nvSpPr>
            <p:cNvPr id="2058" name="AutoShape 45"/>
            <p:cNvSpPr>
              <a:spLocks noChangeArrowheads="1"/>
            </p:cNvSpPr>
            <p:nvPr userDrawn="1"/>
          </p:nvSpPr>
          <p:spPr bwMode="auto">
            <a:xfrm>
              <a:off x="1351" y="4053"/>
              <a:ext cx="1250" cy="264"/>
            </a:xfrm>
            <a:prstGeom prst="parallelogram">
              <a:avLst>
                <a:gd name="adj" fmla="val 118371"/>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sp>
          <p:nvSpPr>
            <p:cNvPr id="2059" name="AutoShape 46"/>
            <p:cNvSpPr>
              <a:spLocks noChangeArrowheads="1"/>
            </p:cNvSpPr>
            <p:nvPr userDrawn="1"/>
          </p:nvSpPr>
          <p:spPr bwMode="auto">
            <a:xfrm>
              <a:off x="2461" y="4056"/>
              <a:ext cx="1250" cy="264"/>
            </a:xfrm>
            <a:prstGeom prst="parallelogram">
              <a:avLst>
                <a:gd name="adj" fmla="val 118371"/>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sp>
          <p:nvSpPr>
            <p:cNvPr id="2060" name="AutoShape 47"/>
            <p:cNvSpPr>
              <a:spLocks noChangeArrowheads="1"/>
            </p:cNvSpPr>
            <p:nvPr userDrawn="1"/>
          </p:nvSpPr>
          <p:spPr bwMode="auto">
            <a:xfrm>
              <a:off x="217" y="4056"/>
              <a:ext cx="1250" cy="264"/>
            </a:xfrm>
            <a:prstGeom prst="parallelogram">
              <a:avLst>
                <a:gd name="adj" fmla="val 118371"/>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TW" altLang="en-US">
                <a:latin typeface="Arial" panose="020B0604020202020204" pitchFamily="34" charset="0"/>
                <a:ea typeface="+mn-ea"/>
                <a:cs typeface="Arial" panose="020B0604020202020204" pitchFamily="34" charset="0"/>
              </a:endParaRPr>
            </a:p>
          </p:txBody>
        </p:sp>
      </p:gr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b="1">
          <a:solidFill>
            <a:srgbClr val="A50021"/>
          </a:solidFill>
          <a:latin typeface="Arial" panose="020B0604020202020204" pitchFamily="34" charset="0"/>
          <a:ea typeface="+mn-ea"/>
          <a:cs typeface="Arial" panose="020B0604020202020204" pitchFamily="34" charset="0"/>
        </a:defRPr>
      </a:lvl1pPr>
      <a:lvl2pPr algn="ctr" rtl="0" eaLnBrk="0" fontAlgn="base" hangingPunct="0">
        <a:spcBef>
          <a:spcPct val="0"/>
        </a:spcBef>
        <a:spcAft>
          <a:spcPct val="0"/>
        </a:spcAft>
        <a:defRPr kumimoji="1" sz="4400" b="1">
          <a:solidFill>
            <a:srgbClr val="A50021"/>
          </a:solidFill>
          <a:latin typeface="標楷體" charset="0"/>
          <a:ea typeface="新細明體" charset="0"/>
        </a:defRPr>
      </a:lvl2pPr>
      <a:lvl3pPr algn="ctr" rtl="0" eaLnBrk="0" fontAlgn="base" hangingPunct="0">
        <a:spcBef>
          <a:spcPct val="0"/>
        </a:spcBef>
        <a:spcAft>
          <a:spcPct val="0"/>
        </a:spcAft>
        <a:defRPr kumimoji="1" sz="4400" b="1">
          <a:solidFill>
            <a:srgbClr val="A50021"/>
          </a:solidFill>
          <a:latin typeface="標楷體" charset="0"/>
          <a:ea typeface="新細明體" charset="0"/>
        </a:defRPr>
      </a:lvl3pPr>
      <a:lvl4pPr algn="ctr" rtl="0" eaLnBrk="0" fontAlgn="base" hangingPunct="0">
        <a:spcBef>
          <a:spcPct val="0"/>
        </a:spcBef>
        <a:spcAft>
          <a:spcPct val="0"/>
        </a:spcAft>
        <a:defRPr kumimoji="1" sz="4400" b="1">
          <a:solidFill>
            <a:srgbClr val="A50021"/>
          </a:solidFill>
          <a:latin typeface="標楷體" charset="0"/>
          <a:ea typeface="新細明體" charset="0"/>
        </a:defRPr>
      </a:lvl4pPr>
      <a:lvl5pPr algn="ctr" rtl="0" eaLnBrk="0" fontAlgn="base" hangingPunct="0">
        <a:spcBef>
          <a:spcPct val="0"/>
        </a:spcBef>
        <a:spcAft>
          <a:spcPct val="0"/>
        </a:spcAft>
        <a:defRPr kumimoji="1" sz="4400" b="1">
          <a:solidFill>
            <a:srgbClr val="A50021"/>
          </a:solidFill>
          <a:latin typeface="標楷體" charset="0"/>
          <a:ea typeface="新細明體" charset="0"/>
        </a:defRPr>
      </a:lvl5pPr>
      <a:lvl6pPr marL="457200" algn="ctr" rtl="0" eaLnBrk="0" fontAlgn="base" hangingPunct="0">
        <a:spcBef>
          <a:spcPct val="0"/>
        </a:spcBef>
        <a:spcAft>
          <a:spcPct val="0"/>
        </a:spcAft>
        <a:defRPr kumimoji="1" sz="4400" b="1">
          <a:solidFill>
            <a:srgbClr val="A50021"/>
          </a:solidFill>
          <a:latin typeface="標楷體" charset="0"/>
          <a:ea typeface="新細明體" charset="0"/>
        </a:defRPr>
      </a:lvl6pPr>
      <a:lvl7pPr marL="914400" algn="ctr" rtl="0" eaLnBrk="0" fontAlgn="base" hangingPunct="0">
        <a:spcBef>
          <a:spcPct val="0"/>
        </a:spcBef>
        <a:spcAft>
          <a:spcPct val="0"/>
        </a:spcAft>
        <a:defRPr kumimoji="1" sz="4400" b="1">
          <a:solidFill>
            <a:srgbClr val="A50021"/>
          </a:solidFill>
          <a:latin typeface="標楷體" charset="0"/>
          <a:ea typeface="新細明體" charset="0"/>
        </a:defRPr>
      </a:lvl7pPr>
      <a:lvl8pPr marL="1371600" algn="ctr" rtl="0" eaLnBrk="0" fontAlgn="base" hangingPunct="0">
        <a:spcBef>
          <a:spcPct val="0"/>
        </a:spcBef>
        <a:spcAft>
          <a:spcPct val="0"/>
        </a:spcAft>
        <a:defRPr kumimoji="1" sz="4400" b="1">
          <a:solidFill>
            <a:srgbClr val="A50021"/>
          </a:solidFill>
          <a:latin typeface="標楷體" charset="0"/>
          <a:ea typeface="新細明體" charset="0"/>
        </a:defRPr>
      </a:lvl8pPr>
      <a:lvl9pPr marL="1828800" algn="ctr" rtl="0" eaLnBrk="0" fontAlgn="base" hangingPunct="0">
        <a:spcBef>
          <a:spcPct val="0"/>
        </a:spcBef>
        <a:spcAft>
          <a:spcPct val="0"/>
        </a:spcAft>
        <a:defRPr kumimoji="1" sz="4400" b="1">
          <a:solidFill>
            <a:srgbClr val="A50021"/>
          </a:solidFill>
          <a:latin typeface="標楷體" charset="0"/>
          <a:ea typeface="新細明體" charset="0"/>
        </a:defRPr>
      </a:lvl9pPr>
    </p:titleStyle>
    <p:bodyStyle>
      <a:lvl1pPr marL="342900" indent="-342900" algn="l" rtl="0" eaLnBrk="0" fontAlgn="base" hangingPunct="0">
        <a:spcBef>
          <a:spcPct val="20000"/>
        </a:spcBef>
        <a:spcAft>
          <a:spcPct val="0"/>
        </a:spcAft>
        <a:buClr>
          <a:srgbClr val="CC0000"/>
        </a:buClr>
        <a:buSzPct val="75000"/>
        <a:buFont typeface="Wingdings" pitchFamily="2" charset="2"/>
        <a:buChar char="p"/>
        <a:defRPr kumimoji="1" sz="3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lr>
          <a:srgbClr val="000099"/>
        </a:buClr>
        <a:buSzPct val="75000"/>
        <a:buFont typeface="Wingdings" pitchFamily="2" charset="2"/>
        <a:buChar char="n"/>
        <a:defRPr kumimoji="1" sz="28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lr>
          <a:schemeClr val="accent1"/>
        </a:buClr>
        <a:buSzPct val="65000"/>
        <a:buFont typeface="Wingdings" pitchFamily="2" charset="2"/>
        <a:buChar char="p"/>
        <a:defRPr kumimoji="1" sz="26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lr>
          <a:schemeClr val="bg2"/>
        </a:buClr>
        <a:buFont typeface="Wingdings" pitchFamily="2" charset="2"/>
        <a:buChar char="§"/>
        <a:defRPr kumimoji="1" sz="24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kumimoji="1" sz="2000">
          <a:solidFill>
            <a:schemeClr val="tx1"/>
          </a:solidFill>
          <a:latin typeface="Arial" panose="020B0604020202020204" pitchFamily="34" charset="0"/>
          <a:ea typeface="+mn-ea"/>
          <a:cs typeface="Arial" panose="020B0604020202020204" pitchFamily="34" charset="0"/>
        </a:defRPr>
      </a:lvl5pPr>
      <a:lvl6pPr marL="2514600" indent="-228600" algn="l" rtl="0" eaLnBrk="0" fontAlgn="base" hangingPunct="0">
        <a:spcBef>
          <a:spcPct val="20000"/>
        </a:spcBef>
        <a:spcAft>
          <a:spcPct val="0"/>
        </a:spcAft>
        <a:buClr>
          <a:schemeClr val="tx2"/>
        </a:buClr>
        <a:buSzPct val="80000"/>
        <a:buFont typeface="Wingdings" charset="0"/>
        <a:buChar char="§"/>
        <a:defRPr kumimoji="1" sz="2000">
          <a:solidFill>
            <a:schemeClr val="tx1"/>
          </a:solidFill>
          <a:latin typeface="+mn-lt"/>
          <a:ea typeface="+mn-ea"/>
          <a:cs typeface="+mn-cs"/>
        </a:defRPr>
      </a:lvl6pPr>
      <a:lvl7pPr marL="2971800" indent="-228600" algn="l" rtl="0" eaLnBrk="0" fontAlgn="base" hangingPunct="0">
        <a:spcBef>
          <a:spcPct val="20000"/>
        </a:spcBef>
        <a:spcAft>
          <a:spcPct val="0"/>
        </a:spcAft>
        <a:buClr>
          <a:schemeClr val="tx2"/>
        </a:buClr>
        <a:buSzPct val="80000"/>
        <a:buFont typeface="Wingdings" charset="0"/>
        <a:buChar char="§"/>
        <a:defRPr kumimoji="1" sz="2000">
          <a:solidFill>
            <a:schemeClr val="tx1"/>
          </a:solidFill>
          <a:latin typeface="+mn-lt"/>
          <a:ea typeface="+mn-ea"/>
          <a:cs typeface="+mn-cs"/>
        </a:defRPr>
      </a:lvl7pPr>
      <a:lvl8pPr marL="3429000" indent="-228600" algn="l" rtl="0" eaLnBrk="0" fontAlgn="base" hangingPunct="0">
        <a:spcBef>
          <a:spcPct val="20000"/>
        </a:spcBef>
        <a:spcAft>
          <a:spcPct val="0"/>
        </a:spcAft>
        <a:buClr>
          <a:schemeClr val="tx2"/>
        </a:buClr>
        <a:buSzPct val="80000"/>
        <a:buFont typeface="Wingdings" charset="0"/>
        <a:buChar char="§"/>
        <a:defRPr kumimoji="1" sz="2000">
          <a:solidFill>
            <a:schemeClr val="tx1"/>
          </a:solidFill>
          <a:latin typeface="+mn-lt"/>
          <a:ea typeface="+mn-ea"/>
          <a:cs typeface="+mn-cs"/>
        </a:defRPr>
      </a:lvl8pPr>
      <a:lvl9pPr marL="3886200" indent="-228600" algn="l" rtl="0" eaLnBrk="0" fontAlgn="base" hangingPunct="0">
        <a:spcBef>
          <a:spcPct val="20000"/>
        </a:spcBef>
        <a:spcAft>
          <a:spcPct val="0"/>
        </a:spcAft>
        <a:buClr>
          <a:schemeClr val="tx2"/>
        </a:buClr>
        <a:buSzPct val="80000"/>
        <a:buFont typeface="Wingdings" charset="0"/>
        <a:buChar char="§"/>
        <a:defRPr kumimoji="1" sz="20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15.xml"/><Relationship Id="rId7" Type="http://schemas.openxmlformats.org/officeDocument/2006/relationships/slide" Target="slide55.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41.xml"/><Relationship Id="rId5" Type="http://schemas.openxmlformats.org/officeDocument/2006/relationships/slide" Target="slide23.xml"/><Relationship Id="rId4" Type="http://schemas.openxmlformats.org/officeDocument/2006/relationships/slide" Target="slide20.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10%20Example/21&#39080;&#38570;&#35413;&#20272;&#26696;&#20363;1&#65306;&#25945;&#32946;&#37096;&#39636;&#32946;&#32626;.pp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10%20Example/23&#39080;&#38570;&#35413;&#20272;&#26696;&#20363;3&#65306;&#37941;&#24037;&#23616;&#20013;&#24037;&#34389;.ppt" TargetMode="External"/><Relationship Id="rId4" Type="http://schemas.openxmlformats.org/officeDocument/2006/relationships/hyperlink" Target="10%20Example/22&#39080;&#38570;&#35413;&#20272;&#26696;&#20363;2&#65306;&#20027;&#35336;&#32317;&#34389;.ppt"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10%20Example/32&#25511;&#21046;&#20316;&#26989;&#26696;&#20363;2&#65306;&#22283;&#31435;&#33274;&#20013;&#31185;&#25216;&#22823;&#23416;.pdf" TargetMode="External"/><Relationship Id="rId2" Type="http://schemas.openxmlformats.org/officeDocument/2006/relationships/hyperlink" Target="10%20Example/31&#25511;&#21046;&#20316;&#26989;&#26696;&#20363;1&#65306;&#21205;&#26893;&#29289;&#38450;&#30123;&#27298;&#30123;&#23616;.ppt" TargetMode="External"/><Relationship Id="rId1" Type="http://schemas.openxmlformats.org/officeDocument/2006/relationships/slideLayout" Target="../slideLayouts/slideLayout7.xml"/><Relationship Id="rId4" Type="http://schemas.openxmlformats.org/officeDocument/2006/relationships/hyperlink" Target="10%20Example/33&#25511;&#21046;&#20316;&#26989;&#26696;&#20363;3&#65306;&#22283;&#22806;&#20986;&#24046;&#26053;&#36027;&#21205;&#25903;&#21450;&#22577;&#25903;&#20316;&#26989;&#27969;&#31243;.doc"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file:///\\Mac\Home\Google%20&#38642;&#31471;&#30828;&#30879;%20(bossco.forwork@gmail.com)\01Daily%20Plan\20191212P%20&#20839;&#37096;&#25511;&#21046;&#23526;&#21209;&#26696;&#20363;_04NUTC\10%20Example\12&#20839;&#37096;&#25511;&#21046;&#32882;&#26126;&#26360;_&#21488;&#31309;&#38651;.pdf" TargetMode="External"/><Relationship Id="rId3" Type="http://schemas.openxmlformats.org/officeDocument/2006/relationships/image" Target="../media/image6.jpeg"/><Relationship Id="rId7" Type="http://schemas.openxmlformats.org/officeDocument/2006/relationships/hyperlink" Target="file:///\\.psf\Home\Google%20&#38642;&#31471;&#30828;&#30879;%20(bossco.forwork@gmail.com)\01Daily%20Plan\20191212P%20&#20839;&#37096;&#25511;&#21046;&#23526;&#21209;&#26696;&#20363;_04NUTC\10%20Example\11&#20839;&#37096;&#25511;&#21046;&#32882;&#26126;&#26360;_&#22283;&#31435;&#33274;&#20013;&#31185;&#25216;&#22823;&#23416;%20107.pdf"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audio" Target="../media/audio2.bin"/><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8.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10%20Example/52&#20839;&#37096;&#31293;&#26680;&#26696;&#20363;2&#65306;&#36001;&#29986;&#21450;&#29289;&#21697;&#31649;&#29702;&#26597;&#26680;.pdf" TargetMode="External"/><Relationship Id="rId2" Type="http://schemas.openxmlformats.org/officeDocument/2006/relationships/hyperlink" Target="10%20Example/51&#20839;&#37096;&#31293;&#26680;&#26696;&#20363;1&#65306;&#36039;&#35338;&#31995;&#32113;&#22996;&#22806;&#38283;&#30332;&#21450;&#32173;&#35703;&#25505;&#36092;&#26696;.pdf" TargetMode="External"/><Relationship Id="rId1" Type="http://schemas.openxmlformats.org/officeDocument/2006/relationships/slideLayout" Target="../slideLayouts/slideLayout7.xml"/><Relationship Id="rId4" Type="http://schemas.openxmlformats.org/officeDocument/2006/relationships/hyperlink" Target="10%20Example/53&#20839;&#37096;&#31293;&#26680;&#26696;&#20363;3&#65306;&#65327;&#65327;&#22320;&#21312;&#35036;&#21161;&#35336;&#30059;.pdf"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5574BBEA-6228-429B-819F-04286DE878BD}" type="slidenum">
              <a:rPr kumimoji="0" lang="zh-TW" altLang="en-US" smtClean="0">
                <a:latin typeface="Times New Roman" pitchFamily="18" charset="0"/>
              </a:rPr>
              <a:pPr eaLnBrk="1" hangingPunct="1"/>
              <a:t>0</a:t>
            </a:fld>
            <a:endParaRPr kumimoji="0" lang="en-US" altLang="zh-TW" smtClean="0">
              <a:latin typeface="Times New Roman" pitchFamily="18" charset="0"/>
            </a:endParaRPr>
          </a:p>
        </p:txBody>
      </p:sp>
      <p:sp>
        <p:nvSpPr>
          <p:cNvPr id="3075" name="Rectangle 4"/>
          <p:cNvSpPr>
            <a:spLocks noGrp="1" noChangeArrowheads="1"/>
          </p:cNvSpPr>
          <p:nvPr>
            <p:ph type="ctrTitle" idx="4294967295"/>
          </p:nvPr>
        </p:nvSpPr>
        <p:spPr>
          <a:xfrm>
            <a:off x="1208584" y="1412776"/>
            <a:ext cx="7486650" cy="21844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1" hangingPunct="1"/>
            <a:r>
              <a:rPr lang="zh-TW" altLang="en-US" sz="5400" dirty="0" smtClean="0">
                <a:ea typeface="標楷體" pitchFamily="65" charset="-120"/>
              </a:rPr>
              <a:t>內部控制</a:t>
            </a:r>
            <a:r>
              <a:rPr lang="zh-TW" altLang="en-US" sz="5400" dirty="0">
                <a:ea typeface="標楷體" pitchFamily="65" charset="-120"/>
              </a:rPr>
              <a:t>實務</a:t>
            </a:r>
            <a:r>
              <a:rPr lang="zh-TW" altLang="en-US" sz="5400" dirty="0" smtClean="0">
                <a:ea typeface="標楷體" pitchFamily="65" charset="-120"/>
              </a:rPr>
              <a:t>案例</a:t>
            </a:r>
            <a:r>
              <a:rPr lang="zh-TW" altLang="en-US" sz="5400" dirty="0">
                <a:ea typeface="標楷體" pitchFamily="65" charset="-120"/>
              </a:rPr>
              <a:t>簡介</a:t>
            </a:r>
            <a:endParaRPr lang="zh-TW" altLang="en-US" sz="5400" dirty="0" smtClean="0">
              <a:ea typeface="標楷體" pitchFamily="65" charset="-120"/>
            </a:endParaRPr>
          </a:p>
        </p:txBody>
      </p:sp>
      <p:sp>
        <p:nvSpPr>
          <p:cNvPr id="3076" name="Rectangle 22"/>
          <p:cNvSpPr>
            <a:spLocks noGrp="1" noChangeArrowheads="1"/>
          </p:cNvSpPr>
          <p:nvPr>
            <p:ph type="subTitle" idx="4294967295"/>
          </p:nvPr>
        </p:nvSpPr>
        <p:spPr>
          <a:xfrm>
            <a:off x="1690688" y="4244975"/>
            <a:ext cx="6502400" cy="1992313"/>
          </a:xfrm>
        </p:spPr>
        <p:txBody>
          <a:bodyPr/>
          <a:lstStyle/>
          <a:p>
            <a:pPr marL="0" indent="0" algn="dist" eaLnBrk="1" hangingPunct="1">
              <a:buFont typeface="Wingdings" pitchFamily="2" charset="2"/>
              <a:buNone/>
            </a:pPr>
            <a:r>
              <a:rPr lang="zh-TW" altLang="en-US" sz="3600" b="1" dirty="0" smtClean="0">
                <a:solidFill>
                  <a:srgbClr val="336600"/>
                </a:solidFill>
                <a:latin typeface="Arial" pitchFamily="34" charset="0"/>
                <a:cs typeface="Arial" pitchFamily="34" charset="0"/>
              </a:rPr>
              <a:t>博識企業管理顧問有限公司</a:t>
            </a:r>
          </a:p>
          <a:p>
            <a:pPr marL="0" indent="0" algn="dist" eaLnBrk="1" hangingPunct="1">
              <a:buFont typeface="Wingdings" pitchFamily="2" charset="2"/>
              <a:buNone/>
            </a:pPr>
            <a:r>
              <a:rPr lang="zh-TW" altLang="en-US" sz="3600" b="1" dirty="0" smtClean="0">
                <a:solidFill>
                  <a:srgbClr val="336600"/>
                </a:solidFill>
                <a:latin typeface="Arial" pitchFamily="34" charset="0"/>
                <a:cs typeface="Arial" pitchFamily="34" charset="0"/>
              </a:rPr>
              <a:t>副總經理  楊欽榮  主任顧問師</a:t>
            </a:r>
            <a:endParaRPr lang="en-US" altLang="zh-TW" sz="3600" b="1" dirty="0" smtClean="0">
              <a:solidFill>
                <a:srgbClr val="336600"/>
              </a:solidFill>
              <a:latin typeface="Arial" pitchFamily="34" charset="0"/>
              <a:cs typeface="Arial" pitchFamily="34" charset="0"/>
            </a:endParaRPr>
          </a:p>
          <a:p>
            <a:pPr marL="0" indent="0" algn="dist" eaLnBrk="1" hangingPunct="1">
              <a:buFont typeface="Wingdings" pitchFamily="2" charset="2"/>
              <a:buNone/>
            </a:pPr>
            <a:r>
              <a:rPr lang="en-US" altLang="zh-TW" sz="3600" b="1" dirty="0" smtClean="0">
                <a:solidFill>
                  <a:srgbClr val="336600"/>
                </a:solidFill>
                <a:latin typeface="Arial" pitchFamily="34" charset="0"/>
                <a:cs typeface="Arial" pitchFamily="34" charset="0"/>
              </a:rPr>
              <a:t>2019-12-12</a:t>
            </a:r>
            <a:endParaRPr lang="zh-TW" altLang="en-US" sz="3600" b="1" dirty="0" smtClean="0">
              <a:solidFill>
                <a:srgbClr val="3366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9</a:t>
            </a:fld>
            <a:endParaRPr kumimoji="0" lang="en-US" altLang="zh-TW" smtClean="0">
              <a:latin typeface="Times New Roman" pitchFamily="18" charset="0"/>
            </a:endParaRPr>
          </a:p>
        </p:txBody>
      </p:sp>
      <p:sp>
        <p:nvSpPr>
          <p:cNvPr id="6147" name="Rectangle 2"/>
          <p:cNvSpPr>
            <a:spLocks noGrp="1" noChangeArrowheads="1"/>
          </p:cNvSpPr>
          <p:nvPr>
            <p:ph type="title" idx="4294967295"/>
          </p:nvPr>
        </p:nvSpPr>
        <p:spPr/>
        <p:txBody>
          <a:bodyPr/>
          <a:lstStyle/>
          <a:p>
            <a:pPr eaLnBrk="1" hangingPunct="1"/>
            <a:r>
              <a:rPr lang="zh-TW" altLang="en-US" sz="3600" smtClean="0">
                <a:ea typeface="標楷體" pitchFamily="65" charset="-120"/>
              </a:rPr>
              <a:t>幾個內控案例</a:t>
            </a:r>
          </a:p>
        </p:txBody>
      </p:sp>
      <p:sp>
        <p:nvSpPr>
          <p:cNvPr id="6148" name="Rectangle 3"/>
          <p:cNvSpPr>
            <a:spLocks noGrp="1" noChangeArrowheads="1"/>
          </p:cNvSpPr>
          <p:nvPr>
            <p:ph type="body" sz="half" idx="4294967295"/>
          </p:nvPr>
        </p:nvSpPr>
        <p:spPr>
          <a:xfrm>
            <a:off x="3080792" y="1124744"/>
            <a:ext cx="3888432" cy="4895850"/>
          </a:xfrm>
        </p:spPr>
        <p:txBody>
          <a:bodyPr/>
          <a:lstStyle/>
          <a:p>
            <a:pPr>
              <a:lnSpc>
                <a:spcPct val="150000"/>
              </a:lnSpc>
            </a:pPr>
            <a:r>
              <a:rPr lang="zh-TW" altLang="en-US" dirty="0" smtClean="0">
                <a:latin typeface="Arial" pitchFamily="34" charset="0"/>
              </a:rPr>
              <a:t>管帳不管錢</a:t>
            </a:r>
            <a:endParaRPr lang="en-US" altLang="zh-TW" dirty="0" smtClean="0">
              <a:latin typeface="Arial" pitchFamily="34" charset="0"/>
            </a:endParaRPr>
          </a:p>
          <a:p>
            <a:pPr>
              <a:lnSpc>
                <a:spcPct val="150000"/>
              </a:lnSpc>
            </a:pPr>
            <a:r>
              <a:rPr lang="zh-TW" altLang="en-US" dirty="0" smtClean="0">
                <a:latin typeface="Arial" pitchFamily="34" charset="0"/>
              </a:rPr>
              <a:t>採購不驗收</a:t>
            </a:r>
            <a:endParaRPr lang="en-US" altLang="zh-TW" dirty="0">
              <a:latin typeface="Arial" pitchFamily="34" charset="0"/>
            </a:endParaRPr>
          </a:p>
          <a:p>
            <a:pPr>
              <a:lnSpc>
                <a:spcPct val="150000"/>
              </a:lnSpc>
            </a:pPr>
            <a:r>
              <a:rPr lang="zh-TW" altLang="en-US" dirty="0" smtClean="0">
                <a:latin typeface="Arial" pitchFamily="34" charset="0"/>
              </a:rPr>
              <a:t>零用金盤點</a:t>
            </a:r>
            <a:endParaRPr lang="en-US" altLang="zh-TW" dirty="0" smtClean="0">
              <a:latin typeface="Arial" pitchFamily="34" charset="0"/>
            </a:endParaRPr>
          </a:p>
          <a:p>
            <a:pPr>
              <a:lnSpc>
                <a:spcPct val="150000"/>
              </a:lnSpc>
            </a:pPr>
            <a:r>
              <a:rPr lang="zh-TW" altLang="en-US" dirty="0">
                <a:latin typeface="Arial" pitchFamily="34" charset="0"/>
              </a:rPr>
              <a:t>庫存</a:t>
            </a:r>
            <a:r>
              <a:rPr lang="zh-TW" altLang="en-US" dirty="0" smtClean="0">
                <a:latin typeface="Arial" pitchFamily="34" charset="0"/>
              </a:rPr>
              <a:t>盤點</a:t>
            </a:r>
            <a:endParaRPr lang="en-US" altLang="zh-TW" dirty="0" smtClean="0">
              <a:latin typeface="Arial" pitchFamily="34" charset="0"/>
            </a:endParaRPr>
          </a:p>
          <a:p>
            <a:pPr>
              <a:lnSpc>
                <a:spcPct val="150000"/>
              </a:lnSpc>
            </a:pPr>
            <a:r>
              <a:rPr lang="zh-TW" altLang="en-US" dirty="0" smtClean="0">
                <a:latin typeface="Arial" pitchFamily="34" charset="0"/>
              </a:rPr>
              <a:t>老公的荷包</a:t>
            </a:r>
            <a:endParaRPr lang="en-US" altLang="zh-TW" dirty="0" smtClean="0">
              <a:latin typeface="Arial" pitchFamily="34" charset="0"/>
            </a:endParaRPr>
          </a:p>
          <a:p>
            <a:pPr>
              <a:lnSpc>
                <a:spcPct val="150000"/>
              </a:lnSpc>
            </a:pPr>
            <a:r>
              <a:rPr lang="zh-TW" altLang="en-US" dirty="0" smtClean="0">
                <a:latin typeface="Arial" pitchFamily="34" charset="0"/>
              </a:rPr>
              <a:t>小孩的遊戲時間</a:t>
            </a:r>
            <a:endParaRPr lang="en-US" altLang="zh-TW" dirty="0" smtClean="0">
              <a:latin typeface="Arial" pitchFamily="34" charset="0"/>
            </a:endParaRPr>
          </a:p>
          <a:p>
            <a:pPr>
              <a:lnSpc>
                <a:spcPct val="150000"/>
              </a:lnSpc>
            </a:pPr>
            <a:endParaRPr lang="zh-TW" altLang="en-US" dirty="0" smtClean="0">
              <a:latin typeface="Arial" pitchFamily="34" charset="0"/>
            </a:endParaRPr>
          </a:p>
        </p:txBody>
      </p:sp>
    </p:spTree>
    <p:extLst>
      <p:ext uri="{BB962C8B-B14F-4D97-AF65-F5344CB8AC3E}">
        <p14:creationId xmlns:p14="http://schemas.microsoft.com/office/powerpoint/2010/main" val="96650495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10</a:t>
            </a:fld>
            <a:endParaRPr kumimoji="0" lang="en-US" altLang="zh-TW" smtClean="0">
              <a:latin typeface="Times New Roman" pitchFamily="18" charset="0"/>
            </a:endParaRPr>
          </a:p>
        </p:txBody>
      </p:sp>
      <p:sp>
        <p:nvSpPr>
          <p:cNvPr id="6147" name="Rectangle 2"/>
          <p:cNvSpPr>
            <a:spLocks noGrp="1" noChangeArrowheads="1"/>
          </p:cNvSpPr>
          <p:nvPr>
            <p:ph type="title" idx="4294967295"/>
          </p:nvPr>
        </p:nvSpPr>
        <p:spPr>
          <a:xfrm>
            <a:off x="2882055" y="260648"/>
            <a:ext cx="4134459" cy="648072"/>
          </a:xfrm>
        </p:spPr>
        <p:txBody>
          <a:bodyPr/>
          <a:lstStyle/>
          <a:p>
            <a:pPr eaLnBrk="1" hangingPunct="1"/>
            <a:r>
              <a:rPr lang="zh-TW" altLang="en-US" sz="3600" dirty="0" smtClean="0">
                <a:ea typeface="標楷體" pitchFamily="65" charset="-120"/>
              </a:rPr>
              <a:t>幾則內控新聞</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584" y="923694"/>
            <a:ext cx="7579770" cy="5385626"/>
          </a:xfrm>
          <a:prstGeom prst="rect">
            <a:avLst/>
          </a:prstGeom>
        </p:spPr>
      </p:pic>
      <p:cxnSp>
        <p:nvCxnSpPr>
          <p:cNvPr id="15" name="直線接點 14"/>
          <p:cNvCxnSpPr/>
          <p:nvPr/>
        </p:nvCxnSpPr>
        <p:spPr>
          <a:xfrm>
            <a:off x="5025008" y="6093296"/>
            <a:ext cx="367240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直線接點 19"/>
          <p:cNvCxnSpPr/>
          <p:nvPr/>
        </p:nvCxnSpPr>
        <p:spPr>
          <a:xfrm>
            <a:off x="5961112" y="2852936"/>
            <a:ext cx="26288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直線接點 20"/>
          <p:cNvCxnSpPr/>
          <p:nvPr/>
        </p:nvCxnSpPr>
        <p:spPr>
          <a:xfrm>
            <a:off x="1352600" y="3068960"/>
            <a:ext cx="352839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57038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ppt_x</p:attrName>
                                        </p:attrNameLst>
                                      </p:cBhvr>
                                      <p:tavLst>
                                        <p:tav tm="0">
                                          <p:val>
                                            <p:strVal val="#ppt_x-#ppt_w*1.125000"/>
                                          </p:val>
                                        </p:tav>
                                        <p:tav tm="100000">
                                          <p:val>
                                            <p:strVal val="#ppt_x"/>
                                          </p:val>
                                        </p:tav>
                                      </p:tavLst>
                                    </p:anim>
                                    <p:animEffect transition="in" filter="wipe(right)">
                                      <p:cBhvr>
                                        <p:cTn id="12" dur="500"/>
                                        <p:tgtEl>
                                          <p:spTgt spid="20"/>
                                        </p:tgtEl>
                                      </p:cBhvr>
                                    </p:animEffect>
                                  </p:childTnLst>
                                </p:cTn>
                              </p:par>
                              <p:par>
                                <p:cTn id="13" presetID="1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ppt_x</p:attrName>
                                        </p:attrNameLst>
                                      </p:cBhvr>
                                      <p:tavLst>
                                        <p:tav tm="0">
                                          <p:val>
                                            <p:strVal val="#ppt_x-#ppt_w*1.125000"/>
                                          </p:val>
                                        </p:tav>
                                        <p:tav tm="100000">
                                          <p:val>
                                            <p:strVal val="#ppt_x"/>
                                          </p:val>
                                        </p:tav>
                                      </p:tavLst>
                                    </p:anim>
                                    <p:animEffect transition="in" filter="wipe(righ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orient="vert"/>
          </p:nvPr>
        </p:nvSpPr>
        <p:spPr>
          <a:xfrm>
            <a:off x="8337377" y="115888"/>
            <a:ext cx="1008112" cy="5972175"/>
          </a:xfrm>
        </p:spPr>
        <p:txBody>
          <a:bodyPr/>
          <a:lstStyle/>
          <a:p>
            <a:pPr eaLnBrk="1" hangingPunct="1"/>
            <a:r>
              <a:rPr lang="zh-TW" altLang="en-US" sz="3600" dirty="0" smtClean="0">
                <a:ea typeface="標楷體" pitchFamily="65" charset="-120"/>
              </a:rPr>
              <a:t>幾則內控新聞</a:t>
            </a:r>
          </a:p>
        </p:txBody>
      </p:sp>
      <p:sp>
        <p:nvSpPr>
          <p:cNvPr id="6146" name="投影片編號版面配置區 3"/>
          <p:cNvSpPr>
            <a:spLocks noGrp="1"/>
          </p:cNvSpPr>
          <p:nvPr>
            <p:ph type="sldNum" sz="quarter" idx="12"/>
          </p:nvPr>
        </p:nvSpPr>
        <p:spPr>
          <a:xfrm>
            <a:off x="7473280" y="6273172"/>
            <a:ext cx="2311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11</a:t>
            </a:fld>
            <a:endParaRPr kumimoji="0" lang="en-US" altLang="zh-TW" smtClean="0">
              <a:latin typeface="Times New Roman" pitchFamily="18" charset="0"/>
            </a:endParaRPr>
          </a:p>
        </p:txBody>
      </p:sp>
      <p:pic>
        <p:nvPicPr>
          <p:cNvPr id="5" name="圖片 4"/>
          <p:cNvPicPr>
            <a:picLocks noChangeAspect="1"/>
          </p:cNvPicPr>
          <p:nvPr/>
        </p:nvPicPr>
        <p:blipFill rotWithShape="1">
          <a:blip r:embed="rId3">
            <a:extLst>
              <a:ext uri="{28A0092B-C50C-407E-A947-70E740481C1C}">
                <a14:useLocalDpi xmlns:a14="http://schemas.microsoft.com/office/drawing/2010/main" val="0"/>
              </a:ext>
            </a:extLst>
          </a:blip>
          <a:srcRect l="2292" r="3668"/>
          <a:stretch/>
        </p:blipFill>
        <p:spPr>
          <a:xfrm>
            <a:off x="2037198" y="44625"/>
            <a:ext cx="5292066" cy="6705945"/>
          </a:xfrm>
          <a:prstGeom prst="rect">
            <a:avLst/>
          </a:prstGeom>
        </p:spPr>
      </p:pic>
      <p:cxnSp>
        <p:nvCxnSpPr>
          <p:cNvPr id="7" name="直線接點 6"/>
          <p:cNvCxnSpPr/>
          <p:nvPr/>
        </p:nvCxnSpPr>
        <p:spPr>
          <a:xfrm>
            <a:off x="5625597" y="2708920"/>
            <a:ext cx="162565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線接點 13"/>
          <p:cNvCxnSpPr/>
          <p:nvPr/>
        </p:nvCxnSpPr>
        <p:spPr>
          <a:xfrm>
            <a:off x="3918650" y="2974543"/>
            <a:ext cx="333260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直線接點 15"/>
          <p:cNvCxnSpPr/>
          <p:nvPr/>
        </p:nvCxnSpPr>
        <p:spPr>
          <a:xfrm>
            <a:off x="3918649" y="3212976"/>
            <a:ext cx="287707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線接點 16"/>
          <p:cNvCxnSpPr/>
          <p:nvPr/>
        </p:nvCxnSpPr>
        <p:spPr>
          <a:xfrm>
            <a:off x="3967177" y="5949280"/>
            <a:ext cx="333260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直線接點 17"/>
          <p:cNvCxnSpPr/>
          <p:nvPr/>
        </p:nvCxnSpPr>
        <p:spPr>
          <a:xfrm>
            <a:off x="3915407" y="6237312"/>
            <a:ext cx="333260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線接點 18"/>
          <p:cNvCxnSpPr/>
          <p:nvPr/>
        </p:nvCxnSpPr>
        <p:spPr>
          <a:xfrm>
            <a:off x="3927408" y="6453336"/>
            <a:ext cx="33003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線接點 14"/>
          <p:cNvCxnSpPr/>
          <p:nvPr/>
        </p:nvCxnSpPr>
        <p:spPr>
          <a:xfrm>
            <a:off x="3927408" y="6669360"/>
            <a:ext cx="25110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9160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ppt_x</p:attrName>
                                        </p:attrNameLst>
                                      </p:cBhvr>
                                      <p:tavLst>
                                        <p:tav tm="0">
                                          <p:val>
                                            <p:strVal val="#ppt_x-#ppt_w*1.125000"/>
                                          </p:val>
                                        </p:tav>
                                        <p:tav tm="100000">
                                          <p:val>
                                            <p:strVal val="#ppt_x"/>
                                          </p:val>
                                        </p:tav>
                                      </p:tavLst>
                                    </p:anim>
                                    <p:animEffect transition="in" filter="wipe(right)">
                                      <p:cBhvr>
                                        <p:cTn id="16" dur="500"/>
                                        <p:tgtEl>
                                          <p:spTgt spid="14"/>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ppt_x</p:attrName>
                                        </p:attrNameLst>
                                      </p:cBhvr>
                                      <p:tavLst>
                                        <p:tav tm="0">
                                          <p:val>
                                            <p:strVal val="#ppt_x-#ppt_w*1.125000"/>
                                          </p:val>
                                        </p:tav>
                                        <p:tav tm="100000">
                                          <p:val>
                                            <p:strVal val="#ppt_x"/>
                                          </p:val>
                                        </p:tav>
                                      </p:tavLst>
                                    </p:anim>
                                    <p:animEffect transition="in" filter="wipe(right)">
                                      <p:cBhvr>
                                        <p:cTn id="21" dur="500"/>
                                        <p:tgtEl>
                                          <p:spTgt spid="16"/>
                                        </p:tgtEl>
                                      </p:cBhvr>
                                    </p:animEffect>
                                  </p:childTnLst>
                                </p:cTn>
                              </p:par>
                            </p:childTnLst>
                          </p:cTn>
                        </p:par>
                        <p:par>
                          <p:cTn id="22" fill="hold">
                            <p:stCondLst>
                              <p:cond delay="1500"/>
                            </p:stCondLst>
                            <p:childTnLst>
                              <p:par>
                                <p:cTn id="23" presetID="12" presetClass="entr" presetSubtype="8"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right)">
                                      <p:cBhvr>
                                        <p:cTn id="26" dur="500"/>
                                        <p:tgtEl>
                                          <p:spTgt spid="17"/>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ppt_x</p:attrName>
                                        </p:attrNameLst>
                                      </p:cBhvr>
                                      <p:tavLst>
                                        <p:tav tm="0">
                                          <p:val>
                                            <p:strVal val="#ppt_x-#ppt_w*1.125000"/>
                                          </p:val>
                                        </p:tav>
                                        <p:tav tm="100000">
                                          <p:val>
                                            <p:strVal val="#ppt_x"/>
                                          </p:val>
                                        </p:tav>
                                      </p:tavLst>
                                    </p:anim>
                                    <p:animEffect transition="in" filter="wipe(right)">
                                      <p:cBhvr>
                                        <p:cTn id="36" dur="500"/>
                                        <p:tgtEl>
                                          <p:spTgt spid="19"/>
                                        </p:tgtEl>
                                      </p:cBhvr>
                                    </p:animEffect>
                                  </p:childTnLst>
                                </p:cTn>
                              </p:par>
                            </p:childTnLst>
                          </p:cTn>
                        </p:par>
                        <p:par>
                          <p:cTn id="37" fill="hold">
                            <p:stCondLst>
                              <p:cond delay="3000"/>
                            </p:stCondLst>
                            <p:childTnLst>
                              <p:par>
                                <p:cTn id="38" presetID="1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p:tgtEl>
                                          <p:spTgt spid="15"/>
                                        </p:tgtEl>
                                        <p:attrNameLst>
                                          <p:attrName>ppt_x</p:attrName>
                                        </p:attrNameLst>
                                      </p:cBhvr>
                                      <p:tavLst>
                                        <p:tav tm="0">
                                          <p:val>
                                            <p:strVal val="#ppt_x-#ppt_w*1.125000"/>
                                          </p:val>
                                        </p:tav>
                                        <p:tav tm="100000">
                                          <p:val>
                                            <p:strVal val="#ppt_x"/>
                                          </p:val>
                                        </p:tav>
                                      </p:tavLst>
                                    </p:anim>
                                    <p:animEffect transition="in" filter="wipe(right)">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orient="vert"/>
          </p:nvPr>
        </p:nvSpPr>
        <p:spPr>
          <a:xfrm>
            <a:off x="8409384" y="115888"/>
            <a:ext cx="1066404" cy="5972175"/>
          </a:xfrm>
        </p:spPr>
        <p:txBody>
          <a:bodyPr/>
          <a:lstStyle/>
          <a:p>
            <a:pPr eaLnBrk="1" hangingPunct="1"/>
            <a:r>
              <a:rPr lang="zh-TW" altLang="en-US" sz="3600" dirty="0" smtClean="0">
                <a:ea typeface="標楷體" pitchFamily="65" charset="-120"/>
              </a:rPr>
              <a:t>幾則內控新聞</a:t>
            </a:r>
          </a:p>
        </p:txBody>
      </p:sp>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12</a:t>
            </a:fld>
            <a:endParaRPr kumimoji="0" lang="en-US" altLang="zh-TW" smtClean="0">
              <a:latin typeface="Times New Roman" pitchFamily="18" charset="0"/>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163" y="548680"/>
            <a:ext cx="5999173" cy="5858302"/>
          </a:xfrm>
          <a:prstGeom prst="rect">
            <a:avLst/>
          </a:prstGeom>
        </p:spPr>
      </p:pic>
      <p:cxnSp>
        <p:nvCxnSpPr>
          <p:cNvPr id="22" name="直線接點 21"/>
          <p:cNvCxnSpPr/>
          <p:nvPr/>
        </p:nvCxnSpPr>
        <p:spPr>
          <a:xfrm>
            <a:off x="6182331" y="5805264"/>
            <a:ext cx="16509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直線接點 22"/>
          <p:cNvCxnSpPr/>
          <p:nvPr/>
        </p:nvCxnSpPr>
        <p:spPr>
          <a:xfrm>
            <a:off x="4116312" y="6093296"/>
            <a:ext cx="17007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直線接點 19"/>
          <p:cNvCxnSpPr/>
          <p:nvPr/>
        </p:nvCxnSpPr>
        <p:spPr>
          <a:xfrm>
            <a:off x="4088905" y="2420888"/>
            <a:ext cx="316835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59859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ppt_x</p:attrName>
                                        </p:attrNameLst>
                                      </p:cBhvr>
                                      <p:tavLst>
                                        <p:tav tm="0">
                                          <p:val>
                                            <p:strVal val="#ppt_x-#ppt_w*1.125000"/>
                                          </p:val>
                                        </p:tav>
                                        <p:tav tm="100000">
                                          <p:val>
                                            <p:strVal val="#ppt_x"/>
                                          </p:val>
                                        </p:tav>
                                      </p:tavLst>
                                    </p:anim>
                                    <p:animEffect transition="in" filter="wipe(right)">
                                      <p:cBhvr>
                                        <p:cTn id="12" dur="500"/>
                                        <p:tgtEl>
                                          <p:spTgt spid="20"/>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p:tgtEl>
                                          <p:spTgt spid="22"/>
                                        </p:tgtEl>
                                        <p:attrNameLst>
                                          <p:attrName>ppt_x</p:attrName>
                                        </p:attrNameLst>
                                      </p:cBhvr>
                                      <p:tavLst>
                                        <p:tav tm="0">
                                          <p:val>
                                            <p:strVal val="#ppt_x-#ppt_w*1.125000"/>
                                          </p:val>
                                        </p:tav>
                                        <p:tav tm="100000">
                                          <p:val>
                                            <p:strVal val="#ppt_x"/>
                                          </p:val>
                                        </p:tav>
                                      </p:tavLst>
                                    </p:anim>
                                    <p:animEffect transition="in" filter="wipe(right)">
                                      <p:cBhvr>
                                        <p:cTn id="17" dur="500"/>
                                        <p:tgtEl>
                                          <p:spTgt spid="22"/>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right)">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04" y="152231"/>
            <a:ext cx="7122564" cy="6125405"/>
          </a:xfrm>
          <a:prstGeom prst="rect">
            <a:avLst/>
          </a:prstGeom>
        </p:spPr>
      </p:pic>
      <p:sp>
        <p:nvSpPr>
          <p:cNvPr id="6147" name="Rectangle 2"/>
          <p:cNvSpPr>
            <a:spLocks noGrp="1" noChangeArrowheads="1"/>
          </p:cNvSpPr>
          <p:nvPr>
            <p:ph type="title" orient="vert"/>
          </p:nvPr>
        </p:nvSpPr>
        <p:spPr>
          <a:xfrm>
            <a:off x="8409384" y="115888"/>
            <a:ext cx="1066404" cy="5972175"/>
          </a:xfrm>
        </p:spPr>
        <p:txBody>
          <a:bodyPr/>
          <a:lstStyle/>
          <a:p>
            <a:pPr eaLnBrk="1" hangingPunct="1"/>
            <a:r>
              <a:rPr lang="zh-TW" altLang="en-US" sz="3600" dirty="0" smtClean="0">
                <a:ea typeface="標楷體" pitchFamily="65" charset="-120"/>
              </a:rPr>
              <a:t>幾則內控新聞</a:t>
            </a:r>
          </a:p>
        </p:txBody>
      </p:sp>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13</a:t>
            </a:fld>
            <a:endParaRPr kumimoji="0" lang="en-US" altLang="zh-TW" smtClean="0">
              <a:latin typeface="Times New Roman" pitchFamily="18" charset="0"/>
            </a:endParaRPr>
          </a:p>
        </p:txBody>
      </p:sp>
      <p:cxnSp>
        <p:nvCxnSpPr>
          <p:cNvPr id="22" name="直線接點 21"/>
          <p:cNvCxnSpPr/>
          <p:nvPr/>
        </p:nvCxnSpPr>
        <p:spPr>
          <a:xfrm>
            <a:off x="6753200" y="2924944"/>
            <a:ext cx="136815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直線接點 22"/>
          <p:cNvCxnSpPr/>
          <p:nvPr/>
        </p:nvCxnSpPr>
        <p:spPr>
          <a:xfrm>
            <a:off x="2216696" y="3140968"/>
            <a:ext cx="3600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直線接點 19"/>
          <p:cNvCxnSpPr/>
          <p:nvPr/>
        </p:nvCxnSpPr>
        <p:spPr>
          <a:xfrm>
            <a:off x="4304929" y="2636912"/>
            <a:ext cx="2232247"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25266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ppt_x</p:attrName>
                                        </p:attrNameLst>
                                      </p:cBhvr>
                                      <p:tavLst>
                                        <p:tav tm="0">
                                          <p:val>
                                            <p:strVal val="#ppt_x-#ppt_w*1.125000"/>
                                          </p:val>
                                        </p:tav>
                                        <p:tav tm="100000">
                                          <p:val>
                                            <p:strVal val="#ppt_x"/>
                                          </p:val>
                                        </p:tav>
                                      </p:tavLst>
                                    </p:anim>
                                    <p:animEffect transition="in" filter="wipe(right)">
                                      <p:cBhvr>
                                        <p:cTn id="13" dur="500"/>
                                        <p:tgtEl>
                                          <p:spTgt spid="22"/>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ppt_x</p:attrName>
                                        </p:attrNameLst>
                                      </p:cBhvr>
                                      <p:tavLst>
                                        <p:tav tm="0">
                                          <p:val>
                                            <p:strVal val="#ppt_x-#ppt_w*1.125000"/>
                                          </p:val>
                                        </p:tav>
                                        <p:tav tm="100000">
                                          <p:val>
                                            <p:strVal val="#ppt_x"/>
                                          </p:val>
                                        </p:tav>
                                      </p:tavLst>
                                    </p:anim>
                                    <p:animEffect transition="in" filter="wipe(righ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FBA20CD-B040-486E-ACE8-BB4B74516EF7}" type="slidenum">
              <a:rPr kumimoji="0" lang="zh-TW" altLang="en-US" smtClean="0">
                <a:latin typeface="Times New Roman" pitchFamily="18" charset="0"/>
              </a:rPr>
              <a:pPr eaLnBrk="1" hangingPunct="1"/>
              <a:t>14</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5400" dirty="0" smtClean="0">
                <a:solidFill>
                  <a:srgbClr val="000066"/>
                </a:solidFill>
                <a:ea typeface="標楷體" pitchFamily="65" charset="-120"/>
              </a:rPr>
              <a:t>政府內部控制制度簡介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群組 478"/>
          <p:cNvGrpSpPr>
            <a:grpSpLocks/>
          </p:cNvGrpSpPr>
          <p:nvPr/>
        </p:nvGrpSpPr>
        <p:grpSpPr bwMode="auto">
          <a:xfrm>
            <a:off x="849313" y="1052736"/>
            <a:ext cx="8497887" cy="5659438"/>
            <a:chOff x="632520" y="188640"/>
            <a:chExt cx="8496948" cy="5658958"/>
          </a:xfrm>
        </p:grpSpPr>
        <p:grpSp>
          <p:nvGrpSpPr>
            <p:cNvPr id="9221" name="群組 208"/>
            <p:cNvGrpSpPr>
              <a:grpSpLocks/>
            </p:cNvGrpSpPr>
            <p:nvPr/>
          </p:nvGrpSpPr>
          <p:grpSpPr bwMode="auto">
            <a:xfrm>
              <a:off x="3728863" y="980728"/>
              <a:ext cx="1987421" cy="436539"/>
              <a:chOff x="3728864" y="1142588"/>
              <a:chExt cx="1728192" cy="328359"/>
            </a:xfrm>
          </p:grpSpPr>
          <p:sp>
            <p:nvSpPr>
              <p:cNvPr id="10" name="圓角矩形 9"/>
              <p:cNvSpPr/>
              <p:nvPr/>
            </p:nvSpPr>
            <p:spPr>
              <a:xfrm>
                <a:off x="3730703" y="1196323"/>
                <a:ext cx="1726732" cy="274619"/>
              </a:xfrm>
              <a:prstGeom prst="roundRect">
                <a:avLst>
                  <a:gd name="adj" fmla="val 10000"/>
                </a:avLst>
              </a:prstGeom>
              <a:solidFill>
                <a:srgbClr val="BAE18F"/>
              </a:solidFill>
            </p:spPr>
            <p:style>
              <a:lnRef idx="1">
                <a:schemeClr val="accent6"/>
              </a:lnRef>
              <a:fillRef idx="2">
                <a:schemeClr val="accent6"/>
              </a:fillRef>
              <a:effectRef idx="1">
                <a:schemeClr val="accent6"/>
              </a:effectRef>
              <a:fontRef idx="minor">
                <a:schemeClr val="dk1"/>
              </a:fontRef>
            </p:style>
          </p:sp>
          <p:sp>
            <p:nvSpPr>
              <p:cNvPr id="11" name="圓角矩形 4"/>
              <p:cNvSpPr/>
              <p:nvPr/>
            </p:nvSpPr>
            <p:spPr>
              <a:xfrm>
                <a:off x="3738985" y="1142594"/>
                <a:ext cx="1708789" cy="319991"/>
              </a:xfrm>
              <a:prstGeom prst="rect">
                <a:avLst/>
              </a:prstGeom>
              <a:solidFill>
                <a:srgbClr val="BAE18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機關目標</a:t>
                </a:r>
              </a:p>
            </p:txBody>
          </p:sp>
        </p:grpSp>
        <p:grpSp>
          <p:nvGrpSpPr>
            <p:cNvPr id="9222" name="群組 212"/>
            <p:cNvGrpSpPr>
              <a:grpSpLocks/>
            </p:cNvGrpSpPr>
            <p:nvPr/>
          </p:nvGrpSpPr>
          <p:grpSpPr bwMode="auto">
            <a:xfrm>
              <a:off x="704528" y="5301208"/>
              <a:ext cx="1872208" cy="546390"/>
              <a:chOff x="704528" y="4538794"/>
              <a:chExt cx="1584176" cy="330366"/>
            </a:xfrm>
          </p:grpSpPr>
          <p:sp>
            <p:nvSpPr>
              <p:cNvPr id="64" name="圓角矩形 63"/>
              <p:cNvSpPr/>
              <p:nvPr/>
            </p:nvSpPr>
            <p:spPr>
              <a:xfrm>
                <a:off x="704038" y="4538997"/>
                <a:ext cx="1584882" cy="330163"/>
              </a:xfrm>
              <a:prstGeom prst="roundRect">
                <a:avLst>
                  <a:gd name="adj" fmla="val 10000"/>
                </a:avLst>
              </a:prstGeom>
            </p:spPr>
            <p:style>
              <a:lnRef idx="1">
                <a:schemeClr val="dk2">
                  <a:hueOff val="0"/>
                  <a:satOff val="0"/>
                  <a:lumOff val="0"/>
                  <a:alphaOff val="0"/>
                </a:schemeClr>
              </a:lnRef>
              <a:fillRef idx="1002">
                <a:schemeClr val="dk2"/>
              </a:fillRef>
              <a:effectRef idx="0">
                <a:schemeClr val="lt2">
                  <a:alpha val="90000"/>
                  <a:hueOff val="0"/>
                  <a:satOff val="0"/>
                  <a:lumOff val="0"/>
                  <a:alphaOff val="0"/>
                </a:schemeClr>
              </a:effectRef>
              <a:fontRef idx="minor">
                <a:schemeClr val="dk1">
                  <a:hueOff val="0"/>
                  <a:satOff val="0"/>
                  <a:lumOff val="0"/>
                  <a:alphaOff val="0"/>
                </a:schemeClr>
              </a:fontRef>
            </p:style>
          </p:sp>
          <p:sp>
            <p:nvSpPr>
              <p:cNvPr id="65" name="圓角矩形 4"/>
              <p:cNvSpPr/>
              <p:nvPr/>
            </p:nvSpPr>
            <p:spPr>
              <a:xfrm>
                <a:off x="716127" y="4548595"/>
                <a:ext cx="1562049" cy="310967"/>
              </a:xfrm>
              <a:prstGeom prst="rect">
                <a:avLst/>
              </a:prstGeom>
              <a:solidFill>
                <a:srgbClr val="CCFFFF"/>
              </a:solidFill>
            </p:spPr>
            <p:style>
              <a:lnRef idx="0">
                <a:scrgbClr r="0" g="0" b="0"/>
              </a:lnRef>
              <a:fillRef idx="1002">
                <a:schemeClr val="dk2"/>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400" b="0">
                    <a:solidFill>
                      <a:srgbClr val="000000"/>
                    </a:solidFill>
                    <a:latin typeface="標楷體" pitchFamily="65" charset="-120"/>
                  </a:rPr>
                  <a:t>內部流程</a:t>
                </a:r>
              </a:p>
            </p:txBody>
          </p:sp>
        </p:grpSp>
        <p:grpSp>
          <p:nvGrpSpPr>
            <p:cNvPr id="9223" name="群組 213"/>
            <p:cNvGrpSpPr>
              <a:grpSpLocks/>
            </p:cNvGrpSpPr>
            <p:nvPr/>
          </p:nvGrpSpPr>
          <p:grpSpPr bwMode="auto">
            <a:xfrm>
              <a:off x="2864768" y="5301208"/>
              <a:ext cx="1872208" cy="546390"/>
              <a:chOff x="2864768" y="4538794"/>
              <a:chExt cx="1584176" cy="330366"/>
            </a:xfrm>
          </p:grpSpPr>
          <p:sp>
            <p:nvSpPr>
              <p:cNvPr id="67" name="圓角矩形 66"/>
              <p:cNvSpPr/>
              <p:nvPr/>
            </p:nvSpPr>
            <p:spPr>
              <a:xfrm>
                <a:off x="2864370" y="4538997"/>
                <a:ext cx="1584882" cy="330163"/>
              </a:xfrm>
              <a:prstGeom prst="roundRect">
                <a:avLst>
                  <a:gd name="adj" fmla="val 10000"/>
                </a:avLst>
              </a:prstGeom>
            </p:spPr>
            <p:style>
              <a:lnRef idx="1">
                <a:schemeClr val="dk2">
                  <a:hueOff val="0"/>
                  <a:satOff val="0"/>
                  <a:lumOff val="0"/>
                  <a:alphaOff val="0"/>
                </a:schemeClr>
              </a:lnRef>
              <a:fillRef idx="1002">
                <a:schemeClr val="dk2"/>
              </a:fillRef>
              <a:effectRef idx="0">
                <a:schemeClr val="lt2">
                  <a:alpha val="90000"/>
                  <a:hueOff val="0"/>
                  <a:satOff val="0"/>
                  <a:lumOff val="0"/>
                  <a:alphaOff val="0"/>
                </a:schemeClr>
              </a:effectRef>
              <a:fontRef idx="minor">
                <a:schemeClr val="dk1">
                  <a:hueOff val="0"/>
                  <a:satOff val="0"/>
                  <a:lumOff val="0"/>
                  <a:alphaOff val="0"/>
                </a:schemeClr>
              </a:fontRef>
            </p:style>
          </p:sp>
          <p:sp>
            <p:nvSpPr>
              <p:cNvPr id="68" name="圓角矩形 4"/>
              <p:cNvSpPr/>
              <p:nvPr/>
            </p:nvSpPr>
            <p:spPr>
              <a:xfrm>
                <a:off x="2876458" y="4548595"/>
                <a:ext cx="1562050" cy="310967"/>
              </a:xfrm>
              <a:prstGeom prst="rect">
                <a:avLst/>
              </a:prstGeom>
              <a:solidFill>
                <a:srgbClr val="CCFFFF"/>
              </a:solidFill>
            </p:spPr>
            <p:style>
              <a:lnRef idx="0">
                <a:scrgbClr r="0" g="0" b="0"/>
              </a:lnRef>
              <a:fillRef idx="1002">
                <a:schemeClr val="dk2"/>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400" b="0">
                    <a:solidFill>
                      <a:srgbClr val="000000"/>
                    </a:solidFill>
                    <a:latin typeface="標楷體" pitchFamily="65" charset="-120"/>
                  </a:rPr>
                  <a:t>人員</a:t>
                </a:r>
              </a:p>
            </p:txBody>
          </p:sp>
        </p:grpSp>
        <p:grpSp>
          <p:nvGrpSpPr>
            <p:cNvPr id="9224" name="群組 214"/>
            <p:cNvGrpSpPr>
              <a:grpSpLocks/>
            </p:cNvGrpSpPr>
            <p:nvPr/>
          </p:nvGrpSpPr>
          <p:grpSpPr bwMode="auto">
            <a:xfrm>
              <a:off x="5025007" y="5301208"/>
              <a:ext cx="1944217" cy="546390"/>
              <a:chOff x="5025008" y="4538794"/>
              <a:chExt cx="1728192" cy="330366"/>
            </a:xfrm>
          </p:grpSpPr>
          <p:sp>
            <p:nvSpPr>
              <p:cNvPr id="70" name="圓角矩形 69"/>
              <p:cNvSpPr/>
              <p:nvPr/>
            </p:nvSpPr>
            <p:spPr>
              <a:xfrm>
                <a:off x="5024688" y="4538997"/>
                <a:ext cx="1728420" cy="330163"/>
              </a:xfrm>
              <a:prstGeom prst="roundRect">
                <a:avLst>
                  <a:gd name="adj" fmla="val 10000"/>
                </a:avLst>
              </a:prstGeom>
            </p:spPr>
            <p:style>
              <a:lnRef idx="1">
                <a:schemeClr val="dk2">
                  <a:hueOff val="0"/>
                  <a:satOff val="0"/>
                  <a:lumOff val="0"/>
                  <a:alphaOff val="0"/>
                </a:schemeClr>
              </a:lnRef>
              <a:fillRef idx="1002">
                <a:schemeClr val="dk2"/>
              </a:fillRef>
              <a:effectRef idx="0">
                <a:schemeClr val="lt2">
                  <a:alpha val="90000"/>
                  <a:hueOff val="0"/>
                  <a:satOff val="0"/>
                  <a:lumOff val="0"/>
                  <a:alphaOff val="0"/>
                </a:schemeClr>
              </a:effectRef>
              <a:fontRef idx="minor">
                <a:schemeClr val="dk1">
                  <a:hueOff val="0"/>
                  <a:satOff val="0"/>
                  <a:lumOff val="0"/>
                  <a:alphaOff val="0"/>
                </a:schemeClr>
              </a:fontRef>
            </p:style>
          </p:sp>
          <p:sp>
            <p:nvSpPr>
              <p:cNvPr id="71" name="圓角矩形 4"/>
              <p:cNvSpPr/>
              <p:nvPr/>
            </p:nvSpPr>
            <p:spPr>
              <a:xfrm>
                <a:off x="5037387" y="4548595"/>
                <a:ext cx="1701611" cy="310967"/>
              </a:xfrm>
              <a:prstGeom prst="rect">
                <a:avLst/>
              </a:prstGeom>
              <a:solidFill>
                <a:srgbClr val="CCFFFF"/>
              </a:solidFill>
            </p:spPr>
            <p:style>
              <a:lnRef idx="0">
                <a:scrgbClr r="0" g="0" b="0"/>
              </a:lnRef>
              <a:fillRef idx="1002">
                <a:schemeClr val="dk2"/>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400" b="0">
                    <a:solidFill>
                      <a:srgbClr val="000000"/>
                    </a:solidFill>
                    <a:latin typeface="標楷體" pitchFamily="65" charset="-120"/>
                  </a:rPr>
                  <a:t>系統</a:t>
                </a:r>
              </a:p>
            </p:txBody>
          </p:sp>
        </p:grpSp>
        <p:sp>
          <p:nvSpPr>
            <p:cNvPr id="9225" name="Freeform 110"/>
            <p:cNvSpPr>
              <a:spLocks/>
            </p:cNvSpPr>
            <p:nvPr/>
          </p:nvSpPr>
          <p:spPr bwMode="auto">
            <a:xfrm rot="-8327600" flipH="1" flipV="1">
              <a:off x="5870295" y="1215650"/>
              <a:ext cx="1251617" cy="850659"/>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EC773C">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9226" name="Freeform 110"/>
            <p:cNvSpPr>
              <a:spLocks/>
            </p:cNvSpPr>
            <p:nvPr/>
          </p:nvSpPr>
          <p:spPr bwMode="auto">
            <a:xfrm rot="18792589" flipH="1">
              <a:off x="2428714" y="1294615"/>
              <a:ext cx="1146306" cy="775891"/>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EC773C">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grpSp>
          <p:nvGrpSpPr>
            <p:cNvPr id="9227" name="群組 274"/>
            <p:cNvGrpSpPr>
              <a:grpSpLocks/>
            </p:cNvGrpSpPr>
            <p:nvPr/>
          </p:nvGrpSpPr>
          <p:grpSpPr bwMode="auto">
            <a:xfrm>
              <a:off x="632520" y="2122394"/>
              <a:ext cx="2664296" cy="2304256"/>
              <a:chOff x="632520" y="1988840"/>
              <a:chExt cx="2664296" cy="2304256"/>
            </a:xfrm>
          </p:grpSpPr>
          <p:grpSp>
            <p:nvGrpSpPr>
              <p:cNvPr id="9289" name="群組 209"/>
              <p:cNvGrpSpPr>
                <a:grpSpLocks/>
              </p:cNvGrpSpPr>
              <p:nvPr/>
            </p:nvGrpSpPr>
            <p:grpSpPr bwMode="auto">
              <a:xfrm>
                <a:off x="2072680" y="2780928"/>
                <a:ext cx="1224136" cy="504056"/>
                <a:chOff x="2072680" y="2708920"/>
                <a:chExt cx="991752" cy="310040"/>
              </a:xfrm>
            </p:grpSpPr>
            <p:sp>
              <p:nvSpPr>
                <p:cNvPr id="34" name="圓角矩形 33"/>
                <p:cNvSpPr/>
                <p:nvPr/>
              </p:nvSpPr>
              <p:spPr>
                <a:xfrm>
                  <a:off x="2072310" y="2708714"/>
                  <a:ext cx="991502"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5" name="圓角矩形 4"/>
                <p:cNvSpPr/>
                <p:nvPr/>
              </p:nvSpPr>
              <p:spPr>
                <a:xfrm>
                  <a:off x="2081312" y="2717501"/>
                  <a:ext cx="972212"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90" name="群組 210"/>
              <p:cNvGrpSpPr>
                <a:grpSpLocks/>
              </p:cNvGrpSpPr>
              <p:nvPr/>
            </p:nvGrpSpPr>
            <p:grpSpPr bwMode="auto">
              <a:xfrm>
                <a:off x="632520" y="2780928"/>
                <a:ext cx="1224136" cy="504056"/>
                <a:chOff x="632520" y="2708920"/>
                <a:chExt cx="991752" cy="310040"/>
              </a:xfrm>
            </p:grpSpPr>
            <p:sp>
              <p:nvSpPr>
                <p:cNvPr id="37" name="圓角矩形 36"/>
                <p:cNvSpPr/>
                <p:nvPr/>
              </p:nvSpPr>
              <p:spPr>
                <a:xfrm>
                  <a:off x="632520" y="2708714"/>
                  <a:ext cx="991502"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8" name="圓角矩形 4"/>
                <p:cNvSpPr/>
                <p:nvPr/>
              </p:nvSpPr>
              <p:spPr>
                <a:xfrm>
                  <a:off x="642808" y="2717501"/>
                  <a:ext cx="972212"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91" name="群組 211"/>
              <p:cNvGrpSpPr>
                <a:grpSpLocks/>
              </p:cNvGrpSpPr>
              <p:nvPr/>
            </p:nvGrpSpPr>
            <p:grpSpPr bwMode="auto">
              <a:xfrm>
                <a:off x="632520" y="3789040"/>
                <a:ext cx="1224136" cy="504056"/>
                <a:chOff x="632520" y="3429000"/>
                <a:chExt cx="1008112" cy="291474"/>
              </a:xfrm>
            </p:grpSpPr>
            <p:sp>
              <p:nvSpPr>
                <p:cNvPr id="40" name="圓角矩形 39"/>
                <p:cNvSpPr/>
                <p:nvPr/>
              </p:nvSpPr>
              <p:spPr>
                <a:xfrm>
                  <a:off x="632520" y="3428728"/>
                  <a:ext cx="1007858"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41" name="圓角矩形 4"/>
                <p:cNvSpPr/>
                <p:nvPr/>
              </p:nvSpPr>
              <p:spPr>
                <a:xfrm>
                  <a:off x="642978" y="3436990"/>
                  <a:ext cx="988250"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92" name="群組 215"/>
              <p:cNvGrpSpPr>
                <a:grpSpLocks/>
              </p:cNvGrpSpPr>
              <p:nvPr/>
            </p:nvGrpSpPr>
            <p:grpSpPr bwMode="auto">
              <a:xfrm>
                <a:off x="2072680" y="3789040"/>
                <a:ext cx="1224136" cy="504056"/>
                <a:chOff x="2072680" y="3429000"/>
                <a:chExt cx="1008112" cy="291474"/>
              </a:xfrm>
            </p:grpSpPr>
            <p:sp>
              <p:nvSpPr>
                <p:cNvPr id="76" name="圓角矩形 75"/>
                <p:cNvSpPr/>
                <p:nvPr/>
              </p:nvSpPr>
              <p:spPr>
                <a:xfrm>
                  <a:off x="2072304" y="3428728"/>
                  <a:ext cx="1007858"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77" name="圓角矩形 4"/>
                <p:cNvSpPr/>
                <p:nvPr/>
              </p:nvSpPr>
              <p:spPr>
                <a:xfrm>
                  <a:off x="2081455" y="3436990"/>
                  <a:ext cx="988250"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93" name="群組 216"/>
              <p:cNvGrpSpPr>
                <a:grpSpLocks/>
              </p:cNvGrpSpPr>
              <p:nvPr/>
            </p:nvGrpSpPr>
            <p:grpSpPr bwMode="auto">
              <a:xfrm>
                <a:off x="1064567" y="1988840"/>
                <a:ext cx="1738993" cy="432048"/>
                <a:chOff x="1064568" y="1988840"/>
                <a:chExt cx="1512168" cy="324981"/>
              </a:xfrm>
            </p:grpSpPr>
            <p:sp>
              <p:nvSpPr>
                <p:cNvPr id="91" name="圓角矩形 90"/>
                <p:cNvSpPr/>
                <p:nvPr/>
              </p:nvSpPr>
              <p:spPr>
                <a:xfrm>
                  <a:off x="1064312" y="1988582"/>
                  <a:ext cx="1494846" cy="324767"/>
                </a:xfrm>
                <a:prstGeom prst="roundRect">
                  <a:avLst>
                    <a:gd name="adj" fmla="val 10000"/>
                  </a:avLst>
                </a:prstGeom>
                <a:solidFill>
                  <a:srgbClr val="BAE18F"/>
                </a:solidFill>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92" name="圓角矩形 4"/>
                <p:cNvSpPr/>
                <p:nvPr/>
              </p:nvSpPr>
              <p:spPr>
                <a:xfrm>
                  <a:off x="1075354" y="1998134"/>
                  <a:ext cx="1472761" cy="305663"/>
                </a:xfrm>
                <a:prstGeom prst="rect">
                  <a:avLst/>
                </a:prstGeom>
                <a:solidFill>
                  <a:srgbClr val="BAE18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單位目標</a:t>
                  </a:r>
                </a:p>
              </p:txBody>
            </p:sp>
          </p:grpSp>
          <p:cxnSp>
            <p:nvCxnSpPr>
              <p:cNvPr id="96" name="直線單箭頭接點 95"/>
              <p:cNvCxnSpPr>
                <a:stCxn id="38" idx="0"/>
                <a:endCxn id="91" idx="2"/>
              </p:cNvCxnSpPr>
              <p:nvPr/>
            </p:nvCxnSpPr>
            <p:spPr>
              <a:xfrm rot="5400000" flipH="1" flipV="1">
                <a:off x="1402368" y="2263120"/>
                <a:ext cx="374618" cy="688899"/>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97" name="直線單箭頭接點 96"/>
              <p:cNvCxnSpPr>
                <a:stCxn id="35" idx="0"/>
                <a:endCxn id="91" idx="2"/>
              </p:cNvCxnSpPr>
              <p:nvPr/>
            </p:nvCxnSpPr>
            <p:spPr>
              <a:xfrm rot="16200000" flipV="1">
                <a:off x="2121426" y="2232961"/>
                <a:ext cx="374618" cy="749217"/>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102" name="直線單箭頭接點 101"/>
              <p:cNvCxnSpPr>
                <a:stCxn id="41" idx="0"/>
                <a:endCxn id="37" idx="2"/>
              </p:cNvCxnSpPr>
              <p:nvPr/>
            </p:nvCxnSpPr>
            <p:spPr>
              <a:xfrm rot="16200000" flipV="1">
                <a:off x="985693"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105" name="直線單箭頭接點 104"/>
              <p:cNvCxnSpPr>
                <a:stCxn id="77" idx="0"/>
                <a:endCxn id="34" idx="2"/>
              </p:cNvCxnSpPr>
              <p:nvPr/>
            </p:nvCxnSpPr>
            <p:spPr>
              <a:xfrm rot="16200000" flipV="1">
                <a:off x="2423810"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grpSp>
        <p:sp>
          <p:nvSpPr>
            <p:cNvPr id="9228" name="Freeform 110"/>
            <p:cNvSpPr>
              <a:spLocks/>
            </p:cNvSpPr>
            <p:nvPr/>
          </p:nvSpPr>
          <p:spPr bwMode="auto">
            <a:xfrm rot="15973705" flipH="1">
              <a:off x="4435872" y="1549454"/>
              <a:ext cx="652578" cy="483814"/>
            </a:xfrm>
            <a:custGeom>
              <a:avLst/>
              <a:gdLst>
                <a:gd name="T0" fmla="*/ 2147483647 w 671"/>
                <a:gd name="T1" fmla="*/ 2147483647 h 395"/>
                <a:gd name="T2" fmla="*/ 2147483647 w 671"/>
                <a:gd name="T3" fmla="*/ 2147483647 h 395"/>
                <a:gd name="T4" fmla="*/ 2147483647 w 671"/>
                <a:gd name="T5" fmla="*/ 2147483647 h 395"/>
                <a:gd name="T6" fmla="*/ 2147483647 w 671"/>
                <a:gd name="T7" fmla="*/ 2147483647 h 395"/>
                <a:gd name="T8" fmla="*/ 2147483647 w 671"/>
                <a:gd name="T9" fmla="*/ 2147483647 h 395"/>
                <a:gd name="T10" fmla="*/ 2147483647 w 671"/>
                <a:gd name="T11" fmla="*/ 0 h 395"/>
                <a:gd name="T12" fmla="*/ 2147483647 w 671"/>
                <a:gd name="T13" fmla="*/ 2147483647 h 395"/>
                <a:gd name="T14" fmla="*/ 2147483647 w 671"/>
                <a:gd name="T15" fmla="*/ 2147483647 h 395"/>
                <a:gd name="T16" fmla="*/ 2147483647 w 671"/>
                <a:gd name="T17" fmla="*/ 2147483647 h 395"/>
                <a:gd name="T18" fmla="*/ 2147483647 w 671"/>
                <a:gd name="T19" fmla="*/ 2147483647 h 395"/>
                <a:gd name="T20" fmla="*/ 2147483647 w 671"/>
                <a:gd name="T21" fmla="*/ 2147483647 h 395"/>
                <a:gd name="T22" fmla="*/ 2147483647 w 671"/>
                <a:gd name="T23" fmla="*/ 2147483647 h 395"/>
                <a:gd name="T24" fmla="*/ 2147483647 w 671"/>
                <a:gd name="T25" fmla="*/ 2147483647 h 395"/>
                <a:gd name="T26" fmla="*/ 2147483647 w 671"/>
                <a:gd name="T27" fmla="*/ 2147483647 h 395"/>
                <a:gd name="T28" fmla="*/ 2147483647 w 671"/>
                <a:gd name="T29" fmla="*/ 2147483647 h 395"/>
                <a:gd name="T30" fmla="*/ 2147483647 w 671"/>
                <a:gd name="T31" fmla="*/ 2147483647 h 395"/>
                <a:gd name="T32" fmla="*/ 2147483647 w 671"/>
                <a:gd name="T33" fmla="*/ 2147483647 h 395"/>
                <a:gd name="T34" fmla="*/ 2147483647 w 671"/>
                <a:gd name="T35" fmla="*/ 2147483647 h 395"/>
                <a:gd name="T36" fmla="*/ 2147483647 w 671"/>
                <a:gd name="T37" fmla="*/ 2147483647 h 395"/>
                <a:gd name="T38" fmla="*/ 2147483647 w 671"/>
                <a:gd name="T39" fmla="*/ 2147483647 h 395"/>
                <a:gd name="T40" fmla="*/ 2147483647 w 671"/>
                <a:gd name="T41" fmla="*/ 2147483647 h 395"/>
                <a:gd name="T42" fmla="*/ 2147483647 w 671"/>
                <a:gd name="T43" fmla="*/ 2147483647 h 395"/>
                <a:gd name="T44" fmla="*/ 2147483647 w 671"/>
                <a:gd name="T45" fmla="*/ 2147483647 h 395"/>
                <a:gd name="T46" fmla="*/ 2147483647 w 671"/>
                <a:gd name="T47" fmla="*/ 2147483647 h 395"/>
                <a:gd name="T48" fmla="*/ 2147483647 w 671"/>
                <a:gd name="T49" fmla="*/ 2147483647 h 395"/>
                <a:gd name="T50" fmla="*/ 2147483647 w 671"/>
                <a:gd name="T51" fmla="*/ 2147483647 h 395"/>
                <a:gd name="T52" fmla="*/ 2147483647 w 671"/>
                <a:gd name="T53" fmla="*/ 2147483647 h 395"/>
                <a:gd name="T54" fmla="*/ 2147483647 w 671"/>
                <a:gd name="T55" fmla="*/ 2147483647 h 395"/>
                <a:gd name="T56" fmla="*/ 2147483647 w 671"/>
                <a:gd name="T57" fmla="*/ 2147483647 h 395"/>
                <a:gd name="T58" fmla="*/ 2147483647 w 671"/>
                <a:gd name="T59" fmla="*/ 2147483647 h 395"/>
                <a:gd name="T60" fmla="*/ 2147483647 w 671"/>
                <a:gd name="T61" fmla="*/ 2147483647 h 395"/>
                <a:gd name="T62" fmla="*/ 2147483647 w 671"/>
                <a:gd name="T63" fmla="*/ 2147483647 h 395"/>
                <a:gd name="T64" fmla="*/ 2147483647 w 671"/>
                <a:gd name="T65" fmla="*/ 2147483647 h 395"/>
                <a:gd name="T66" fmla="*/ 2147483647 w 671"/>
                <a:gd name="T67" fmla="*/ 2147483647 h 395"/>
                <a:gd name="T68" fmla="*/ 0 w 671"/>
                <a:gd name="T69" fmla="*/ 2147483647 h 395"/>
                <a:gd name="T70" fmla="*/ 2147483647 w 671"/>
                <a:gd name="T71" fmla="*/ 2147483647 h 395"/>
                <a:gd name="T72" fmla="*/ 2147483647 w 671"/>
                <a:gd name="T73" fmla="*/ 2147483647 h 395"/>
                <a:gd name="T74" fmla="*/ 2147483647 w 671"/>
                <a:gd name="T75" fmla="*/ 2147483647 h 395"/>
                <a:gd name="T76" fmla="*/ 2147483647 w 671"/>
                <a:gd name="T77" fmla="*/ 2147483647 h 395"/>
                <a:gd name="T78" fmla="*/ 2147483647 w 671"/>
                <a:gd name="T79" fmla="*/ 2147483647 h 395"/>
                <a:gd name="T80" fmla="*/ 2147483647 w 671"/>
                <a:gd name="T81" fmla="*/ 2147483647 h 395"/>
                <a:gd name="T82" fmla="*/ 2147483647 w 671"/>
                <a:gd name="T83" fmla="*/ 2147483647 h 395"/>
                <a:gd name="T84" fmla="*/ 2147483647 w 671"/>
                <a:gd name="T85" fmla="*/ 2147483647 h 395"/>
                <a:gd name="T86" fmla="*/ 2147483647 w 671"/>
                <a:gd name="T87" fmla="*/ 2147483647 h 395"/>
                <a:gd name="T88" fmla="*/ 2147483647 w 671"/>
                <a:gd name="T89" fmla="*/ 2147483647 h 395"/>
                <a:gd name="T90" fmla="*/ 2147483647 w 671"/>
                <a:gd name="T91" fmla="*/ 2147483647 h 395"/>
                <a:gd name="T92" fmla="*/ 2147483647 w 671"/>
                <a:gd name="T93" fmla="*/ 2147483647 h 395"/>
                <a:gd name="T94" fmla="*/ 2147483647 w 671"/>
                <a:gd name="T95" fmla="*/ 2147483647 h 395"/>
                <a:gd name="T96" fmla="*/ 2147483647 w 671"/>
                <a:gd name="T97" fmla="*/ 2147483647 h 395"/>
                <a:gd name="T98" fmla="*/ 2147483647 w 671"/>
                <a:gd name="T99" fmla="*/ 2147483647 h 395"/>
                <a:gd name="T100" fmla="*/ 2147483647 w 671"/>
                <a:gd name="T101" fmla="*/ 2147483647 h 395"/>
                <a:gd name="T102" fmla="*/ 2147483647 w 671"/>
                <a:gd name="T103" fmla="*/ 2147483647 h 395"/>
                <a:gd name="T104" fmla="*/ 2147483647 w 671"/>
                <a:gd name="T105" fmla="*/ 2147483647 h 395"/>
                <a:gd name="T106" fmla="*/ 2147483647 w 671"/>
                <a:gd name="T107" fmla="*/ 2147483647 h 395"/>
                <a:gd name="T108" fmla="*/ 2147483647 w 671"/>
                <a:gd name="T109" fmla="*/ 2147483647 h 395"/>
                <a:gd name="T110" fmla="*/ 2147483647 w 671"/>
                <a:gd name="T111" fmla="*/ 2147483647 h 395"/>
                <a:gd name="T112" fmla="*/ 2147483647 w 671"/>
                <a:gd name="T113" fmla="*/ 2147483647 h 395"/>
                <a:gd name="T114" fmla="*/ 2147483647 w 671"/>
                <a:gd name="T115" fmla="*/ 2147483647 h 395"/>
                <a:gd name="T116" fmla="*/ 2147483647 w 671"/>
                <a:gd name="T117" fmla="*/ 2147483647 h 395"/>
                <a:gd name="T118" fmla="*/ 2147483647 w 671"/>
                <a:gd name="T119" fmla="*/ 2147483647 h 395"/>
                <a:gd name="T120" fmla="*/ 2147483647 w 671"/>
                <a:gd name="T121" fmla="*/ 2147483647 h 3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1"/>
                <a:gd name="T184" fmla="*/ 0 h 395"/>
                <a:gd name="T185" fmla="*/ 671 w 671"/>
                <a:gd name="T186" fmla="*/ 395 h 3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1" h="395">
                  <a:moveTo>
                    <a:pt x="430" y="149"/>
                  </a:moveTo>
                  <a:lnTo>
                    <a:pt x="427" y="165"/>
                  </a:lnTo>
                  <a:lnTo>
                    <a:pt x="425" y="182"/>
                  </a:lnTo>
                  <a:lnTo>
                    <a:pt x="422" y="204"/>
                  </a:lnTo>
                  <a:lnTo>
                    <a:pt x="671" y="98"/>
                  </a:lnTo>
                  <a:lnTo>
                    <a:pt x="422" y="0"/>
                  </a:lnTo>
                  <a:lnTo>
                    <a:pt x="425" y="20"/>
                  </a:lnTo>
                  <a:lnTo>
                    <a:pt x="427" y="37"/>
                  </a:lnTo>
                  <a:lnTo>
                    <a:pt x="430" y="53"/>
                  </a:lnTo>
                  <a:lnTo>
                    <a:pt x="414" y="55"/>
                  </a:lnTo>
                  <a:lnTo>
                    <a:pt x="396" y="58"/>
                  </a:lnTo>
                  <a:lnTo>
                    <a:pt x="372" y="62"/>
                  </a:lnTo>
                  <a:lnTo>
                    <a:pt x="343" y="69"/>
                  </a:lnTo>
                  <a:lnTo>
                    <a:pt x="311" y="78"/>
                  </a:lnTo>
                  <a:lnTo>
                    <a:pt x="275" y="90"/>
                  </a:lnTo>
                  <a:lnTo>
                    <a:pt x="258" y="97"/>
                  </a:lnTo>
                  <a:lnTo>
                    <a:pt x="239" y="105"/>
                  </a:lnTo>
                  <a:lnTo>
                    <a:pt x="220" y="114"/>
                  </a:lnTo>
                  <a:lnTo>
                    <a:pt x="201" y="124"/>
                  </a:lnTo>
                  <a:lnTo>
                    <a:pt x="182" y="136"/>
                  </a:lnTo>
                  <a:lnTo>
                    <a:pt x="164" y="147"/>
                  </a:lnTo>
                  <a:lnTo>
                    <a:pt x="146" y="161"/>
                  </a:lnTo>
                  <a:lnTo>
                    <a:pt x="127" y="175"/>
                  </a:lnTo>
                  <a:lnTo>
                    <a:pt x="111" y="191"/>
                  </a:lnTo>
                  <a:lnTo>
                    <a:pt x="94" y="208"/>
                  </a:lnTo>
                  <a:lnTo>
                    <a:pt x="78" y="226"/>
                  </a:lnTo>
                  <a:lnTo>
                    <a:pt x="64" y="246"/>
                  </a:lnTo>
                  <a:lnTo>
                    <a:pt x="49" y="268"/>
                  </a:lnTo>
                  <a:lnTo>
                    <a:pt x="38" y="290"/>
                  </a:lnTo>
                  <a:lnTo>
                    <a:pt x="32" y="301"/>
                  </a:lnTo>
                  <a:lnTo>
                    <a:pt x="26" y="314"/>
                  </a:lnTo>
                  <a:lnTo>
                    <a:pt x="20" y="326"/>
                  </a:lnTo>
                  <a:lnTo>
                    <a:pt x="16" y="339"/>
                  </a:lnTo>
                  <a:lnTo>
                    <a:pt x="7" y="366"/>
                  </a:lnTo>
                  <a:lnTo>
                    <a:pt x="0" y="395"/>
                  </a:lnTo>
                  <a:lnTo>
                    <a:pt x="7" y="382"/>
                  </a:lnTo>
                  <a:lnTo>
                    <a:pt x="13" y="369"/>
                  </a:lnTo>
                  <a:lnTo>
                    <a:pt x="27" y="345"/>
                  </a:lnTo>
                  <a:lnTo>
                    <a:pt x="42" y="323"/>
                  </a:lnTo>
                  <a:lnTo>
                    <a:pt x="56" y="301"/>
                  </a:lnTo>
                  <a:lnTo>
                    <a:pt x="72" y="282"/>
                  </a:lnTo>
                  <a:lnTo>
                    <a:pt x="90" y="265"/>
                  </a:lnTo>
                  <a:lnTo>
                    <a:pt x="106" y="249"/>
                  </a:lnTo>
                  <a:lnTo>
                    <a:pt x="123" y="234"/>
                  </a:lnTo>
                  <a:lnTo>
                    <a:pt x="140" y="221"/>
                  </a:lnTo>
                  <a:lnTo>
                    <a:pt x="159" y="210"/>
                  </a:lnTo>
                  <a:lnTo>
                    <a:pt x="177" y="200"/>
                  </a:lnTo>
                  <a:lnTo>
                    <a:pt x="194" y="190"/>
                  </a:lnTo>
                  <a:lnTo>
                    <a:pt x="213" y="182"/>
                  </a:lnTo>
                  <a:lnTo>
                    <a:pt x="230" y="175"/>
                  </a:lnTo>
                  <a:lnTo>
                    <a:pt x="248" y="168"/>
                  </a:lnTo>
                  <a:lnTo>
                    <a:pt x="265" y="163"/>
                  </a:lnTo>
                  <a:lnTo>
                    <a:pt x="281" y="159"/>
                  </a:lnTo>
                  <a:lnTo>
                    <a:pt x="298" y="156"/>
                  </a:lnTo>
                  <a:lnTo>
                    <a:pt x="329" y="150"/>
                  </a:lnTo>
                  <a:lnTo>
                    <a:pt x="343" y="149"/>
                  </a:lnTo>
                  <a:lnTo>
                    <a:pt x="356" y="147"/>
                  </a:lnTo>
                  <a:lnTo>
                    <a:pt x="381" y="147"/>
                  </a:lnTo>
                  <a:lnTo>
                    <a:pt x="401" y="147"/>
                  </a:lnTo>
                  <a:lnTo>
                    <a:pt x="417" y="147"/>
                  </a:lnTo>
                  <a:lnTo>
                    <a:pt x="430" y="149"/>
                  </a:lnTo>
                  <a:close/>
                </a:path>
              </a:pathLst>
            </a:custGeom>
            <a:solidFill>
              <a:srgbClr val="EC773C">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grpSp>
          <p:nvGrpSpPr>
            <p:cNvPr id="9229" name="群組 227"/>
            <p:cNvGrpSpPr>
              <a:grpSpLocks/>
            </p:cNvGrpSpPr>
            <p:nvPr/>
          </p:nvGrpSpPr>
          <p:grpSpPr bwMode="auto">
            <a:xfrm>
              <a:off x="3728863" y="188640"/>
              <a:ext cx="1987421" cy="436537"/>
              <a:chOff x="3728864" y="350501"/>
              <a:chExt cx="1728192" cy="328358"/>
            </a:xfrm>
          </p:grpSpPr>
          <p:sp>
            <p:nvSpPr>
              <p:cNvPr id="153" name="圓角矩形 152"/>
              <p:cNvSpPr/>
              <p:nvPr/>
            </p:nvSpPr>
            <p:spPr>
              <a:xfrm>
                <a:off x="3730703" y="404231"/>
                <a:ext cx="1726732" cy="274619"/>
              </a:xfrm>
              <a:prstGeom prst="roundRect">
                <a:avLst>
                  <a:gd name="adj" fmla="val 10000"/>
                </a:avLst>
              </a:prstGeom>
              <a:solidFill>
                <a:srgbClr val="BAE18F"/>
              </a:solidFill>
            </p:spPr>
            <p:style>
              <a:lnRef idx="1">
                <a:schemeClr val="accent6"/>
              </a:lnRef>
              <a:fillRef idx="2">
                <a:schemeClr val="accent6"/>
              </a:fillRef>
              <a:effectRef idx="1">
                <a:schemeClr val="accent6"/>
              </a:effectRef>
              <a:fontRef idx="minor">
                <a:schemeClr val="dk1"/>
              </a:fontRef>
            </p:style>
          </p:sp>
          <p:sp>
            <p:nvSpPr>
              <p:cNvPr id="154" name="圓角矩形 4"/>
              <p:cNvSpPr/>
              <p:nvPr/>
            </p:nvSpPr>
            <p:spPr>
              <a:xfrm>
                <a:off x="3738985" y="350501"/>
                <a:ext cx="1708789" cy="319991"/>
              </a:xfrm>
              <a:prstGeom prst="rect">
                <a:avLst/>
              </a:prstGeom>
              <a:solidFill>
                <a:srgbClr val="BAE18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dirty="0">
                    <a:solidFill>
                      <a:srgbClr val="000000"/>
                    </a:solidFill>
                    <a:latin typeface="標楷體" pitchFamily="65" charset="-120"/>
                  </a:rPr>
                  <a:t>使命</a:t>
                </a:r>
                <a:r>
                  <a:rPr lang="en-US" altLang="zh-TW" sz="2600" b="0" dirty="0">
                    <a:solidFill>
                      <a:srgbClr val="000000"/>
                    </a:solidFill>
                    <a:latin typeface="標楷體" pitchFamily="65" charset="-120"/>
                  </a:rPr>
                  <a:t>/</a:t>
                </a:r>
                <a:r>
                  <a:rPr lang="zh-TW" altLang="en-US" sz="2600" b="0" dirty="0">
                    <a:solidFill>
                      <a:srgbClr val="000000"/>
                    </a:solidFill>
                    <a:latin typeface="標楷體" pitchFamily="65" charset="-120"/>
                  </a:rPr>
                  <a:t>願景</a:t>
                </a:r>
              </a:p>
            </p:txBody>
          </p:sp>
        </p:grpSp>
        <p:grpSp>
          <p:nvGrpSpPr>
            <p:cNvPr id="9230" name="群組 228"/>
            <p:cNvGrpSpPr>
              <a:grpSpLocks/>
            </p:cNvGrpSpPr>
            <p:nvPr/>
          </p:nvGrpSpPr>
          <p:grpSpPr bwMode="auto">
            <a:xfrm>
              <a:off x="7257256" y="5301208"/>
              <a:ext cx="1872212" cy="546390"/>
              <a:chOff x="7224023" y="4538794"/>
              <a:chExt cx="1584180" cy="330366"/>
            </a:xfrm>
          </p:grpSpPr>
          <p:sp>
            <p:nvSpPr>
              <p:cNvPr id="194" name="圓角矩形 193"/>
              <p:cNvSpPr/>
              <p:nvPr/>
            </p:nvSpPr>
            <p:spPr>
              <a:xfrm>
                <a:off x="7224663" y="4538997"/>
                <a:ext cx="1583540" cy="330163"/>
              </a:xfrm>
              <a:prstGeom prst="roundRect">
                <a:avLst>
                  <a:gd name="adj" fmla="val 10000"/>
                </a:avLst>
              </a:prstGeom>
            </p:spPr>
            <p:style>
              <a:lnRef idx="1">
                <a:schemeClr val="dk2">
                  <a:hueOff val="0"/>
                  <a:satOff val="0"/>
                  <a:lumOff val="0"/>
                  <a:alphaOff val="0"/>
                </a:schemeClr>
              </a:lnRef>
              <a:fillRef idx="1002">
                <a:schemeClr val="dk2"/>
              </a:fillRef>
              <a:effectRef idx="0">
                <a:schemeClr val="lt2">
                  <a:alpha val="90000"/>
                  <a:hueOff val="0"/>
                  <a:satOff val="0"/>
                  <a:lumOff val="0"/>
                  <a:alphaOff val="0"/>
                </a:schemeClr>
              </a:effectRef>
              <a:fontRef idx="minor">
                <a:schemeClr val="dk1">
                  <a:hueOff val="0"/>
                  <a:satOff val="0"/>
                  <a:lumOff val="0"/>
                  <a:alphaOff val="0"/>
                </a:schemeClr>
              </a:fontRef>
            </p:style>
          </p:sp>
          <p:sp>
            <p:nvSpPr>
              <p:cNvPr id="195" name="圓角矩形 4"/>
              <p:cNvSpPr/>
              <p:nvPr/>
            </p:nvSpPr>
            <p:spPr>
              <a:xfrm>
                <a:off x="7248840" y="4548595"/>
                <a:ext cx="1559363" cy="310967"/>
              </a:xfrm>
              <a:prstGeom prst="rect">
                <a:avLst/>
              </a:prstGeom>
              <a:solidFill>
                <a:srgbClr val="CCFFFF"/>
              </a:solidFill>
            </p:spPr>
            <p:style>
              <a:lnRef idx="0">
                <a:scrgbClr r="0" g="0" b="0"/>
              </a:lnRef>
              <a:fillRef idx="1002">
                <a:schemeClr val="dk2"/>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400" b="0">
                    <a:solidFill>
                      <a:srgbClr val="000000"/>
                    </a:solidFill>
                    <a:latin typeface="標楷體" pitchFamily="65" charset="-120"/>
                  </a:rPr>
                  <a:t>監督</a:t>
                </a:r>
              </a:p>
            </p:txBody>
          </p:sp>
        </p:grpSp>
        <p:cxnSp>
          <p:nvCxnSpPr>
            <p:cNvPr id="163" name="直線接點 162"/>
            <p:cNvCxnSpPr/>
            <p:nvPr/>
          </p:nvCxnSpPr>
          <p:spPr>
            <a:xfrm>
              <a:off x="1353165" y="4869781"/>
              <a:ext cx="7200104" cy="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grpSp>
          <p:nvGrpSpPr>
            <p:cNvPr id="9232" name="群組 275"/>
            <p:cNvGrpSpPr>
              <a:grpSpLocks/>
            </p:cNvGrpSpPr>
            <p:nvPr/>
          </p:nvGrpSpPr>
          <p:grpSpPr bwMode="auto">
            <a:xfrm>
              <a:off x="3512840" y="2122394"/>
              <a:ext cx="2664296" cy="2304256"/>
              <a:chOff x="632520" y="1988840"/>
              <a:chExt cx="2664296" cy="2304256"/>
            </a:xfrm>
          </p:grpSpPr>
          <p:grpSp>
            <p:nvGrpSpPr>
              <p:cNvPr id="9264" name="群組 276"/>
              <p:cNvGrpSpPr>
                <a:grpSpLocks/>
              </p:cNvGrpSpPr>
              <p:nvPr/>
            </p:nvGrpSpPr>
            <p:grpSpPr bwMode="auto">
              <a:xfrm>
                <a:off x="2072680" y="2780928"/>
                <a:ext cx="1224136" cy="504056"/>
                <a:chOff x="2072680" y="2708920"/>
                <a:chExt cx="991752" cy="310040"/>
              </a:xfrm>
            </p:grpSpPr>
            <p:sp>
              <p:nvSpPr>
                <p:cNvPr id="294" name="圓角矩形 293"/>
                <p:cNvSpPr/>
                <p:nvPr/>
              </p:nvSpPr>
              <p:spPr>
                <a:xfrm>
                  <a:off x="2072857" y="2708714"/>
                  <a:ext cx="991502"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95" name="圓角矩形 4"/>
                <p:cNvSpPr/>
                <p:nvPr/>
              </p:nvSpPr>
              <p:spPr>
                <a:xfrm>
                  <a:off x="2081858" y="2717501"/>
                  <a:ext cx="972212"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65" name="群組 277"/>
              <p:cNvGrpSpPr>
                <a:grpSpLocks/>
              </p:cNvGrpSpPr>
              <p:nvPr/>
            </p:nvGrpSpPr>
            <p:grpSpPr bwMode="auto">
              <a:xfrm>
                <a:off x="632520" y="2780928"/>
                <a:ext cx="1224136" cy="504056"/>
                <a:chOff x="632520" y="2708920"/>
                <a:chExt cx="991752" cy="310040"/>
              </a:xfrm>
            </p:grpSpPr>
            <p:sp>
              <p:nvSpPr>
                <p:cNvPr id="292" name="圓角矩形 291"/>
                <p:cNvSpPr/>
                <p:nvPr/>
              </p:nvSpPr>
              <p:spPr>
                <a:xfrm>
                  <a:off x="633066" y="2708714"/>
                  <a:ext cx="991502"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93" name="圓角矩形 4"/>
                <p:cNvSpPr/>
                <p:nvPr/>
              </p:nvSpPr>
              <p:spPr>
                <a:xfrm>
                  <a:off x="643354" y="2717501"/>
                  <a:ext cx="972212"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66" name="群組 278"/>
              <p:cNvGrpSpPr>
                <a:grpSpLocks/>
              </p:cNvGrpSpPr>
              <p:nvPr/>
            </p:nvGrpSpPr>
            <p:grpSpPr bwMode="auto">
              <a:xfrm>
                <a:off x="632520" y="3789040"/>
                <a:ext cx="1224136" cy="504056"/>
                <a:chOff x="632520" y="3429000"/>
                <a:chExt cx="1008112" cy="291474"/>
              </a:xfrm>
            </p:grpSpPr>
            <p:sp>
              <p:nvSpPr>
                <p:cNvPr id="290" name="圓角矩形 289"/>
                <p:cNvSpPr/>
                <p:nvPr/>
              </p:nvSpPr>
              <p:spPr>
                <a:xfrm>
                  <a:off x="633075" y="3428728"/>
                  <a:ext cx="1007858"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291" name="圓角矩形 4"/>
                <p:cNvSpPr/>
                <p:nvPr/>
              </p:nvSpPr>
              <p:spPr>
                <a:xfrm>
                  <a:off x="643533" y="3436990"/>
                  <a:ext cx="988250"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67" name="群組 279"/>
              <p:cNvGrpSpPr>
                <a:grpSpLocks/>
              </p:cNvGrpSpPr>
              <p:nvPr/>
            </p:nvGrpSpPr>
            <p:grpSpPr bwMode="auto">
              <a:xfrm>
                <a:off x="2072680" y="3789040"/>
                <a:ext cx="1224136" cy="504056"/>
                <a:chOff x="2072680" y="3429000"/>
                <a:chExt cx="1008112" cy="291474"/>
              </a:xfrm>
            </p:grpSpPr>
            <p:sp>
              <p:nvSpPr>
                <p:cNvPr id="288" name="圓角矩形 287"/>
                <p:cNvSpPr/>
                <p:nvPr/>
              </p:nvSpPr>
              <p:spPr>
                <a:xfrm>
                  <a:off x="2072860" y="3428728"/>
                  <a:ext cx="1007858"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289" name="圓角矩形 4"/>
                <p:cNvSpPr/>
                <p:nvPr/>
              </p:nvSpPr>
              <p:spPr>
                <a:xfrm>
                  <a:off x="2082010" y="3436990"/>
                  <a:ext cx="988250"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68" name="群組 280"/>
              <p:cNvGrpSpPr>
                <a:grpSpLocks/>
              </p:cNvGrpSpPr>
              <p:nvPr/>
            </p:nvGrpSpPr>
            <p:grpSpPr bwMode="auto">
              <a:xfrm>
                <a:off x="1064567" y="1988840"/>
                <a:ext cx="1738993" cy="432048"/>
                <a:chOff x="1064568" y="1988840"/>
                <a:chExt cx="1512168" cy="324981"/>
              </a:xfrm>
            </p:grpSpPr>
            <p:sp>
              <p:nvSpPr>
                <p:cNvPr id="286" name="圓角矩形 285"/>
                <p:cNvSpPr/>
                <p:nvPr/>
              </p:nvSpPr>
              <p:spPr>
                <a:xfrm>
                  <a:off x="1064898" y="1988582"/>
                  <a:ext cx="1511410" cy="324767"/>
                </a:xfrm>
                <a:prstGeom prst="roundRect">
                  <a:avLst>
                    <a:gd name="adj" fmla="val 10000"/>
                  </a:avLst>
                </a:prstGeom>
                <a:solidFill>
                  <a:srgbClr val="BAE18F"/>
                </a:solidFill>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287" name="圓角矩形 4"/>
                <p:cNvSpPr/>
                <p:nvPr/>
              </p:nvSpPr>
              <p:spPr>
                <a:xfrm>
                  <a:off x="1075940" y="1998134"/>
                  <a:ext cx="1487945" cy="305663"/>
                </a:xfrm>
                <a:prstGeom prst="rect">
                  <a:avLst/>
                </a:prstGeom>
                <a:solidFill>
                  <a:srgbClr val="BAE18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單位目標</a:t>
                  </a:r>
                </a:p>
              </p:txBody>
            </p:sp>
          </p:grpSp>
          <p:cxnSp>
            <p:nvCxnSpPr>
              <p:cNvPr id="282" name="直線單箭頭接點 281"/>
              <p:cNvCxnSpPr>
                <a:stCxn id="293" idx="0"/>
                <a:endCxn id="286" idx="2"/>
              </p:cNvCxnSpPr>
              <p:nvPr/>
            </p:nvCxnSpPr>
            <p:spPr>
              <a:xfrm rot="5400000" flipH="1" flipV="1">
                <a:off x="1403042" y="2263120"/>
                <a:ext cx="374618" cy="688899"/>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283" name="直線單箭頭接點 282"/>
              <p:cNvCxnSpPr>
                <a:stCxn id="295" idx="0"/>
                <a:endCxn id="286" idx="2"/>
              </p:cNvCxnSpPr>
              <p:nvPr/>
            </p:nvCxnSpPr>
            <p:spPr>
              <a:xfrm rot="16200000" flipV="1">
                <a:off x="2122100" y="2232961"/>
                <a:ext cx="374618" cy="749217"/>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284" name="直線單箭頭接點 283"/>
              <p:cNvCxnSpPr>
                <a:stCxn id="291" idx="0"/>
                <a:endCxn id="292" idx="2"/>
              </p:cNvCxnSpPr>
              <p:nvPr/>
            </p:nvCxnSpPr>
            <p:spPr>
              <a:xfrm rot="16200000" flipV="1">
                <a:off x="986367"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285" name="直線單箭頭接點 284"/>
              <p:cNvCxnSpPr>
                <a:stCxn id="289" idx="0"/>
                <a:endCxn id="294" idx="2"/>
              </p:cNvCxnSpPr>
              <p:nvPr/>
            </p:nvCxnSpPr>
            <p:spPr>
              <a:xfrm rot="16200000" flipV="1">
                <a:off x="2424484"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grpSp>
        <p:grpSp>
          <p:nvGrpSpPr>
            <p:cNvPr id="9233" name="群組 295"/>
            <p:cNvGrpSpPr>
              <a:grpSpLocks/>
            </p:cNvGrpSpPr>
            <p:nvPr/>
          </p:nvGrpSpPr>
          <p:grpSpPr bwMode="auto">
            <a:xfrm>
              <a:off x="6393160" y="2122394"/>
              <a:ext cx="2664296" cy="2304256"/>
              <a:chOff x="632520" y="1988840"/>
              <a:chExt cx="2664296" cy="2304256"/>
            </a:xfrm>
          </p:grpSpPr>
          <p:grpSp>
            <p:nvGrpSpPr>
              <p:cNvPr id="9245" name="群組 296"/>
              <p:cNvGrpSpPr>
                <a:grpSpLocks/>
              </p:cNvGrpSpPr>
              <p:nvPr/>
            </p:nvGrpSpPr>
            <p:grpSpPr bwMode="auto">
              <a:xfrm>
                <a:off x="2072680" y="2780928"/>
                <a:ext cx="1224136" cy="504056"/>
                <a:chOff x="2072680" y="2708920"/>
                <a:chExt cx="991752" cy="310040"/>
              </a:xfrm>
            </p:grpSpPr>
            <p:sp>
              <p:nvSpPr>
                <p:cNvPr id="314" name="圓角矩形 313"/>
                <p:cNvSpPr/>
                <p:nvPr/>
              </p:nvSpPr>
              <p:spPr>
                <a:xfrm>
                  <a:off x="2087548" y="2708714"/>
                  <a:ext cx="977356"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15" name="圓角矩形 4"/>
                <p:cNvSpPr/>
                <p:nvPr/>
              </p:nvSpPr>
              <p:spPr>
                <a:xfrm>
                  <a:off x="2096550" y="2717501"/>
                  <a:ext cx="958067"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46" name="群組 297"/>
              <p:cNvGrpSpPr>
                <a:grpSpLocks/>
              </p:cNvGrpSpPr>
              <p:nvPr/>
            </p:nvGrpSpPr>
            <p:grpSpPr bwMode="auto">
              <a:xfrm>
                <a:off x="632520" y="2780928"/>
                <a:ext cx="1224136" cy="504056"/>
                <a:chOff x="632520" y="2708920"/>
                <a:chExt cx="991752" cy="310040"/>
              </a:xfrm>
            </p:grpSpPr>
            <p:sp>
              <p:nvSpPr>
                <p:cNvPr id="312" name="圓角矩形 311"/>
                <p:cNvSpPr/>
                <p:nvPr/>
              </p:nvSpPr>
              <p:spPr>
                <a:xfrm>
                  <a:off x="632326" y="2708714"/>
                  <a:ext cx="991502" cy="310487"/>
                </a:xfrm>
                <a:prstGeom prst="roundRect">
                  <a:avLst>
                    <a:gd name="adj" fmla="val 10000"/>
                  </a:avLst>
                </a:prstGeom>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13" name="圓角矩形 4"/>
                <p:cNvSpPr/>
                <p:nvPr/>
              </p:nvSpPr>
              <p:spPr>
                <a:xfrm>
                  <a:off x="642614" y="2717501"/>
                  <a:ext cx="972212" cy="2929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風險</a:t>
                  </a:r>
                </a:p>
              </p:txBody>
            </p:sp>
          </p:grpSp>
          <p:grpSp>
            <p:nvGrpSpPr>
              <p:cNvPr id="9247" name="群組 298"/>
              <p:cNvGrpSpPr>
                <a:grpSpLocks/>
              </p:cNvGrpSpPr>
              <p:nvPr/>
            </p:nvGrpSpPr>
            <p:grpSpPr bwMode="auto">
              <a:xfrm>
                <a:off x="632520" y="3789040"/>
                <a:ext cx="1224136" cy="504056"/>
                <a:chOff x="632520" y="3429000"/>
                <a:chExt cx="1008112" cy="291474"/>
              </a:xfrm>
            </p:grpSpPr>
            <p:sp>
              <p:nvSpPr>
                <p:cNvPr id="310" name="圓角矩形 309"/>
                <p:cNvSpPr/>
                <p:nvPr/>
              </p:nvSpPr>
              <p:spPr>
                <a:xfrm>
                  <a:off x="632322" y="3428728"/>
                  <a:ext cx="1007858"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311" name="圓角矩形 4"/>
                <p:cNvSpPr/>
                <p:nvPr/>
              </p:nvSpPr>
              <p:spPr>
                <a:xfrm>
                  <a:off x="642780" y="3436990"/>
                  <a:ext cx="988250"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48" name="群組 299"/>
              <p:cNvGrpSpPr>
                <a:grpSpLocks/>
              </p:cNvGrpSpPr>
              <p:nvPr/>
            </p:nvGrpSpPr>
            <p:grpSpPr bwMode="auto">
              <a:xfrm>
                <a:off x="2072680" y="3789040"/>
                <a:ext cx="1224136" cy="504056"/>
                <a:chOff x="2072680" y="3429000"/>
                <a:chExt cx="1008112" cy="291474"/>
              </a:xfrm>
            </p:grpSpPr>
            <p:sp>
              <p:nvSpPr>
                <p:cNvPr id="308" name="圓角矩形 307"/>
                <p:cNvSpPr/>
                <p:nvPr/>
              </p:nvSpPr>
              <p:spPr>
                <a:xfrm>
                  <a:off x="2086486" y="3428728"/>
                  <a:ext cx="994786" cy="291894"/>
                </a:xfrm>
                <a:prstGeom prst="roundRect">
                  <a:avLst>
                    <a:gd name="adj" fmla="val 10000"/>
                  </a:avLst>
                </a:prstGeom>
              </p:spPr>
              <p:style>
                <a:lnRef idx="1">
                  <a:schemeClr val="accent6"/>
                </a:lnRef>
                <a:fillRef idx="2">
                  <a:schemeClr val="accent6"/>
                </a:fillRef>
                <a:effectRef idx="1">
                  <a:schemeClr val="accent6"/>
                </a:effectRef>
                <a:fontRef idx="minor">
                  <a:schemeClr val="dk1"/>
                </a:fontRef>
              </p:style>
            </p:sp>
            <p:sp>
              <p:nvSpPr>
                <p:cNvPr id="309" name="圓角矩形 4"/>
                <p:cNvSpPr/>
                <p:nvPr/>
              </p:nvSpPr>
              <p:spPr>
                <a:xfrm>
                  <a:off x="2096943" y="3436990"/>
                  <a:ext cx="973871" cy="275371"/>
                </a:xfrm>
                <a:prstGeom prst="rect">
                  <a:avLst/>
                </a:prstGeom>
                <a:solidFill>
                  <a:srgbClr val="FFCCF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控制</a:t>
                  </a:r>
                </a:p>
              </p:txBody>
            </p:sp>
          </p:grpSp>
          <p:grpSp>
            <p:nvGrpSpPr>
              <p:cNvPr id="9249" name="群組 300"/>
              <p:cNvGrpSpPr>
                <a:grpSpLocks/>
              </p:cNvGrpSpPr>
              <p:nvPr/>
            </p:nvGrpSpPr>
            <p:grpSpPr bwMode="auto">
              <a:xfrm>
                <a:off x="1064567" y="1988840"/>
                <a:ext cx="1738993" cy="432048"/>
                <a:chOff x="1064568" y="1988840"/>
                <a:chExt cx="1512168" cy="324981"/>
              </a:xfrm>
            </p:grpSpPr>
            <p:sp>
              <p:nvSpPr>
                <p:cNvPr id="306" name="圓角矩形 305"/>
                <p:cNvSpPr/>
                <p:nvPr/>
              </p:nvSpPr>
              <p:spPr>
                <a:xfrm>
                  <a:off x="1064103" y="1988582"/>
                  <a:ext cx="1512790" cy="324767"/>
                </a:xfrm>
                <a:prstGeom prst="roundRect">
                  <a:avLst>
                    <a:gd name="adj" fmla="val 10000"/>
                  </a:avLst>
                </a:prstGeom>
                <a:solidFill>
                  <a:srgbClr val="BAE18F"/>
                </a:solidFill>
              </p:spPr>
              <p:style>
                <a:lnRef idx="1">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307" name="圓角矩形 4"/>
                <p:cNvSpPr/>
                <p:nvPr/>
              </p:nvSpPr>
              <p:spPr>
                <a:xfrm>
                  <a:off x="1076526" y="1998134"/>
                  <a:ext cx="1487945" cy="305663"/>
                </a:xfrm>
                <a:prstGeom prst="rect">
                  <a:avLst/>
                </a:prstGeom>
                <a:solidFill>
                  <a:srgbClr val="BAE18F"/>
                </a:solidFill>
              </p:spPr>
              <p:style>
                <a:lnRef idx="1">
                  <a:schemeClr val="accent6"/>
                </a:lnRef>
                <a:fillRef idx="2">
                  <a:schemeClr val="accent6"/>
                </a:fillRef>
                <a:effectRef idx="1">
                  <a:schemeClr val="accent6"/>
                </a:effectRef>
                <a:fontRef idx="minor">
                  <a:schemeClr val="dk1"/>
                </a:fontRef>
              </p:style>
              <p:txBody>
                <a:bodyPr lIns="68580" tIns="68580" rIns="68580" bIns="68580" anchor="ctr"/>
                <a:lstStyle/>
                <a:p>
                  <a:pPr algn="ctr" defTabSz="800100">
                    <a:lnSpc>
                      <a:spcPct val="90000"/>
                    </a:lnSpc>
                    <a:spcAft>
                      <a:spcPct val="35000"/>
                    </a:spcAft>
                    <a:defRPr/>
                  </a:pPr>
                  <a:r>
                    <a:rPr lang="zh-TW" altLang="en-US" sz="2600" b="0">
                      <a:solidFill>
                        <a:srgbClr val="000000"/>
                      </a:solidFill>
                      <a:latin typeface="標楷體" pitchFamily="65" charset="-120"/>
                    </a:rPr>
                    <a:t>單位目標</a:t>
                  </a:r>
                </a:p>
              </p:txBody>
            </p:sp>
          </p:grpSp>
          <p:cxnSp>
            <p:nvCxnSpPr>
              <p:cNvPr id="302" name="直線單箭頭接點 301"/>
              <p:cNvCxnSpPr>
                <a:stCxn id="313" idx="0"/>
                <a:endCxn id="306" idx="2"/>
              </p:cNvCxnSpPr>
              <p:nvPr/>
            </p:nvCxnSpPr>
            <p:spPr>
              <a:xfrm rot="5400000" flipH="1" flipV="1">
                <a:off x="1402922" y="2262326"/>
                <a:ext cx="374618" cy="690487"/>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303" name="直線單箭頭接點 302"/>
              <p:cNvCxnSpPr>
                <a:stCxn id="315" idx="0"/>
                <a:endCxn id="306" idx="2"/>
              </p:cNvCxnSpPr>
              <p:nvPr/>
            </p:nvCxnSpPr>
            <p:spPr>
              <a:xfrm rot="16200000" flipV="1">
                <a:off x="2122774" y="2232961"/>
                <a:ext cx="374618" cy="749217"/>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304" name="直線單箭頭接點 303"/>
              <p:cNvCxnSpPr>
                <a:stCxn id="311" idx="0"/>
                <a:endCxn id="312" idx="2"/>
              </p:cNvCxnSpPr>
              <p:nvPr/>
            </p:nvCxnSpPr>
            <p:spPr>
              <a:xfrm rot="16200000" flipV="1">
                <a:off x="985453"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cxnSp>
            <p:nvCxnSpPr>
              <p:cNvPr id="305" name="直線單箭頭接點 304"/>
              <p:cNvCxnSpPr>
                <a:stCxn id="309" idx="0"/>
                <a:endCxn id="314" idx="2"/>
              </p:cNvCxnSpPr>
              <p:nvPr/>
            </p:nvCxnSpPr>
            <p:spPr>
              <a:xfrm rot="16200000" flipV="1">
                <a:off x="2425158" y="3544909"/>
                <a:ext cx="519068" cy="0"/>
              </a:xfrm>
              <a:prstGeom prst="straightConnector1">
                <a:avLst/>
              </a:prstGeom>
              <a:ln>
                <a:solidFill>
                  <a:srgbClr val="0070C0"/>
                </a:solidFill>
                <a:headEnd type="arrow"/>
                <a:tailEnd type="arrow"/>
              </a:ln>
            </p:spPr>
            <p:style>
              <a:lnRef idx="2">
                <a:schemeClr val="dk1"/>
              </a:lnRef>
              <a:fillRef idx="0">
                <a:schemeClr val="dk1"/>
              </a:fillRef>
              <a:effectRef idx="1">
                <a:schemeClr val="dk1"/>
              </a:effectRef>
              <a:fontRef idx="minor">
                <a:schemeClr val="tx1"/>
              </a:fontRef>
            </p:style>
          </p:cxnSp>
        </p:grpSp>
        <p:cxnSp>
          <p:nvCxnSpPr>
            <p:cNvPr id="456" name="直線單箭頭接點 455"/>
            <p:cNvCxnSpPr/>
            <p:nvPr/>
          </p:nvCxnSpPr>
          <p:spPr>
            <a:xfrm rot="5400000" flipH="1" flipV="1">
              <a:off x="1136490" y="4653105"/>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58" name="直線單箭頭接點 457"/>
            <p:cNvCxnSpPr/>
            <p:nvPr/>
          </p:nvCxnSpPr>
          <p:spPr>
            <a:xfrm rot="5400000" flipH="1" flipV="1">
              <a:off x="2577780" y="4653105"/>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60" name="直線單箭頭接點 459"/>
            <p:cNvCxnSpPr/>
            <p:nvPr/>
          </p:nvCxnSpPr>
          <p:spPr>
            <a:xfrm rot="5400000" flipH="1" flipV="1">
              <a:off x="4017484" y="4653105"/>
              <a:ext cx="431763" cy="1587"/>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62" name="直線單箭頭接點 461"/>
            <p:cNvCxnSpPr/>
            <p:nvPr/>
          </p:nvCxnSpPr>
          <p:spPr>
            <a:xfrm rot="5400000" flipH="1" flipV="1">
              <a:off x="5457187" y="4653105"/>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65" name="直線單箭頭接點 464"/>
            <p:cNvCxnSpPr/>
            <p:nvPr/>
          </p:nvCxnSpPr>
          <p:spPr>
            <a:xfrm rot="5400000" flipH="1" flipV="1">
              <a:off x="8337388" y="4653899"/>
              <a:ext cx="431763" cy="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67" name="直線單箭頭接點 466"/>
            <p:cNvCxnSpPr/>
            <p:nvPr/>
          </p:nvCxnSpPr>
          <p:spPr>
            <a:xfrm rot="5400000" flipH="1" flipV="1">
              <a:off x="6896891" y="4653105"/>
              <a:ext cx="431763" cy="1587"/>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69" name="直線單箭頭接點 468"/>
            <p:cNvCxnSpPr/>
            <p:nvPr/>
          </p:nvCxnSpPr>
          <p:spPr>
            <a:xfrm rot="5400000">
              <a:off x="7904842" y="5084869"/>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71" name="直線單箭頭接點 470"/>
            <p:cNvCxnSpPr/>
            <p:nvPr/>
          </p:nvCxnSpPr>
          <p:spPr>
            <a:xfrm rot="5400000">
              <a:off x="5746080" y="5084869"/>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73" name="直線單箭頭接點 472"/>
            <p:cNvCxnSpPr/>
            <p:nvPr/>
          </p:nvCxnSpPr>
          <p:spPr>
            <a:xfrm rot="5400000">
              <a:off x="3584144" y="5084869"/>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cxnSp>
          <p:nvCxnSpPr>
            <p:cNvPr id="475" name="直線單箭頭接點 474"/>
            <p:cNvCxnSpPr/>
            <p:nvPr/>
          </p:nvCxnSpPr>
          <p:spPr>
            <a:xfrm rot="5400000">
              <a:off x="1425383" y="5084869"/>
              <a:ext cx="431763" cy="1588"/>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478" name="上-下雙向箭號 477"/>
            <p:cNvSpPr/>
            <p:nvPr/>
          </p:nvSpPr>
          <p:spPr>
            <a:xfrm>
              <a:off x="4592894" y="620403"/>
              <a:ext cx="217464" cy="36033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800" b="0">
                <a:solidFill>
                  <a:srgbClr val="FFFFFF"/>
                </a:solidFill>
                <a:latin typeface="標楷體" pitchFamily="65" charset="-120"/>
              </a:endParaRPr>
            </a:p>
          </p:txBody>
        </p:sp>
      </p:grpSp>
      <p:sp>
        <p:nvSpPr>
          <p:cNvPr id="215148" name="矩形 482"/>
          <p:cNvSpPr>
            <a:spLocks noChangeArrowheads="1"/>
          </p:cNvSpPr>
          <p:nvPr/>
        </p:nvSpPr>
        <p:spPr bwMode="auto">
          <a:xfrm>
            <a:off x="2144688" y="260648"/>
            <a:ext cx="5773737" cy="769441"/>
          </a:xfrm>
          <a:prstGeom prst="rect">
            <a:avLst/>
          </a:prstGeom>
          <a:noFill/>
          <a:ln w="9525">
            <a:noFill/>
            <a:miter lim="800000"/>
            <a:headEnd/>
            <a:tailEnd/>
          </a:ln>
        </p:spPr>
        <p:txBody>
          <a:bodyPr>
            <a:spAutoFit/>
          </a:bodyPr>
          <a:lstStyle/>
          <a:p>
            <a:pPr algn="ctr">
              <a:defRPr/>
            </a:pPr>
            <a:r>
              <a:rPr lang="zh-TW" altLang="en-US" sz="4400" dirty="0">
                <a:solidFill>
                  <a:srgbClr val="A50021"/>
                </a:solidFill>
                <a:effectLst>
                  <a:outerShdw blurRad="38100" dist="38100" dir="2700000" algn="tl">
                    <a:srgbClr val="C0C0C0"/>
                  </a:outerShdw>
                </a:effectLst>
                <a:latin typeface="Times New Roman" pitchFamily="18" charset="0"/>
                <a:cs typeface="Arial" charset="0"/>
              </a:rPr>
              <a:t>目標、風險與控制</a:t>
            </a:r>
          </a:p>
        </p:txBody>
      </p:sp>
      <p:sp>
        <p:nvSpPr>
          <p:cNvPr id="9220" name="投影片編號版面配置區 97"/>
          <p:cNvSpPr txBox="1">
            <a:spLocks noGrp="1"/>
          </p:cNvSpPr>
          <p:nvPr/>
        </p:nvSpPr>
        <p:spPr bwMode="auto">
          <a:xfrm>
            <a:off x="8807450" y="6122813"/>
            <a:ext cx="660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4400" b="1">
                <a:solidFill>
                  <a:srgbClr val="000099"/>
                </a:solidFill>
                <a:latin typeface="標楷體" pitchFamily="65" charset="-120"/>
                <a:ea typeface="標楷體" pitchFamily="65" charset="-120"/>
              </a:defRPr>
            </a:lvl1pPr>
            <a:lvl2pPr marL="742950" indent="-285750" eaLnBrk="0" hangingPunct="0">
              <a:defRPr kumimoji="1" sz="4400" b="1">
                <a:solidFill>
                  <a:srgbClr val="000099"/>
                </a:solidFill>
                <a:latin typeface="標楷體" pitchFamily="65" charset="-120"/>
                <a:ea typeface="標楷體" pitchFamily="65" charset="-120"/>
              </a:defRPr>
            </a:lvl2pPr>
            <a:lvl3pPr marL="1143000" indent="-228600" eaLnBrk="0" hangingPunct="0">
              <a:defRPr kumimoji="1" sz="4400" b="1">
                <a:solidFill>
                  <a:srgbClr val="000099"/>
                </a:solidFill>
                <a:latin typeface="標楷體" pitchFamily="65" charset="-120"/>
                <a:ea typeface="標楷體" pitchFamily="65" charset="-120"/>
              </a:defRPr>
            </a:lvl3pPr>
            <a:lvl4pPr marL="1600200" indent="-228600" eaLnBrk="0" hangingPunct="0">
              <a:defRPr kumimoji="1" sz="4400" b="1">
                <a:solidFill>
                  <a:srgbClr val="000099"/>
                </a:solidFill>
                <a:latin typeface="標楷體" pitchFamily="65" charset="-120"/>
                <a:ea typeface="標楷體" pitchFamily="65" charset="-120"/>
              </a:defRPr>
            </a:lvl4pPr>
            <a:lvl5pPr marL="2057400" indent="-228600" eaLnBrk="0" hangingPunct="0">
              <a:defRPr kumimoji="1" sz="4400" b="1">
                <a:solidFill>
                  <a:srgbClr val="000099"/>
                </a:solidFill>
                <a:latin typeface="標楷體" pitchFamily="65" charset="-120"/>
                <a:ea typeface="標楷體" pitchFamily="65" charset="-120"/>
              </a:defRPr>
            </a:lvl5pPr>
            <a:lvl6pPr marL="2514600" indent="-228600" eaLnBrk="0" fontAlgn="base" hangingPunct="0">
              <a:spcBef>
                <a:spcPct val="0"/>
              </a:spcBef>
              <a:spcAft>
                <a:spcPct val="0"/>
              </a:spcAft>
              <a:defRPr kumimoji="1" sz="4400" b="1">
                <a:solidFill>
                  <a:srgbClr val="000099"/>
                </a:solidFill>
                <a:latin typeface="標楷體" pitchFamily="65" charset="-120"/>
                <a:ea typeface="標楷體" pitchFamily="65" charset="-120"/>
              </a:defRPr>
            </a:lvl6pPr>
            <a:lvl7pPr marL="2971800" indent="-228600" eaLnBrk="0" fontAlgn="base" hangingPunct="0">
              <a:spcBef>
                <a:spcPct val="0"/>
              </a:spcBef>
              <a:spcAft>
                <a:spcPct val="0"/>
              </a:spcAft>
              <a:defRPr kumimoji="1" sz="4400" b="1">
                <a:solidFill>
                  <a:srgbClr val="000099"/>
                </a:solidFill>
                <a:latin typeface="標楷體" pitchFamily="65" charset="-120"/>
                <a:ea typeface="標楷體" pitchFamily="65" charset="-120"/>
              </a:defRPr>
            </a:lvl7pPr>
            <a:lvl8pPr marL="3429000" indent="-228600" eaLnBrk="0" fontAlgn="base" hangingPunct="0">
              <a:spcBef>
                <a:spcPct val="0"/>
              </a:spcBef>
              <a:spcAft>
                <a:spcPct val="0"/>
              </a:spcAft>
              <a:defRPr kumimoji="1" sz="4400" b="1">
                <a:solidFill>
                  <a:srgbClr val="000099"/>
                </a:solidFill>
                <a:latin typeface="標楷體" pitchFamily="65" charset="-120"/>
                <a:ea typeface="標楷體" pitchFamily="65" charset="-120"/>
              </a:defRPr>
            </a:lvl8pPr>
            <a:lvl9pPr marL="3886200" indent="-228600" eaLnBrk="0" fontAlgn="base" hangingPunct="0">
              <a:spcBef>
                <a:spcPct val="0"/>
              </a:spcBef>
              <a:spcAft>
                <a:spcPct val="0"/>
              </a:spcAft>
              <a:defRPr kumimoji="1" sz="4400" b="1">
                <a:solidFill>
                  <a:srgbClr val="000099"/>
                </a:solidFill>
                <a:latin typeface="標楷體" pitchFamily="65" charset="-120"/>
                <a:ea typeface="標楷體" pitchFamily="65" charset="-120"/>
              </a:defRPr>
            </a:lvl9pPr>
          </a:lstStyle>
          <a:p>
            <a:pPr algn="ctr" eaLnBrk="1" hangingPunct="1"/>
            <a:fld id="{06302A85-EF75-4BA9-B6D8-07EB1103BD08}" type="slidenum">
              <a:rPr kumimoji="0" lang="zh-TW" altLang="en-US" sz="1400">
                <a:solidFill>
                  <a:srgbClr val="FFFFFF"/>
                </a:solidFill>
              </a:rPr>
              <a:pPr algn="ctr" eaLnBrk="1" hangingPunct="1"/>
              <a:t>15</a:t>
            </a:fld>
            <a:endParaRPr kumimoji="0" lang="en-US" altLang="zh-TW" sz="1400">
              <a:solidFill>
                <a:srgbClr val="FFFFFF"/>
              </a:solidFill>
            </a:endParaRPr>
          </a:p>
        </p:txBody>
      </p:sp>
    </p:spTree>
    <p:extLst>
      <p:ext uri="{BB962C8B-B14F-4D97-AF65-F5344CB8AC3E}">
        <p14:creationId xmlns:p14="http://schemas.microsoft.com/office/powerpoint/2010/main" val="2135249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6B5D982C-9ED5-478E-BE41-374DE2611E08}" type="slidenum">
              <a:rPr kumimoji="0" lang="zh-TW" altLang="en-US" smtClean="0">
                <a:latin typeface="Times New Roman" pitchFamily="18" charset="0"/>
              </a:rPr>
              <a:pPr eaLnBrk="1" hangingPunct="1"/>
              <a:t>16</a:t>
            </a:fld>
            <a:endParaRPr kumimoji="0" lang="en-US" altLang="zh-TW" smtClean="0">
              <a:latin typeface="Times New Roman" pitchFamily="18" charset="0"/>
            </a:endParaRPr>
          </a:p>
        </p:txBody>
      </p:sp>
      <p:sp>
        <p:nvSpPr>
          <p:cNvPr id="314372" name="Rectangle 4"/>
          <p:cNvSpPr>
            <a:spLocks noGrp="1" noChangeArrowheads="1"/>
          </p:cNvSpPr>
          <p:nvPr>
            <p:ph type="title" idx="4294967295"/>
          </p:nvPr>
        </p:nvSpPr>
        <p:spPr>
          <a:xfrm>
            <a:off x="488950" y="115888"/>
            <a:ext cx="8915400" cy="865187"/>
          </a:xfrm>
        </p:spPr>
        <p:txBody>
          <a:bodyPr/>
          <a:lstStyle/>
          <a:p>
            <a:pPr>
              <a:defRPr/>
            </a:pPr>
            <a:r>
              <a:rPr lang="zh-TW" altLang="en-US" dirty="0" smtClean="0">
                <a:effectLst>
                  <a:outerShdw blurRad="38100" dist="38100" dir="2700000" algn="tl">
                    <a:srgbClr val="C0C0C0"/>
                  </a:outerShdw>
                </a:effectLst>
                <a:latin typeface="Times New Roman" pitchFamily="18" charset="0"/>
                <a:ea typeface="標楷體" pitchFamily="65" charset="-120"/>
              </a:rPr>
              <a:t>政府內部控制的定義及觀念</a:t>
            </a:r>
          </a:p>
        </p:txBody>
      </p:sp>
      <p:sp>
        <p:nvSpPr>
          <p:cNvPr id="314375" name="Rectangle 7"/>
          <p:cNvSpPr>
            <a:spLocks noChangeArrowheads="1"/>
          </p:cNvSpPr>
          <p:nvPr/>
        </p:nvSpPr>
        <p:spPr bwMode="auto">
          <a:xfrm>
            <a:off x="393700" y="3127375"/>
            <a:ext cx="2663825" cy="2087563"/>
          </a:xfrm>
          <a:prstGeom prst="rect">
            <a:avLst/>
          </a:prstGeom>
          <a:gradFill rotWithShape="1">
            <a:gsLst>
              <a:gs pos="0">
                <a:srgbClr val="CCFF33"/>
              </a:gs>
              <a:gs pos="100000">
                <a:srgbClr val="33CC33"/>
              </a:gs>
            </a:gsLst>
            <a:path path="shape">
              <a:fillToRect l="50000" t="50000" r="50000" b="50000"/>
            </a:path>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33CC33"/>
            </a:extrusionClr>
          </a:sp3d>
        </p:spPr>
        <p:txBody>
          <a:bodyPr>
            <a:flatTx/>
          </a:bodyPr>
          <a:lstStyle/>
          <a:p>
            <a:pPr marL="185738" indent="-185738" algn="just">
              <a:buClr>
                <a:srgbClr val="0000CC"/>
              </a:buClr>
              <a:buSzPct val="75000"/>
              <a:buFont typeface="Wingdings" pitchFamily="2" charset="2"/>
              <a:buChar char="p"/>
            </a:pPr>
            <a:r>
              <a:rPr lang="zh-TW" altLang="en-US" sz="2400" b="1">
                <a:latin typeface="標楷體" pitchFamily="65" charset="-120"/>
              </a:rPr>
              <a:t>高階主管</a:t>
            </a:r>
            <a:r>
              <a:rPr lang="en-US" altLang="zh-TW" sz="2400" b="1">
                <a:latin typeface="標楷體" pitchFamily="65" charset="-120"/>
              </a:rPr>
              <a:t>(</a:t>
            </a:r>
            <a:r>
              <a:rPr lang="zh-TW" altLang="en-US" sz="2400" b="1">
                <a:latin typeface="標楷體" pitchFamily="65" charset="-120"/>
              </a:rPr>
              <a:t>尤其是首長</a:t>
            </a:r>
            <a:r>
              <a:rPr lang="en-US" altLang="zh-TW" sz="2400" b="1">
                <a:latin typeface="標楷體" pitchFamily="65" charset="-120"/>
              </a:rPr>
              <a:t>)</a:t>
            </a:r>
            <a:r>
              <a:rPr lang="zh-TW" altLang="en-US" sz="2400" b="1">
                <a:latin typeface="標楷體" pitchFamily="65" charset="-120"/>
              </a:rPr>
              <a:t>對內部控制制度的有效設計、執行及維持，負主要責任</a:t>
            </a:r>
          </a:p>
        </p:txBody>
      </p:sp>
      <p:sp>
        <p:nvSpPr>
          <p:cNvPr id="314376" name="Rectangle 8"/>
          <p:cNvSpPr>
            <a:spLocks noChangeArrowheads="1"/>
          </p:cNvSpPr>
          <p:nvPr/>
        </p:nvSpPr>
        <p:spPr bwMode="auto">
          <a:xfrm>
            <a:off x="3224213" y="3455988"/>
            <a:ext cx="3198812" cy="2344737"/>
          </a:xfrm>
          <a:prstGeom prst="rect">
            <a:avLst/>
          </a:prstGeom>
          <a:gradFill rotWithShape="1">
            <a:gsLst>
              <a:gs pos="0">
                <a:srgbClr val="FFCCFF"/>
              </a:gs>
              <a:gs pos="100000">
                <a:srgbClr val="FF00FF"/>
              </a:gs>
            </a:gsLst>
            <a:path path="shape">
              <a:fillToRect l="50000" t="50000" r="50000" b="50000"/>
            </a:path>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FF00FF"/>
            </a:extrusionClr>
          </a:sp3d>
        </p:spPr>
        <p:txBody>
          <a:bodyPr>
            <a:flatTx/>
          </a:bodyPr>
          <a:lstStyle/>
          <a:p>
            <a:pPr marL="185738" indent="-185738">
              <a:buClr>
                <a:srgbClr val="0000CC"/>
              </a:buClr>
              <a:buSzPct val="75000"/>
              <a:buFont typeface="Wingdings" pitchFamily="2" charset="2"/>
              <a:buChar char="p"/>
            </a:pPr>
            <a:r>
              <a:rPr lang="zh-TW" altLang="en-US" sz="2400" b="1">
                <a:latin typeface="標楷體" pitchFamily="65" charset="-120"/>
              </a:rPr>
              <a:t>透過五項互有關聯的組成要素，整合內部各種控管及評核措施</a:t>
            </a:r>
          </a:p>
          <a:p>
            <a:pPr marL="185738" indent="-185738">
              <a:buClr>
                <a:srgbClr val="0000CC"/>
              </a:buClr>
              <a:buSzPct val="75000"/>
              <a:buFont typeface="Wingdings" pitchFamily="2" charset="2"/>
              <a:buChar char="p"/>
            </a:pPr>
            <a:r>
              <a:rPr lang="zh-TW" altLang="en-US" sz="2400" b="1">
                <a:latin typeface="標楷體" pitchFamily="65" charset="-120"/>
              </a:rPr>
              <a:t>按五項要素逐一檢視</a:t>
            </a:r>
          </a:p>
          <a:p>
            <a:pPr marL="185738" indent="-185738">
              <a:buClr>
                <a:srgbClr val="0000CC"/>
              </a:buClr>
              <a:buSzPct val="75000"/>
              <a:buFont typeface="Wingdings" pitchFamily="2" charset="2"/>
              <a:buNone/>
            </a:pPr>
            <a:r>
              <a:rPr lang="zh-TW" altLang="en-US" sz="2400" b="1">
                <a:latin typeface="標楷體" pitchFamily="65" charset="-120"/>
              </a:rPr>
              <a:t> 、評估內部控制制度的有效性</a:t>
            </a:r>
            <a:endParaRPr lang="en-US" altLang="zh-TW" sz="2400" b="1">
              <a:latin typeface="標楷體" pitchFamily="65" charset="-120"/>
            </a:endParaRPr>
          </a:p>
        </p:txBody>
      </p:sp>
      <p:sp>
        <p:nvSpPr>
          <p:cNvPr id="314379" name="Rectangle 11"/>
          <p:cNvSpPr>
            <a:spLocks noChangeArrowheads="1"/>
          </p:cNvSpPr>
          <p:nvPr/>
        </p:nvSpPr>
        <p:spPr bwMode="auto">
          <a:xfrm>
            <a:off x="273050" y="981075"/>
            <a:ext cx="9359900" cy="1981200"/>
          </a:xfrm>
          <a:prstGeom prst="rect">
            <a:avLst/>
          </a:prstGeom>
          <a:noFill/>
          <a:ln>
            <a:noFill/>
          </a:ln>
          <a:effectLst>
            <a:prstShdw prst="shdw17" dist="17961" dir="2700000">
              <a:srgbClr val="995C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2800">
                <a:latin typeface="標楷體" pitchFamily="65" charset="-120"/>
              </a:rPr>
              <a:t>何謂</a:t>
            </a:r>
            <a:r>
              <a:rPr lang="zh-TW" altLang="en-US" sz="3200" b="1">
                <a:latin typeface="標楷體" pitchFamily="65" charset="-120"/>
              </a:rPr>
              <a:t>內部控制：</a:t>
            </a:r>
          </a:p>
          <a:p>
            <a:r>
              <a:rPr lang="zh-TW" altLang="en-US" sz="2800">
                <a:latin typeface="標楷體" pitchFamily="65" charset="-120"/>
              </a:rPr>
              <a:t>　係由機關全體人員參與             </a:t>
            </a:r>
            <a:r>
              <a:rPr lang="zh-TW" altLang="en-US" sz="3200">
                <a:latin typeface="標楷體" pitchFamily="65" charset="-120"/>
              </a:rPr>
              <a:t>  </a:t>
            </a:r>
            <a:r>
              <a:rPr lang="zh-TW" altLang="en-US" sz="3000">
                <a:latin typeface="標楷體" pitchFamily="65" charset="-120"/>
              </a:rPr>
              <a:t>→</a:t>
            </a:r>
            <a:r>
              <a:rPr lang="zh-TW" altLang="en-US" sz="3000" b="1">
                <a:solidFill>
                  <a:srgbClr val="000099"/>
                </a:solidFill>
                <a:latin typeface="標楷體" pitchFamily="65" charset="-120"/>
              </a:rPr>
              <a:t>人人有責</a:t>
            </a:r>
          </a:p>
          <a:p>
            <a:r>
              <a:rPr lang="zh-TW" altLang="en-US" sz="3000" b="1">
                <a:solidFill>
                  <a:srgbClr val="000099"/>
                </a:solidFill>
                <a:latin typeface="標楷體" pitchFamily="65" charset="-120"/>
              </a:rPr>
              <a:t>    　</a:t>
            </a:r>
            <a:r>
              <a:rPr lang="zh-TW" altLang="en-US" sz="2800">
                <a:latin typeface="標楷體" pitchFamily="65" charset="-120"/>
              </a:rPr>
              <a:t>共同設計、執行及維持的管理過程 </a:t>
            </a:r>
            <a:r>
              <a:rPr lang="zh-TW" altLang="en-US" sz="3000" b="1">
                <a:latin typeface="標楷體" pitchFamily="65" charset="-120"/>
              </a:rPr>
              <a:t>→</a:t>
            </a:r>
            <a:r>
              <a:rPr lang="zh-TW" altLang="en-US" sz="3000" b="1">
                <a:solidFill>
                  <a:srgbClr val="000099"/>
                </a:solidFill>
                <a:latin typeface="標楷體" pitchFamily="65" charset="-120"/>
              </a:rPr>
              <a:t>五項要素</a:t>
            </a:r>
          </a:p>
          <a:p>
            <a:pPr lvl="1" algn="ctr"/>
            <a:r>
              <a:rPr lang="zh-TW" altLang="en-US" sz="2800">
                <a:latin typeface="標楷體" pitchFamily="65" charset="-120"/>
              </a:rPr>
              <a:t>  　 藉以合理促使達成其目標  　 </a:t>
            </a:r>
            <a:r>
              <a:rPr lang="zh-TW" altLang="en-US" sz="3000" b="1">
                <a:latin typeface="標楷體" pitchFamily="65" charset="-120"/>
              </a:rPr>
              <a:t>→</a:t>
            </a:r>
            <a:r>
              <a:rPr lang="zh-TW" altLang="en-US" sz="3000" b="1">
                <a:solidFill>
                  <a:srgbClr val="000099"/>
                </a:solidFill>
                <a:latin typeface="標楷體" pitchFamily="65" charset="-120"/>
              </a:rPr>
              <a:t>四項目標</a:t>
            </a:r>
          </a:p>
        </p:txBody>
      </p:sp>
      <p:sp>
        <p:nvSpPr>
          <p:cNvPr id="314380" name="Rectangle 12"/>
          <p:cNvSpPr>
            <a:spLocks noChangeArrowheads="1"/>
          </p:cNvSpPr>
          <p:nvPr/>
        </p:nvSpPr>
        <p:spPr bwMode="auto">
          <a:xfrm>
            <a:off x="6608763" y="3789363"/>
            <a:ext cx="2952750" cy="2447925"/>
          </a:xfrm>
          <a:prstGeom prst="rect">
            <a:avLst/>
          </a:prstGeom>
          <a:gradFill rotWithShape="1">
            <a:gsLst>
              <a:gs pos="0">
                <a:srgbClr val="CCECFF"/>
              </a:gs>
              <a:gs pos="100000">
                <a:srgbClr val="799CE3"/>
              </a:gs>
            </a:gsLst>
            <a:path path="shape">
              <a:fillToRect l="50000" t="50000" r="50000" b="50000"/>
            </a:path>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799CE3"/>
            </a:extrusionClr>
          </a:sp3d>
        </p:spPr>
        <p:txBody>
          <a:bodyPr>
            <a:flatTx/>
          </a:bodyPr>
          <a:lstStyle/>
          <a:p>
            <a:pPr marL="185738" indent="-185738">
              <a:buClr>
                <a:srgbClr val="0000CC"/>
              </a:buClr>
              <a:buSzPct val="75000"/>
              <a:buFont typeface="Wingdings" pitchFamily="2" charset="2"/>
              <a:buChar char="p"/>
              <a:tabLst>
                <a:tab pos="185738" algn="l"/>
              </a:tabLst>
            </a:pPr>
            <a:r>
              <a:rPr lang="zh-TW" altLang="en-US" sz="2400" b="1">
                <a:latin typeface="標楷體" pitchFamily="65" charset="-120"/>
              </a:rPr>
              <a:t>內部控制制度有其先天限制</a:t>
            </a:r>
          </a:p>
          <a:p>
            <a:pPr marL="185738" indent="-185738">
              <a:buClr>
                <a:srgbClr val="0000CC"/>
              </a:buClr>
              <a:buSzPct val="75000"/>
              <a:buFont typeface="Wingdings" pitchFamily="2" charset="2"/>
              <a:buChar char="p"/>
              <a:tabLst>
                <a:tab pos="185738" algn="l"/>
              </a:tabLst>
            </a:pPr>
            <a:r>
              <a:rPr lang="zh-TW" altLang="en-US" sz="2400" b="1">
                <a:latin typeface="標楷體" pitchFamily="65" charset="-120"/>
              </a:rPr>
              <a:t>不論設計及執行如何有效，僅能合理促使而非絕對保證目標的達成</a:t>
            </a:r>
          </a:p>
        </p:txBody>
      </p:sp>
      <p:sp>
        <p:nvSpPr>
          <p:cNvPr id="15368" name="投影片編號版面配置區 6"/>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6221B347-9515-44D4-B611-D904684EAD8B}" type="slidenum">
              <a:rPr kumimoji="0" lang="zh-TW" altLang="en-US" sz="1000">
                <a:latin typeface="Times New Roman" pitchFamily="18" charset="0"/>
              </a:rPr>
              <a:pPr algn="r" eaLnBrk="1" hangingPunct="1"/>
              <a:t>16</a:t>
            </a:fld>
            <a:endParaRPr kumimoji="0" lang="en-US" altLang="zh-TW" sz="10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4379">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1437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14379">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1437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4379">
                                            <p:txEl>
                                              <p:pRg st="3" end="3"/>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14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5" grpId="0" animBg="1"/>
      <p:bldP spid="314376" grpId="0" animBg="1"/>
      <p:bldP spid="3143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A1CB263-69CE-480A-965A-C5AA134D20CC}" type="slidenum">
              <a:rPr kumimoji="0" lang="zh-TW" altLang="en-US" smtClean="0">
                <a:latin typeface="Times New Roman" pitchFamily="18" charset="0"/>
              </a:rPr>
              <a:pPr eaLnBrk="1" hangingPunct="1"/>
              <a:t>17</a:t>
            </a:fld>
            <a:endParaRPr kumimoji="0" lang="en-US" altLang="zh-TW" smtClean="0">
              <a:latin typeface="Times New Roman" pitchFamily="18" charset="0"/>
            </a:endParaRPr>
          </a:p>
        </p:txBody>
      </p:sp>
      <p:sp>
        <p:nvSpPr>
          <p:cNvPr id="313348" name="Rectangle 4"/>
          <p:cNvSpPr>
            <a:spLocks noGrp="1" noChangeArrowheads="1"/>
          </p:cNvSpPr>
          <p:nvPr>
            <p:ph type="title" idx="4294967295"/>
          </p:nvPr>
        </p:nvSpPr>
        <p:spPr/>
        <p:txBody>
          <a:bodyPr/>
          <a:lstStyle/>
          <a:p>
            <a:pPr>
              <a:defRPr/>
            </a:pPr>
            <a:r>
              <a:rPr lang="zh-TW" altLang="en-US" smtClean="0">
                <a:effectLst>
                  <a:outerShdw blurRad="38100" dist="38100" dir="2700000" algn="tl">
                    <a:srgbClr val="C0C0C0"/>
                  </a:outerShdw>
                </a:effectLst>
                <a:latin typeface="Arial" pitchFamily="34" charset="0"/>
                <a:ea typeface="標楷體" pitchFamily="65" charset="-120"/>
              </a:rPr>
              <a:t>政府內部控制的目標及要素</a:t>
            </a:r>
          </a:p>
        </p:txBody>
      </p:sp>
      <p:sp>
        <p:nvSpPr>
          <p:cNvPr id="801798" name="Rectangle 6"/>
          <p:cNvSpPr>
            <a:spLocks noChangeArrowheads="1"/>
          </p:cNvSpPr>
          <p:nvPr/>
        </p:nvSpPr>
        <p:spPr bwMode="auto">
          <a:xfrm>
            <a:off x="273050" y="2708275"/>
            <a:ext cx="5111750" cy="2369880"/>
          </a:xfrm>
          <a:prstGeom prst="rect">
            <a:avLst/>
          </a:prstGeom>
          <a:noFill/>
          <a:ln w="9525" algn="ctr">
            <a:noFill/>
            <a:miter lim="800000"/>
            <a:headEnd/>
            <a:tailEnd/>
          </a:ln>
        </p:spPr>
        <p:txBody>
          <a:bodyPr>
            <a:spAutoFit/>
          </a:bodyPr>
          <a:lstStyle/>
          <a:p>
            <a:pPr>
              <a:spcBef>
                <a:spcPct val="20000"/>
              </a:spcBef>
              <a:defRPr/>
            </a:pPr>
            <a:r>
              <a:rPr lang="zh-TW" altLang="en-US" sz="2800" b="1" dirty="0">
                <a:solidFill>
                  <a:srgbClr val="000099"/>
                </a:solidFill>
                <a:effectLst>
                  <a:outerShdw blurRad="38100" dist="38100" dir="2700000" algn="tl">
                    <a:srgbClr val="C0C0C0"/>
                  </a:outerShdw>
                </a:effectLst>
              </a:rPr>
              <a:t>五項要素：</a:t>
            </a:r>
            <a:endParaRPr lang="en-US" altLang="zh-TW" sz="2800" b="1" dirty="0">
              <a:solidFill>
                <a:srgbClr val="000099"/>
              </a:solidFill>
              <a:effectLst>
                <a:outerShdw blurRad="38100" dist="38100" dir="2700000" algn="tl">
                  <a:srgbClr val="C0C0C0"/>
                </a:outerShdw>
              </a:effectLst>
            </a:endParaRPr>
          </a:p>
          <a:p>
            <a:pPr>
              <a:defRPr/>
            </a:pPr>
            <a:r>
              <a:rPr lang="en-US" altLang="zh-TW" sz="2400" dirty="0"/>
              <a:t>1.</a:t>
            </a:r>
            <a:r>
              <a:rPr lang="zh-TW" altLang="en-US" sz="2400" b="1" dirty="0">
                <a:solidFill>
                  <a:srgbClr val="CC0000"/>
                </a:solidFill>
              </a:rPr>
              <a:t>控制環境</a:t>
            </a:r>
            <a:r>
              <a:rPr lang="zh-TW" altLang="en-US" sz="2000" dirty="0"/>
              <a:t>：</a:t>
            </a:r>
            <a:r>
              <a:rPr lang="zh-TW" altLang="en-US" sz="2000" b="1" dirty="0"/>
              <a:t>機關文化、內部控制認知</a:t>
            </a:r>
            <a:r>
              <a:rPr lang="zh-TW" altLang="en-US" sz="2400" dirty="0"/>
              <a:t> </a:t>
            </a:r>
          </a:p>
          <a:p>
            <a:pPr>
              <a:defRPr/>
            </a:pPr>
            <a:r>
              <a:rPr lang="en-US" altLang="zh-TW" sz="2400" dirty="0"/>
              <a:t>2.</a:t>
            </a:r>
            <a:r>
              <a:rPr lang="zh-TW" altLang="en-US" sz="2400" b="1" dirty="0">
                <a:solidFill>
                  <a:srgbClr val="CC0000"/>
                </a:solidFill>
              </a:rPr>
              <a:t>風險評估</a:t>
            </a:r>
            <a:r>
              <a:rPr lang="zh-TW" altLang="en-US" sz="2000" dirty="0"/>
              <a:t>：</a:t>
            </a:r>
            <a:r>
              <a:rPr lang="zh-TW" altLang="en-US" sz="2000" b="1" dirty="0"/>
              <a:t>辨識、分析與評量風險</a:t>
            </a:r>
            <a:endParaRPr lang="zh-TW" altLang="en-US" sz="2000" b="1" dirty="0">
              <a:solidFill>
                <a:srgbClr val="FFCC00"/>
              </a:solidFill>
            </a:endParaRPr>
          </a:p>
          <a:p>
            <a:pPr>
              <a:defRPr/>
            </a:pPr>
            <a:r>
              <a:rPr lang="en-US" altLang="zh-TW" sz="2400" dirty="0"/>
              <a:t>3.</a:t>
            </a:r>
            <a:r>
              <a:rPr lang="zh-TW" altLang="en-US" sz="2400" b="1" dirty="0">
                <a:solidFill>
                  <a:srgbClr val="CC0000"/>
                </a:solidFill>
              </a:rPr>
              <a:t>控制作業</a:t>
            </a:r>
            <a:r>
              <a:rPr lang="zh-TW" altLang="en-US" sz="2000" dirty="0" smtClean="0"/>
              <a:t>：</a:t>
            </a:r>
            <a:r>
              <a:rPr lang="zh-TW" altLang="en-US" sz="2000" b="1" dirty="0"/>
              <a:t>預防性或偵測性之</a:t>
            </a:r>
            <a:r>
              <a:rPr lang="zh-TW" altLang="en-US" sz="2000" b="1" dirty="0" smtClean="0"/>
              <a:t>功能</a:t>
            </a:r>
            <a:endParaRPr lang="en-US" altLang="zh-TW" sz="2000" b="1" dirty="0" smtClean="0"/>
          </a:p>
          <a:p>
            <a:pPr>
              <a:defRPr/>
            </a:pPr>
            <a:r>
              <a:rPr lang="en-US" altLang="zh-TW" sz="2400" dirty="0" smtClean="0"/>
              <a:t>4</a:t>
            </a:r>
            <a:r>
              <a:rPr lang="en-US" altLang="zh-TW" sz="2400" dirty="0"/>
              <a:t>.</a:t>
            </a:r>
            <a:r>
              <a:rPr lang="zh-TW" altLang="en-US" sz="2400" b="1" dirty="0">
                <a:solidFill>
                  <a:srgbClr val="CC0000"/>
                </a:solidFill>
              </a:rPr>
              <a:t>資訊與溝通</a:t>
            </a:r>
            <a:r>
              <a:rPr lang="zh-TW" altLang="en-US" sz="2000" dirty="0" smtClean="0"/>
              <a:t>：</a:t>
            </a:r>
            <a:r>
              <a:rPr lang="zh-TW" altLang="en-US" sz="2000" b="1" dirty="0" smtClean="0"/>
              <a:t>蒐集編</a:t>
            </a:r>
            <a:r>
              <a:rPr lang="zh-TW" altLang="en-US" sz="2000" b="1" dirty="0"/>
              <a:t>製</a:t>
            </a:r>
            <a:r>
              <a:rPr lang="zh-TW" altLang="en-US" sz="2000" b="1" dirty="0" smtClean="0"/>
              <a:t>資訊與</a:t>
            </a:r>
            <a:r>
              <a:rPr lang="zh-TW" altLang="en-US" sz="2000" b="1" dirty="0"/>
              <a:t>溝通</a:t>
            </a:r>
          </a:p>
          <a:p>
            <a:pPr>
              <a:defRPr/>
            </a:pPr>
            <a:r>
              <a:rPr lang="en-US" altLang="zh-TW" sz="2400" dirty="0"/>
              <a:t>5.</a:t>
            </a:r>
            <a:r>
              <a:rPr lang="zh-TW" altLang="en-US" sz="2400" b="1" dirty="0">
                <a:solidFill>
                  <a:srgbClr val="CC0000"/>
                </a:solidFill>
              </a:rPr>
              <a:t>監督</a:t>
            </a:r>
            <a:r>
              <a:rPr lang="zh-TW" altLang="en-US" sz="2000" dirty="0" smtClean="0"/>
              <a:t>：</a:t>
            </a:r>
            <a:r>
              <a:rPr lang="zh-TW" altLang="en-US" sz="2000" b="1" dirty="0" smtClean="0"/>
              <a:t>合理確保內控有效運作</a:t>
            </a:r>
            <a:endParaRPr lang="zh-TW" altLang="en-US" sz="2000" b="1" dirty="0"/>
          </a:p>
        </p:txBody>
      </p:sp>
      <p:sp>
        <p:nvSpPr>
          <p:cNvPr id="99" name="左大括弧 98"/>
          <p:cNvSpPr>
            <a:spLocks/>
          </p:cNvSpPr>
          <p:nvPr/>
        </p:nvSpPr>
        <p:spPr bwMode="auto">
          <a:xfrm>
            <a:off x="4881563" y="2852738"/>
            <a:ext cx="360362" cy="2303462"/>
          </a:xfrm>
          <a:prstGeom prst="leftBrace">
            <a:avLst>
              <a:gd name="adj1" fmla="val 8345"/>
              <a:gd name="adj2" fmla="val 50000"/>
            </a:avLst>
          </a:prstGeom>
          <a:noFill/>
          <a:ln w="25400">
            <a:solidFill>
              <a:srgbClr val="000000"/>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lgn="ctr">
              <a:defRPr/>
            </a:pPr>
            <a:endParaRPr lang="zh-TW" altLang="en-US" b="1">
              <a:latin typeface="Verdana" pitchFamily="34" charset="0"/>
              <a:ea typeface="新細明體" pitchFamily="18" charset="-120"/>
            </a:endParaRPr>
          </a:p>
        </p:txBody>
      </p:sp>
      <p:sp>
        <p:nvSpPr>
          <p:cNvPr id="100" name="左大括弧 99"/>
          <p:cNvSpPr>
            <a:spLocks/>
          </p:cNvSpPr>
          <p:nvPr/>
        </p:nvSpPr>
        <p:spPr bwMode="auto">
          <a:xfrm rot="2229794">
            <a:off x="5313363" y="1412875"/>
            <a:ext cx="358775" cy="1284288"/>
          </a:xfrm>
          <a:prstGeom prst="leftBrace">
            <a:avLst>
              <a:gd name="adj1" fmla="val 8336"/>
              <a:gd name="adj2" fmla="val 49597"/>
            </a:avLst>
          </a:prstGeom>
          <a:noFill/>
          <a:ln w="25400">
            <a:solidFill>
              <a:srgbClr val="000000"/>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lgn="ctr">
              <a:defRPr/>
            </a:pPr>
            <a:endParaRPr lang="zh-TW" altLang="en-US" b="1">
              <a:latin typeface="Verdana" pitchFamily="34" charset="0"/>
              <a:ea typeface="新細明體" pitchFamily="18" charset="-120"/>
            </a:endParaRPr>
          </a:p>
        </p:txBody>
      </p:sp>
      <p:sp>
        <p:nvSpPr>
          <p:cNvPr id="101" name="文字方塊 100"/>
          <p:cNvSpPr txBox="1">
            <a:spLocks noChangeArrowheads="1"/>
          </p:cNvSpPr>
          <p:nvPr/>
        </p:nvSpPr>
        <p:spPr bwMode="auto">
          <a:xfrm>
            <a:off x="2554288" y="979488"/>
            <a:ext cx="3190875" cy="2077492"/>
          </a:xfrm>
          <a:prstGeom prst="rect">
            <a:avLst/>
          </a:prstGeom>
          <a:noFill/>
          <a:ln w="9525">
            <a:noFill/>
            <a:miter lim="800000"/>
            <a:headEnd/>
            <a:tailEnd/>
          </a:ln>
        </p:spPr>
        <p:txBody>
          <a:bodyPr>
            <a:spAutoFit/>
          </a:bodyPr>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defRPr/>
            </a:pPr>
            <a:r>
              <a:rPr lang="zh-TW" altLang="en-US" sz="2800" b="1" dirty="0" smtClean="0">
                <a:solidFill>
                  <a:srgbClr val="000099"/>
                </a:solidFill>
                <a:effectLst>
                  <a:outerShdw blurRad="38100" dist="38100" dir="2700000" algn="tl">
                    <a:srgbClr val="C0C0C0"/>
                  </a:outerShdw>
                </a:effectLst>
              </a:rPr>
              <a:t>四項目標：</a:t>
            </a:r>
            <a:endParaRPr lang="en-US" altLang="zh-TW" sz="2800" b="1" dirty="0" smtClean="0">
              <a:solidFill>
                <a:srgbClr val="000099"/>
              </a:solidFill>
              <a:effectLst>
                <a:outerShdw blurRad="38100" dist="38100" dir="2700000" algn="tl">
                  <a:srgbClr val="C0C0C0"/>
                </a:outerShdw>
              </a:effectLst>
            </a:endParaRPr>
          </a:p>
          <a:p>
            <a:pPr>
              <a:buSzPct val="75000"/>
              <a:buFont typeface="Wingdings" pitchFamily="2" charset="2"/>
              <a:buNone/>
              <a:defRPr/>
            </a:pPr>
            <a:r>
              <a:rPr lang="en-US" altLang="zh-TW" sz="1000" b="1" dirty="0" smtClean="0">
                <a:ea typeface="新細明體" pitchFamily="18" charset="-120"/>
              </a:rPr>
              <a:t>● </a:t>
            </a:r>
            <a:r>
              <a:rPr lang="zh-TW" altLang="en-US" b="1" dirty="0" smtClean="0">
                <a:solidFill>
                  <a:srgbClr val="800080"/>
                </a:solidFill>
              </a:rPr>
              <a:t>實現</a:t>
            </a:r>
            <a:r>
              <a:rPr lang="zh-TW" altLang="en-US" b="1" dirty="0">
                <a:solidFill>
                  <a:srgbClr val="800080"/>
                </a:solidFill>
              </a:rPr>
              <a:t>施政</a:t>
            </a:r>
            <a:r>
              <a:rPr lang="zh-TW" altLang="en-US" b="1" dirty="0" smtClean="0">
                <a:solidFill>
                  <a:srgbClr val="800080"/>
                </a:solidFill>
              </a:rPr>
              <a:t>效能</a:t>
            </a:r>
            <a:endParaRPr lang="en-US" altLang="zh-TW" b="1" dirty="0" smtClean="0">
              <a:solidFill>
                <a:srgbClr val="800080"/>
              </a:solidFill>
            </a:endParaRPr>
          </a:p>
          <a:p>
            <a:pPr>
              <a:buSzPct val="75000"/>
              <a:defRPr/>
            </a:pPr>
            <a:r>
              <a:rPr lang="en-US" altLang="zh-TW" sz="1000" b="1" i="1" dirty="0">
                <a:ea typeface="新細明體" pitchFamily="18" charset="-120"/>
              </a:rPr>
              <a:t>● </a:t>
            </a:r>
            <a:r>
              <a:rPr lang="zh-TW" altLang="en-GB" b="1" dirty="0">
                <a:solidFill>
                  <a:srgbClr val="800080"/>
                </a:solidFill>
              </a:rPr>
              <a:t>提供可靠資訊</a:t>
            </a:r>
            <a:endParaRPr lang="zh-TW" altLang="en-US" b="1" dirty="0">
              <a:solidFill>
                <a:srgbClr val="800080"/>
              </a:solidFill>
            </a:endParaRPr>
          </a:p>
          <a:p>
            <a:pPr>
              <a:buSzPct val="75000"/>
              <a:buFont typeface="Wingdings" pitchFamily="2" charset="2"/>
              <a:buNone/>
              <a:defRPr/>
            </a:pPr>
            <a:r>
              <a:rPr lang="en-US" altLang="zh-TW" sz="1000" b="1" dirty="0" smtClean="0">
                <a:ea typeface="新細明體" pitchFamily="18" charset="-120"/>
              </a:rPr>
              <a:t>● </a:t>
            </a:r>
            <a:r>
              <a:rPr lang="zh-TW" altLang="en-GB" b="1" dirty="0" smtClean="0">
                <a:solidFill>
                  <a:srgbClr val="800080"/>
                </a:solidFill>
              </a:rPr>
              <a:t>遵循法令規定</a:t>
            </a:r>
          </a:p>
          <a:p>
            <a:pPr>
              <a:defRPr/>
            </a:pPr>
            <a:r>
              <a:rPr lang="en-US" altLang="zh-TW" sz="1000" b="1" dirty="0" smtClean="0">
                <a:ea typeface="新細明體" pitchFamily="18" charset="-120"/>
              </a:rPr>
              <a:t>● </a:t>
            </a:r>
            <a:r>
              <a:rPr lang="zh-TW" altLang="en-GB" b="1" dirty="0" smtClean="0">
                <a:solidFill>
                  <a:srgbClr val="800080"/>
                </a:solidFill>
              </a:rPr>
              <a:t>保障資產安全</a:t>
            </a:r>
          </a:p>
        </p:txBody>
      </p:sp>
      <p:sp>
        <p:nvSpPr>
          <p:cNvPr id="427024" name="Rectangle 16"/>
          <p:cNvSpPr>
            <a:spLocks noChangeArrowheads="1"/>
          </p:cNvSpPr>
          <p:nvPr/>
        </p:nvSpPr>
        <p:spPr bwMode="auto">
          <a:xfrm>
            <a:off x="273050" y="5445125"/>
            <a:ext cx="9304338" cy="831850"/>
          </a:xfrm>
          <a:prstGeom prst="rect">
            <a:avLst/>
          </a:prstGeom>
          <a:gradFill rotWithShape="1">
            <a:gsLst>
              <a:gs pos="0">
                <a:srgbClr val="FFC278"/>
              </a:gs>
              <a:gs pos="35001">
                <a:srgbClr val="FFD2A1"/>
              </a:gs>
              <a:gs pos="100000">
                <a:srgbClr val="FFECD7"/>
              </a:gs>
            </a:gsLst>
            <a:lin ang="16200000" scaled="1"/>
          </a:gradFill>
          <a:ln w="9525">
            <a:solidFill>
              <a:srgbClr val="FF9700"/>
            </a:solidFill>
            <a:miter lim="800000"/>
            <a:headEnd/>
            <a:tailEnd/>
          </a:ln>
          <a:effectLst>
            <a:outerShdw blurRad="63500" dist="20000" dir="5400000" rotWithShape="0">
              <a:srgbClr val="000000">
                <a:alpha val="37999"/>
              </a:srgbClr>
            </a:outerShdw>
          </a:effectLst>
        </p:spPr>
        <p:txBody>
          <a:bodyPr>
            <a:spAutoFit/>
          </a:bodyPr>
          <a:lstStyle/>
          <a:p>
            <a:pPr algn="ctr">
              <a:defRPr/>
            </a:pPr>
            <a:r>
              <a:rPr lang="zh-TW" altLang="en-US" sz="2400" b="1">
                <a:solidFill>
                  <a:srgbClr val="000000"/>
                </a:solidFill>
              </a:rPr>
              <a:t>～政府內部控制整體架構～</a:t>
            </a:r>
          </a:p>
          <a:p>
            <a:pPr algn="ctr">
              <a:defRPr/>
            </a:pPr>
            <a:r>
              <a:rPr lang="zh-TW" altLang="en-US" sz="2400" b="1">
                <a:solidFill>
                  <a:srgbClr val="000000"/>
                </a:solidFill>
              </a:rPr>
              <a:t>機關各</a:t>
            </a:r>
            <a:r>
              <a:rPr kumimoji="0" lang="zh-TW" altLang="en-US" sz="2400" b="1">
                <a:solidFill>
                  <a:srgbClr val="000099"/>
                </a:solidFill>
              </a:rPr>
              <a:t>單位及業務</a:t>
            </a:r>
            <a:r>
              <a:rPr lang="zh-TW" altLang="en-US" sz="2400" b="1">
                <a:solidFill>
                  <a:srgbClr val="000000"/>
                </a:solidFill>
              </a:rPr>
              <a:t>，經整合五項組成</a:t>
            </a:r>
            <a:r>
              <a:rPr kumimoji="0" lang="zh-TW" altLang="en-US" sz="2400" b="1">
                <a:solidFill>
                  <a:srgbClr val="000099"/>
                </a:solidFill>
              </a:rPr>
              <a:t>要素</a:t>
            </a:r>
            <a:r>
              <a:rPr lang="zh-TW" altLang="en-US" sz="2400" b="1">
                <a:solidFill>
                  <a:srgbClr val="000000"/>
                </a:solidFill>
              </a:rPr>
              <a:t>，合理促使達成四項</a:t>
            </a:r>
            <a:r>
              <a:rPr kumimoji="0" lang="zh-TW" altLang="en-US" sz="2400" b="1">
                <a:solidFill>
                  <a:srgbClr val="000099"/>
                </a:solidFill>
              </a:rPr>
              <a:t>目標</a:t>
            </a:r>
          </a:p>
        </p:txBody>
      </p:sp>
      <p:grpSp>
        <p:nvGrpSpPr>
          <p:cNvPr id="16393" name="群組 249"/>
          <p:cNvGrpSpPr>
            <a:grpSpLocks/>
          </p:cNvGrpSpPr>
          <p:nvPr/>
        </p:nvGrpSpPr>
        <p:grpSpPr bwMode="auto">
          <a:xfrm>
            <a:off x="5233988" y="1543050"/>
            <a:ext cx="4368800" cy="3757613"/>
            <a:chOff x="560512" y="2276872"/>
            <a:chExt cx="3413498" cy="2547664"/>
          </a:xfrm>
        </p:grpSpPr>
        <p:grpSp>
          <p:nvGrpSpPr>
            <p:cNvPr id="16409" name="群組 148"/>
            <p:cNvGrpSpPr>
              <a:grpSpLocks/>
            </p:cNvGrpSpPr>
            <p:nvPr/>
          </p:nvGrpSpPr>
          <p:grpSpPr bwMode="auto">
            <a:xfrm>
              <a:off x="1208584" y="2276872"/>
              <a:ext cx="2765426" cy="1899592"/>
              <a:chOff x="4808984" y="3789040"/>
              <a:chExt cx="2765426" cy="1899592"/>
            </a:xfrm>
          </p:grpSpPr>
          <p:grpSp>
            <p:nvGrpSpPr>
              <p:cNvPr id="16485" name="群組 104"/>
              <p:cNvGrpSpPr>
                <a:grpSpLocks/>
              </p:cNvGrpSpPr>
              <p:nvPr/>
            </p:nvGrpSpPr>
            <p:grpSpPr bwMode="auto">
              <a:xfrm>
                <a:off x="4808984" y="3789040"/>
                <a:ext cx="821210" cy="1899592"/>
                <a:chOff x="3656856" y="1412776"/>
                <a:chExt cx="965226" cy="2160240"/>
              </a:xfrm>
            </p:grpSpPr>
            <p:pic>
              <p:nvPicPr>
                <p:cNvPr id="16504"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05"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00"/>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507"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08"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86" name="群組 130"/>
              <p:cNvGrpSpPr>
                <a:grpSpLocks/>
              </p:cNvGrpSpPr>
              <p:nvPr/>
            </p:nvGrpSpPr>
            <p:grpSpPr bwMode="auto">
              <a:xfrm>
                <a:off x="5457056" y="3789040"/>
                <a:ext cx="821210" cy="1899592"/>
                <a:chOff x="3656856" y="1412776"/>
                <a:chExt cx="965226" cy="2160240"/>
              </a:xfrm>
            </p:grpSpPr>
            <p:pic>
              <p:nvPicPr>
                <p:cNvPr id="16499"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00"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文字方塊 133"/>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502"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03"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87" name="群組 136"/>
              <p:cNvGrpSpPr>
                <a:grpSpLocks/>
              </p:cNvGrpSpPr>
              <p:nvPr/>
            </p:nvGrpSpPr>
            <p:grpSpPr bwMode="auto">
              <a:xfrm>
                <a:off x="6105128" y="3789040"/>
                <a:ext cx="821210" cy="1899592"/>
                <a:chOff x="3656856" y="1412776"/>
                <a:chExt cx="965226" cy="2160240"/>
              </a:xfrm>
            </p:grpSpPr>
            <p:pic>
              <p:nvPicPr>
                <p:cNvPr id="16494"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95"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文字方塊 139"/>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97"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98"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88" name="群組 142"/>
              <p:cNvGrpSpPr>
                <a:grpSpLocks/>
              </p:cNvGrpSpPr>
              <p:nvPr/>
            </p:nvGrpSpPr>
            <p:grpSpPr bwMode="auto">
              <a:xfrm>
                <a:off x="6753200" y="3789040"/>
                <a:ext cx="821210" cy="1899592"/>
                <a:chOff x="3656856" y="1412776"/>
                <a:chExt cx="965226" cy="2160240"/>
              </a:xfrm>
            </p:grpSpPr>
            <p:pic>
              <p:nvPicPr>
                <p:cNvPr id="16489"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90"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文字方塊 145"/>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92"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93"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410" name="群組 174"/>
            <p:cNvGrpSpPr>
              <a:grpSpLocks/>
            </p:cNvGrpSpPr>
            <p:nvPr/>
          </p:nvGrpSpPr>
          <p:grpSpPr bwMode="auto">
            <a:xfrm>
              <a:off x="992560" y="2492897"/>
              <a:ext cx="2765426" cy="1899593"/>
              <a:chOff x="4808984" y="3789041"/>
              <a:chExt cx="2765426" cy="1899593"/>
            </a:xfrm>
          </p:grpSpPr>
          <p:grpSp>
            <p:nvGrpSpPr>
              <p:cNvPr id="16461" name="群組 104"/>
              <p:cNvGrpSpPr>
                <a:grpSpLocks/>
              </p:cNvGrpSpPr>
              <p:nvPr/>
            </p:nvGrpSpPr>
            <p:grpSpPr bwMode="auto">
              <a:xfrm>
                <a:off x="4808984" y="3789041"/>
                <a:ext cx="821210" cy="1899593"/>
                <a:chOff x="3656856" y="1412776"/>
                <a:chExt cx="965226" cy="2160240"/>
              </a:xfrm>
            </p:grpSpPr>
            <p:pic>
              <p:nvPicPr>
                <p:cNvPr id="16480"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1"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 name="文字方塊 19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83"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4"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62" name="群組 130"/>
              <p:cNvGrpSpPr>
                <a:grpSpLocks/>
              </p:cNvGrpSpPr>
              <p:nvPr/>
            </p:nvGrpSpPr>
            <p:grpSpPr bwMode="auto">
              <a:xfrm>
                <a:off x="5457056" y="3789041"/>
                <a:ext cx="821210" cy="1899593"/>
                <a:chOff x="3656856" y="1412776"/>
                <a:chExt cx="965226" cy="2160240"/>
              </a:xfrm>
            </p:grpSpPr>
            <p:pic>
              <p:nvPicPr>
                <p:cNvPr id="16475"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6"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文字方塊 19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78"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9"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63" name="群組 136"/>
              <p:cNvGrpSpPr>
                <a:grpSpLocks/>
              </p:cNvGrpSpPr>
              <p:nvPr/>
            </p:nvGrpSpPr>
            <p:grpSpPr bwMode="auto">
              <a:xfrm>
                <a:off x="6105128" y="3789041"/>
                <a:ext cx="821210" cy="1899593"/>
                <a:chOff x="3656856" y="1412776"/>
                <a:chExt cx="965226" cy="2160240"/>
              </a:xfrm>
            </p:grpSpPr>
            <p:pic>
              <p:nvPicPr>
                <p:cNvPr id="16470"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1"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文字方塊 18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73"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4"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64" name="群組 142"/>
              <p:cNvGrpSpPr>
                <a:grpSpLocks/>
              </p:cNvGrpSpPr>
              <p:nvPr/>
            </p:nvGrpSpPr>
            <p:grpSpPr bwMode="auto">
              <a:xfrm>
                <a:off x="6753200" y="3789041"/>
                <a:ext cx="821210" cy="1899593"/>
                <a:chOff x="3656856" y="1412776"/>
                <a:chExt cx="965226" cy="2160240"/>
              </a:xfrm>
            </p:grpSpPr>
            <p:pic>
              <p:nvPicPr>
                <p:cNvPr id="16465"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66"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文字方塊 18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68"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69"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411" name="群組 199"/>
            <p:cNvGrpSpPr>
              <a:grpSpLocks/>
            </p:cNvGrpSpPr>
            <p:nvPr/>
          </p:nvGrpSpPr>
          <p:grpSpPr bwMode="auto">
            <a:xfrm>
              <a:off x="776536" y="2708920"/>
              <a:ext cx="2765426" cy="1899592"/>
              <a:chOff x="4808984" y="3789040"/>
              <a:chExt cx="2765426" cy="1899592"/>
            </a:xfrm>
          </p:grpSpPr>
          <p:grpSp>
            <p:nvGrpSpPr>
              <p:cNvPr id="16437" name="群組 104"/>
              <p:cNvGrpSpPr>
                <a:grpSpLocks/>
              </p:cNvGrpSpPr>
              <p:nvPr/>
            </p:nvGrpSpPr>
            <p:grpSpPr bwMode="auto">
              <a:xfrm>
                <a:off x="4808984" y="3789041"/>
                <a:ext cx="821210" cy="1899593"/>
                <a:chOff x="3656856" y="1412776"/>
                <a:chExt cx="965226" cy="2160240"/>
              </a:xfrm>
            </p:grpSpPr>
            <p:pic>
              <p:nvPicPr>
                <p:cNvPr id="16456"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7"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 name="文字方塊 22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59"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60"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38" name="群組 130"/>
              <p:cNvGrpSpPr>
                <a:grpSpLocks/>
              </p:cNvGrpSpPr>
              <p:nvPr/>
            </p:nvGrpSpPr>
            <p:grpSpPr bwMode="auto">
              <a:xfrm>
                <a:off x="5457056" y="3789041"/>
                <a:ext cx="821210" cy="1899593"/>
                <a:chOff x="3656856" y="1412776"/>
                <a:chExt cx="965226" cy="2160240"/>
              </a:xfrm>
            </p:grpSpPr>
            <p:pic>
              <p:nvPicPr>
                <p:cNvPr id="16451"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2"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文字方塊 21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54"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5"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39" name="群組 136"/>
              <p:cNvGrpSpPr>
                <a:grpSpLocks/>
              </p:cNvGrpSpPr>
              <p:nvPr/>
            </p:nvGrpSpPr>
            <p:grpSpPr bwMode="auto">
              <a:xfrm>
                <a:off x="6105128" y="3789041"/>
                <a:ext cx="821210" cy="1899593"/>
                <a:chOff x="3656856" y="1412776"/>
                <a:chExt cx="965226" cy="2160240"/>
              </a:xfrm>
            </p:grpSpPr>
            <p:pic>
              <p:nvPicPr>
                <p:cNvPr id="16446"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7"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文字方塊 21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49"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50"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40" name="群組 142"/>
              <p:cNvGrpSpPr>
                <a:grpSpLocks/>
              </p:cNvGrpSpPr>
              <p:nvPr/>
            </p:nvGrpSpPr>
            <p:grpSpPr bwMode="auto">
              <a:xfrm>
                <a:off x="6753200" y="3789041"/>
                <a:ext cx="821210" cy="1899593"/>
                <a:chOff x="3656856" y="1412776"/>
                <a:chExt cx="965226" cy="2160240"/>
              </a:xfrm>
            </p:grpSpPr>
            <p:pic>
              <p:nvPicPr>
                <p:cNvPr id="16441"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2"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文字方塊 20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44"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45"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412" name="群組 224"/>
            <p:cNvGrpSpPr>
              <a:grpSpLocks/>
            </p:cNvGrpSpPr>
            <p:nvPr/>
          </p:nvGrpSpPr>
          <p:grpSpPr bwMode="auto">
            <a:xfrm>
              <a:off x="560512" y="2924944"/>
              <a:ext cx="2765426" cy="1899592"/>
              <a:chOff x="4808984" y="3789040"/>
              <a:chExt cx="2765426" cy="1899592"/>
            </a:xfrm>
          </p:grpSpPr>
          <p:grpSp>
            <p:nvGrpSpPr>
              <p:cNvPr id="16413" name="群組 104"/>
              <p:cNvGrpSpPr>
                <a:grpSpLocks/>
              </p:cNvGrpSpPr>
              <p:nvPr/>
            </p:nvGrpSpPr>
            <p:grpSpPr bwMode="auto">
              <a:xfrm>
                <a:off x="4808984" y="3789041"/>
                <a:ext cx="821210" cy="1899593"/>
                <a:chOff x="3656856" y="1412776"/>
                <a:chExt cx="965226" cy="2160240"/>
              </a:xfrm>
            </p:grpSpPr>
            <p:pic>
              <p:nvPicPr>
                <p:cNvPr id="16432"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3"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文字方塊 24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35"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6"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14" name="群組 130"/>
              <p:cNvGrpSpPr>
                <a:grpSpLocks/>
              </p:cNvGrpSpPr>
              <p:nvPr/>
            </p:nvGrpSpPr>
            <p:grpSpPr bwMode="auto">
              <a:xfrm>
                <a:off x="5457056" y="3789041"/>
                <a:ext cx="821210" cy="1899593"/>
                <a:chOff x="3656856" y="1412776"/>
                <a:chExt cx="965226" cy="2160240"/>
              </a:xfrm>
            </p:grpSpPr>
            <p:pic>
              <p:nvPicPr>
                <p:cNvPr id="16427"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8"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文字方塊 24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30"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1"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15" name="群組 136"/>
              <p:cNvGrpSpPr>
                <a:grpSpLocks/>
              </p:cNvGrpSpPr>
              <p:nvPr/>
            </p:nvGrpSpPr>
            <p:grpSpPr bwMode="auto">
              <a:xfrm>
                <a:off x="6105128" y="3789041"/>
                <a:ext cx="821210" cy="1899593"/>
                <a:chOff x="3656856" y="1412776"/>
                <a:chExt cx="965226" cy="2160240"/>
              </a:xfrm>
            </p:grpSpPr>
            <p:pic>
              <p:nvPicPr>
                <p:cNvPr id="16422"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3"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文字方塊 236"/>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25"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6"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416" name="群組 142"/>
              <p:cNvGrpSpPr>
                <a:grpSpLocks/>
              </p:cNvGrpSpPr>
              <p:nvPr/>
            </p:nvGrpSpPr>
            <p:grpSpPr bwMode="auto">
              <a:xfrm>
                <a:off x="6753200" y="3789041"/>
                <a:ext cx="821210" cy="1899593"/>
                <a:chOff x="3656856" y="1412776"/>
                <a:chExt cx="965226" cy="2160240"/>
              </a:xfrm>
            </p:grpSpPr>
            <p:pic>
              <p:nvPicPr>
                <p:cNvPr id="16417" name="文字方塊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7" y="3020944"/>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8" name="文字方塊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636912"/>
                  <a:ext cx="965226" cy="54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文字方塊 231"/>
                <p:cNvSpPr txBox="1"/>
                <p:nvPr/>
              </p:nvSpPr>
              <p:spPr bwMode="auto">
                <a:xfrm>
                  <a:off x="3680363" y="2411596"/>
                  <a:ext cx="696573" cy="369333"/>
                </a:xfrm>
                <a:prstGeom prst="rect">
                  <a:avLst/>
                </a:prstGeom>
                <a:gradFill>
                  <a:gsLst>
                    <a:gs pos="0">
                      <a:srgbClr val="00B0F0"/>
                    </a:gs>
                    <a:gs pos="0">
                      <a:schemeClr val="bg1"/>
                    </a:gs>
                    <a:gs pos="100000">
                      <a:srgbClr val="00B0F0"/>
                    </a:gs>
                  </a:gsLst>
                  <a:path path="circle">
                    <a:fillToRect l="50000" t="-80000" r="50000" b="180000"/>
                  </a:path>
                </a:gradFill>
                <a:ln>
                  <a:solidFill>
                    <a:srgbClr val="92D050"/>
                  </a:solidFill>
                </a:ln>
                <a:scene3d>
                  <a:camera prst="obliqueTopRight"/>
                  <a:lightRig rig="threePt" dir="t"/>
                </a:scene3d>
                <a:sp3d extrusionH="882650" contourW="12700" prstMaterial="flat">
                  <a:contourClr>
                    <a:srgbClr val="92D050"/>
                  </a:contourClr>
                </a:sp3d>
              </p:spPr>
              <p:style>
                <a:lnRef idx="0">
                  <a:scrgbClr r="0" g="0" b="0"/>
                </a:lnRef>
                <a:fillRef idx="1002">
                  <a:schemeClr val="dk2"/>
                </a:fillRef>
                <a:effectRef idx="0">
                  <a:scrgbClr r="0" g="0" b="0"/>
                </a:effectRef>
                <a:fontRef idx="major"/>
              </p:style>
              <p:txBody>
                <a:bodyPr>
                  <a:spAutoFit/>
                </a:bodyPr>
                <a:lstStyle/>
                <a:p>
                  <a:pPr algn="ctr">
                    <a:defRPr/>
                  </a:pPr>
                  <a:endParaRPr lang="zh-TW" altLang="en-US" dirty="0"/>
                </a:p>
              </p:txBody>
            </p:sp>
            <p:pic>
              <p:nvPicPr>
                <p:cNvPr id="16420" name="文字方塊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6857" y="1805207"/>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1" name="文字方塊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7" y="1412776"/>
                  <a:ext cx="936103" cy="5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16394" name="矩形 21"/>
          <p:cNvSpPr>
            <a:spLocks noChangeArrowheads="1"/>
          </p:cNvSpPr>
          <p:nvPr/>
        </p:nvSpPr>
        <p:spPr bwMode="auto">
          <a:xfrm>
            <a:off x="5792788" y="2711450"/>
            <a:ext cx="1936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TW" altLang="en-US" sz="2000" b="1"/>
              <a:t>監  督 </a:t>
            </a:r>
            <a:endParaRPr lang="en-US" altLang="zh-TW" sz="2000" b="1"/>
          </a:p>
        </p:txBody>
      </p:sp>
      <p:sp>
        <p:nvSpPr>
          <p:cNvPr id="16395" name="矩形 22"/>
          <p:cNvSpPr>
            <a:spLocks noChangeArrowheads="1"/>
          </p:cNvSpPr>
          <p:nvPr/>
        </p:nvSpPr>
        <p:spPr bwMode="auto">
          <a:xfrm>
            <a:off x="5332413" y="3260725"/>
            <a:ext cx="303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TW" altLang="en-US" sz="2000" b="1" dirty="0"/>
              <a:t>資   訊   與   溝   通</a:t>
            </a:r>
          </a:p>
        </p:txBody>
      </p:sp>
      <p:sp>
        <p:nvSpPr>
          <p:cNvPr id="16396" name="矩形 23"/>
          <p:cNvSpPr>
            <a:spLocks noChangeArrowheads="1"/>
          </p:cNvSpPr>
          <p:nvPr/>
        </p:nvSpPr>
        <p:spPr bwMode="auto">
          <a:xfrm>
            <a:off x="5975350" y="3790950"/>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2000" b="1" dirty="0"/>
              <a:t>控  制  作  業</a:t>
            </a:r>
            <a:endParaRPr lang="en-US" altLang="zh-TW" sz="2000" b="1" dirty="0"/>
          </a:p>
        </p:txBody>
      </p:sp>
      <p:sp>
        <p:nvSpPr>
          <p:cNvPr id="16397" name="矩形 24"/>
          <p:cNvSpPr>
            <a:spLocks noChangeArrowheads="1"/>
          </p:cNvSpPr>
          <p:nvPr/>
        </p:nvSpPr>
        <p:spPr bwMode="auto">
          <a:xfrm>
            <a:off x="5975350" y="4351338"/>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2000" b="1" dirty="0"/>
              <a:t>風  險  評  估</a:t>
            </a:r>
            <a:endParaRPr lang="en-US" altLang="zh-TW" sz="2000" b="1" dirty="0"/>
          </a:p>
        </p:txBody>
      </p:sp>
      <p:sp>
        <p:nvSpPr>
          <p:cNvPr id="16398" name="矩形 25"/>
          <p:cNvSpPr>
            <a:spLocks noChangeArrowheads="1"/>
          </p:cNvSpPr>
          <p:nvPr/>
        </p:nvSpPr>
        <p:spPr bwMode="auto">
          <a:xfrm>
            <a:off x="5213350" y="4846638"/>
            <a:ext cx="3135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TW" altLang="en-US" sz="2000" b="1"/>
              <a:t>控  制  環  境</a:t>
            </a:r>
          </a:p>
        </p:txBody>
      </p:sp>
      <p:sp>
        <p:nvSpPr>
          <p:cNvPr id="16399" name="文字方塊 17"/>
          <p:cNvSpPr txBox="1">
            <a:spLocks noChangeArrowheads="1"/>
          </p:cNvSpPr>
          <p:nvPr/>
        </p:nvSpPr>
        <p:spPr bwMode="auto">
          <a:xfrm>
            <a:off x="9255125" y="1235075"/>
            <a:ext cx="428625"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1600" b="1">
                <a:solidFill>
                  <a:schemeClr val="bg1"/>
                </a:solidFill>
              </a:rPr>
              <a:t>業  務 </a:t>
            </a:r>
            <a:r>
              <a:rPr lang="en-US" altLang="zh-TW" sz="1600" b="1">
                <a:solidFill>
                  <a:schemeClr val="bg1"/>
                </a:solidFill>
              </a:rPr>
              <a:t>2</a:t>
            </a:r>
            <a:endParaRPr lang="zh-TW" altLang="en-US" sz="1600" b="1">
              <a:solidFill>
                <a:schemeClr val="bg1"/>
              </a:solidFill>
            </a:endParaRPr>
          </a:p>
        </p:txBody>
      </p:sp>
      <p:sp>
        <p:nvSpPr>
          <p:cNvPr id="16400" name="文字方塊 18"/>
          <p:cNvSpPr txBox="1">
            <a:spLocks noChangeArrowheads="1"/>
          </p:cNvSpPr>
          <p:nvPr/>
        </p:nvSpPr>
        <p:spPr bwMode="auto">
          <a:xfrm>
            <a:off x="8985250" y="1484313"/>
            <a:ext cx="4286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1600" b="1">
                <a:solidFill>
                  <a:schemeClr val="bg1"/>
                </a:solidFill>
              </a:rPr>
              <a:t>業 務 </a:t>
            </a:r>
            <a:r>
              <a:rPr lang="en-US" altLang="zh-TW" sz="1600" b="1">
                <a:solidFill>
                  <a:schemeClr val="bg1"/>
                </a:solidFill>
              </a:rPr>
              <a:t>1</a:t>
            </a:r>
            <a:endParaRPr lang="zh-TW" altLang="en-US" sz="1600" b="1">
              <a:solidFill>
                <a:schemeClr val="bg1"/>
              </a:solidFill>
            </a:endParaRPr>
          </a:p>
        </p:txBody>
      </p:sp>
      <p:sp>
        <p:nvSpPr>
          <p:cNvPr id="16401" name="文字方塊 19"/>
          <p:cNvSpPr txBox="1">
            <a:spLocks noChangeArrowheads="1"/>
          </p:cNvSpPr>
          <p:nvPr/>
        </p:nvSpPr>
        <p:spPr bwMode="auto">
          <a:xfrm>
            <a:off x="8624888" y="3141663"/>
            <a:ext cx="5286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1600" b="1">
                <a:solidFill>
                  <a:schemeClr val="bg1"/>
                </a:solidFill>
              </a:rPr>
              <a:t>單位</a:t>
            </a:r>
          </a:p>
          <a:p>
            <a:pPr algn="ctr" eaLnBrk="1" hangingPunct="1"/>
            <a:r>
              <a:rPr lang="en-US" altLang="zh-TW" sz="1600" b="1">
                <a:solidFill>
                  <a:schemeClr val="bg1"/>
                </a:solidFill>
              </a:rPr>
              <a:t>B</a:t>
            </a:r>
            <a:endParaRPr lang="zh-TW" altLang="en-US" sz="1600" b="1">
              <a:solidFill>
                <a:schemeClr val="bg1"/>
              </a:solidFill>
            </a:endParaRPr>
          </a:p>
        </p:txBody>
      </p:sp>
      <p:sp>
        <p:nvSpPr>
          <p:cNvPr id="16402" name="文字方塊 20"/>
          <p:cNvSpPr txBox="1">
            <a:spLocks noChangeArrowheads="1"/>
          </p:cNvSpPr>
          <p:nvPr/>
        </p:nvSpPr>
        <p:spPr bwMode="auto">
          <a:xfrm>
            <a:off x="8337550" y="3644900"/>
            <a:ext cx="5270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1600" b="1">
                <a:solidFill>
                  <a:schemeClr val="bg1"/>
                </a:solidFill>
              </a:rPr>
              <a:t>單位</a:t>
            </a:r>
          </a:p>
          <a:p>
            <a:pPr algn="ctr" eaLnBrk="1" hangingPunct="1"/>
            <a:r>
              <a:rPr lang="en-US" altLang="zh-TW" sz="1600" b="1">
                <a:solidFill>
                  <a:schemeClr val="bg1"/>
                </a:solidFill>
              </a:rPr>
              <a:t>A</a:t>
            </a:r>
          </a:p>
        </p:txBody>
      </p:sp>
      <p:sp>
        <p:nvSpPr>
          <p:cNvPr id="16403" name="文字方塊 16"/>
          <p:cNvSpPr txBox="1">
            <a:spLocks noChangeArrowheads="1"/>
          </p:cNvSpPr>
          <p:nvPr/>
        </p:nvSpPr>
        <p:spPr bwMode="auto">
          <a:xfrm rot="2501630">
            <a:off x="5902325" y="1054100"/>
            <a:ext cx="488950"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2000" b="1"/>
              <a:t>施政效能</a:t>
            </a:r>
          </a:p>
        </p:txBody>
      </p:sp>
      <p:sp>
        <p:nvSpPr>
          <p:cNvPr id="16404" name="文字方塊 15"/>
          <p:cNvSpPr txBox="1">
            <a:spLocks noChangeArrowheads="1"/>
          </p:cNvSpPr>
          <p:nvPr/>
        </p:nvSpPr>
        <p:spPr bwMode="auto">
          <a:xfrm rot="2518104">
            <a:off x="6731000" y="673100"/>
            <a:ext cx="48895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2000" b="1"/>
              <a:t>法令遵循</a:t>
            </a:r>
          </a:p>
        </p:txBody>
      </p:sp>
      <p:sp>
        <p:nvSpPr>
          <p:cNvPr id="16405" name="文字方塊 14"/>
          <p:cNvSpPr txBox="1">
            <a:spLocks noChangeArrowheads="1"/>
          </p:cNvSpPr>
          <p:nvPr/>
        </p:nvSpPr>
        <p:spPr bwMode="auto">
          <a:xfrm rot="2396002">
            <a:off x="7689850" y="836613"/>
            <a:ext cx="488950"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2000" b="1"/>
              <a:t>資產安全</a:t>
            </a:r>
          </a:p>
        </p:txBody>
      </p:sp>
      <p:sp>
        <p:nvSpPr>
          <p:cNvPr id="16406" name="文字方塊 14"/>
          <p:cNvSpPr txBox="1">
            <a:spLocks noChangeArrowheads="1"/>
          </p:cNvSpPr>
          <p:nvPr/>
        </p:nvSpPr>
        <p:spPr bwMode="auto">
          <a:xfrm rot="2396002">
            <a:off x="8488363" y="839788"/>
            <a:ext cx="487362"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2000" b="1"/>
              <a:t>可靠資訊</a:t>
            </a:r>
          </a:p>
        </p:txBody>
      </p:sp>
      <p:sp>
        <p:nvSpPr>
          <p:cNvPr id="16407" name="文字方塊 16"/>
          <p:cNvSpPr txBox="1">
            <a:spLocks noChangeArrowheads="1"/>
          </p:cNvSpPr>
          <p:nvPr/>
        </p:nvSpPr>
        <p:spPr bwMode="auto">
          <a:xfrm rot="2501630">
            <a:off x="5902325" y="1054100"/>
            <a:ext cx="488950"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ctr" eaLnBrk="1" hangingPunct="1"/>
            <a:r>
              <a:rPr lang="zh-TW" altLang="en-US" sz="2000" b="1"/>
              <a:t>施政效能</a:t>
            </a:r>
          </a:p>
        </p:txBody>
      </p:sp>
      <p:sp>
        <p:nvSpPr>
          <p:cNvPr id="16408" name="投影片編號版面配置區 122"/>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72052FE0-E4D5-4C47-AD42-892D5CB3AF62}" type="slidenum">
              <a:rPr kumimoji="0" lang="zh-TW" altLang="en-US" sz="1000"/>
              <a:pPr algn="r" eaLnBrk="1" hangingPunct="1"/>
              <a:t>17</a:t>
            </a:fld>
            <a:endParaRPr kumimoji="0" lang="en-US" altLang="zh-TW"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1000"/>
                                        <p:tgtEl>
                                          <p:spTgt spid="10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xEl>
                                              <p:pRg st="1" end="1"/>
                                            </p:txEl>
                                          </p:spTgt>
                                        </p:tgtEl>
                                        <p:attrNameLst>
                                          <p:attrName>style.visibility</p:attrName>
                                        </p:attrNameLst>
                                      </p:cBhvr>
                                      <p:to>
                                        <p:strVal val="visible"/>
                                      </p:to>
                                    </p:set>
                                    <p:animEffect transition="in" filter="fade">
                                      <p:cBhvr>
                                        <p:cTn id="10" dur="1000"/>
                                        <p:tgtEl>
                                          <p:spTgt spid="10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xEl>
                                              <p:pRg st="2" end="2"/>
                                            </p:txEl>
                                          </p:spTgt>
                                        </p:tgtEl>
                                        <p:attrNameLst>
                                          <p:attrName>style.visibility</p:attrName>
                                        </p:attrNameLst>
                                      </p:cBhvr>
                                      <p:to>
                                        <p:strVal val="visible"/>
                                      </p:to>
                                    </p:set>
                                    <p:animEffect transition="in" filter="fade">
                                      <p:cBhvr>
                                        <p:cTn id="13" dur="1000"/>
                                        <p:tgtEl>
                                          <p:spTgt spid="10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xEl>
                                              <p:pRg st="3" end="3"/>
                                            </p:txEl>
                                          </p:spTgt>
                                        </p:tgtEl>
                                        <p:attrNameLst>
                                          <p:attrName>style.visibility</p:attrName>
                                        </p:attrNameLst>
                                      </p:cBhvr>
                                      <p:to>
                                        <p:strVal val="visible"/>
                                      </p:to>
                                    </p:set>
                                    <p:animEffect transition="in" filter="fade">
                                      <p:cBhvr>
                                        <p:cTn id="16" dur="1000"/>
                                        <p:tgtEl>
                                          <p:spTgt spid="10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animEffect transition="in" filter="fade">
                                      <p:cBhvr>
                                        <p:cTn id="19" dur="1000"/>
                                        <p:tgtEl>
                                          <p:spTgt spid="10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000"/>
                                        <p:tgtEl>
                                          <p:spTgt spid="1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01798">
                                            <p:txEl>
                                              <p:pRg st="0" end="0"/>
                                            </p:txEl>
                                          </p:spTgt>
                                        </p:tgtEl>
                                        <p:attrNameLst>
                                          <p:attrName>style.visibility</p:attrName>
                                        </p:attrNameLst>
                                      </p:cBhvr>
                                      <p:to>
                                        <p:strVal val="visible"/>
                                      </p:to>
                                    </p:set>
                                    <p:animEffect transition="in" filter="fade">
                                      <p:cBhvr>
                                        <p:cTn id="27" dur="1000"/>
                                        <p:tgtEl>
                                          <p:spTgt spid="801798">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1798">
                                            <p:txEl>
                                              <p:pRg st="1" end="1"/>
                                            </p:txEl>
                                          </p:spTgt>
                                        </p:tgtEl>
                                        <p:attrNameLst>
                                          <p:attrName>style.visibility</p:attrName>
                                        </p:attrNameLst>
                                      </p:cBhvr>
                                      <p:to>
                                        <p:strVal val="visible"/>
                                      </p:to>
                                    </p:set>
                                    <p:animEffect transition="in" filter="fade">
                                      <p:cBhvr>
                                        <p:cTn id="30" dur="1000"/>
                                        <p:tgtEl>
                                          <p:spTgt spid="801798">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1798">
                                            <p:txEl>
                                              <p:pRg st="2" end="2"/>
                                            </p:txEl>
                                          </p:spTgt>
                                        </p:tgtEl>
                                        <p:attrNameLst>
                                          <p:attrName>style.visibility</p:attrName>
                                        </p:attrNameLst>
                                      </p:cBhvr>
                                      <p:to>
                                        <p:strVal val="visible"/>
                                      </p:to>
                                    </p:set>
                                    <p:animEffect transition="in" filter="fade">
                                      <p:cBhvr>
                                        <p:cTn id="33" dur="1000"/>
                                        <p:tgtEl>
                                          <p:spTgt spid="801798">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01798">
                                            <p:txEl>
                                              <p:pRg st="3" end="3"/>
                                            </p:txEl>
                                          </p:spTgt>
                                        </p:tgtEl>
                                        <p:attrNameLst>
                                          <p:attrName>style.visibility</p:attrName>
                                        </p:attrNameLst>
                                      </p:cBhvr>
                                      <p:to>
                                        <p:strVal val="visible"/>
                                      </p:to>
                                    </p:set>
                                    <p:animEffect transition="in" filter="fade">
                                      <p:cBhvr>
                                        <p:cTn id="36" dur="1000"/>
                                        <p:tgtEl>
                                          <p:spTgt spid="801798">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01798">
                                            <p:txEl>
                                              <p:pRg st="4" end="4"/>
                                            </p:txEl>
                                          </p:spTgt>
                                        </p:tgtEl>
                                        <p:attrNameLst>
                                          <p:attrName>style.visibility</p:attrName>
                                        </p:attrNameLst>
                                      </p:cBhvr>
                                      <p:to>
                                        <p:strVal val="visible"/>
                                      </p:to>
                                    </p:set>
                                    <p:animEffect transition="in" filter="fade">
                                      <p:cBhvr>
                                        <p:cTn id="39" dur="1000"/>
                                        <p:tgtEl>
                                          <p:spTgt spid="801798">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01798">
                                            <p:txEl>
                                              <p:pRg st="5" end="5"/>
                                            </p:txEl>
                                          </p:spTgt>
                                        </p:tgtEl>
                                        <p:attrNameLst>
                                          <p:attrName>style.visibility</p:attrName>
                                        </p:attrNameLst>
                                      </p:cBhvr>
                                      <p:to>
                                        <p:strVal val="visible"/>
                                      </p:to>
                                    </p:set>
                                    <p:animEffect transition="in" filter="fade">
                                      <p:cBhvr>
                                        <p:cTn id="42" dur="1000"/>
                                        <p:tgtEl>
                                          <p:spTgt spid="801798">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2000"/>
                                        <p:tgtEl>
                                          <p:spTgt spid="99"/>
                                        </p:tgtEl>
                                      </p:cBhvr>
                                    </p:animEffect>
                                  </p:childTnLst>
                                </p:cTn>
                              </p:par>
                            </p:childTnLst>
                          </p:cTn>
                        </p:par>
                        <p:par>
                          <p:cTn id="46" fill="hold" nodeType="afterGroup">
                            <p:stCondLst>
                              <p:cond delay="2000"/>
                            </p:stCondLst>
                            <p:childTnLst>
                              <p:par>
                                <p:cTn id="47" presetID="2" presetClass="entr" presetSubtype="4" fill="hold" grpId="0" nodeType="afterEffect">
                                  <p:stCondLst>
                                    <p:cond delay="1000"/>
                                  </p:stCondLst>
                                  <p:childTnLst>
                                    <p:set>
                                      <p:cBhvr>
                                        <p:cTn id="48" dur="1" fill="hold">
                                          <p:stCondLst>
                                            <p:cond delay="0"/>
                                          </p:stCondLst>
                                        </p:cTn>
                                        <p:tgtEl>
                                          <p:spTgt spid="427024"/>
                                        </p:tgtEl>
                                        <p:attrNameLst>
                                          <p:attrName>style.visibility</p:attrName>
                                        </p:attrNameLst>
                                      </p:cBhvr>
                                      <p:to>
                                        <p:strVal val="visible"/>
                                      </p:to>
                                    </p:set>
                                    <p:anim calcmode="lin" valueType="num">
                                      <p:cBhvr additive="base">
                                        <p:cTn id="49" dur="500" fill="hold"/>
                                        <p:tgtEl>
                                          <p:spTgt spid="427024"/>
                                        </p:tgtEl>
                                        <p:attrNameLst>
                                          <p:attrName>ppt_x</p:attrName>
                                        </p:attrNameLst>
                                      </p:cBhvr>
                                      <p:tavLst>
                                        <p:tav tm="0">
                                          <p:val>
                                            <p:strVal val="#ppt_x"/>
                                          </p:val>
                                        </p:tav>
                                        <p:tav tm="100000">
                                          <p:val>
                                            <p:strVal val="#ppt_x"/>
                                          </p:val>
                                        </p:tav>
                                      </p:tavLst>
                                    </p:anim>
                                    <p:anim calcmode="lin" valueType="num">
                                      <p:cBhvr additive="base">
                                        <p:cTn id="50" dur="500" fill="hold"/>
                                        <p:tgtEl>
                                          <p:spTgt spid="4270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8" grpId="0" build="allAtOnce"/>
      <p:bldP spid="99" grpId="0" animBg="1"/>
      <p:bldP spid="100" grpId="0" animBg="1"/>
      <p:bldP spid="101" grpId="0" build="allAtOnce"/>
      <p:bldP spid="4270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A1CB263-69CE-480A-965A-C5AA134D20CC}" type="slidenum">
              <a:rPr kumimoji="0" lang="zh-TW" altLang="en-US" smtClean="0">
                <a:latin typeface="Times New Roman" pitchFamily="18" charset="0"/>
              </a:rPr>
              <a:pPr eaLnBrk="1" hangingPunct="1"/>
              <a:t>18</a:t>
            </a:fld>
            <a:endParaRPr kumimoji="0" lang="en-US" altLang="zh-TW" smtClean="0">
              <a:latin typeface="Times New Roman" pitchFamily="18" charset="0"/>
            </a:endParaRPr>
          </a:p>
        </p:txBody>
      </p:sp>
      <p:sp>
        <p:nvSpPr>
          <p:cNvPr id="313348" name="Rectangle 4"/>
          <p:cNvSpPr>
            <a:spLocks noGrp="1" noChangeArrowheads="1"/>
          </p:cNvSpPr>
          <p:nvPr>
            <p:ph type="title" idx="4294967295"/>
          </p:nvPr>
        </p:nvSpPr>
        <p:spPr/>
        <p:txBody>
          <a:bodyPr/>
          <a:lstStyle/>
          <a:p>
            <a:pPr>
              <a:defRPr/>
            </a:pPr>
            <a:r>
              <a:rPr lang="zh-TW" altLang="en-US" b="0" dirty="0">
                <a:latin typeface="Arial" pitchFamily="34" charset="0"/>
                <a:ea typeface="標楷體" pitchFamily="65" charset="-120"/>
              </a:rPr>
              <a:t>機構內控與家庭管理</a:t>
            </a:r>
            <a:endParaRPr lang="zh-TW" altLang="en-US" b="0" dirty="0" smtClean="0">
              <a:latin typeface="Arial" pitchFamily="34" charset="0"/>
              <a:ea typeface="標楷體" pitchFamily="65" charset="-120"/>
            </a:endParaRPr>
          </a:p>
        </p:txBody>
      </p:sp>
      <p:sp>
        <p:nvSpPr>
          <p:cNvPr id="801798" name="Rectangle 6"/>
          <p:cNvSpPr>
            <a:spLocks noChangeArrowheads="1"/>
          </p:cNvSpPr>
          <p:nvPr/>
        </p:nvSpPr>
        <p:spPr bwMode="auto">
          <a:xfrm>
            <a:off x="1424608" y="1866304"/>
            <a:ext cx="3744416" cy="4524315"/>
          </a:xfrm>
          <a:prstGeom prst="rect">
            <a:avLst/>
          </a:prstGeom>
          <a:noFill/>
          <a:ln w="9525" algn="ctr">
            <a:noFill/>
            <a:miter lim="800000"/>
            <a:headEnd/>
            <a:tailEnd/>
          </a:ln>
        </p:spPr>
        <p:txBody>
          <a:bodyPr wrap="square">
            <a:spAutoFit/>
          </a:bodyPr>
          <a:lstStyle/>
          <a:p>
            <a:pPr>
              <a:spcBef>
                <a:spcPts val="600"/>
              </a:spcBef>
              <a:defRPr/>
            </a:pPr>
            <a:r>
              <a:rPr lang="en-US" altLang="zh-TW" sz="2800" dirty="0" smtClean="0"/>
              <a:t>1</a:t>
            </a:r>
            <a:r>
              <a:rPr lang="en-US" altLang="zh-TW" sz="2800" dirty="0"/>
              <a:t>.</a:t>
            </a:r>
            <a:r>
              <a:rPr lang="zh-TW" altLang="en-US" sz="2800" b="1" dirty="0">
                <a:solidFill>
                  <a:srgbClr val="CC0000"/>
                </a:solidFill>
              </a:rPr>
              <a:t>控制</a:t>
            </a:r>
            <a:r>
              <a:rPr lang="zh-TW" altLang="en-US" sz="2800" b="1" dirty="0" smtClean="0">
                <a:solidFill>
                  <a:srgbClr val="CC0000"/>
                </a:solidFill>
              </a:rPr>
              <a:t>環境</a:t>
            </a:r>
            <a:endParaRPr lang="en-US" altLang="zh-TW" sz="2800" b="1" dirty="0" smtClean="0">
              <a:solidFill>
                <a:srgbClr val="CC0000"/>
              </a:solidFill>
            </a:endParaRPr>
          </a:p>
          <a:p>
            <a:pPr marL="266700">
              <a:spcBef>
                <a:spcPts val="0"/>
              </a:spcBef>
              <a:defRPr/>
            </a:pPr>
            <a:r>
              <a:rPr lang="zh-TW" altLang="en-US" sz="2000" b="1" dirty="0" smtClean="0"/>
              <a:t>機關</a:t>
            </a:r>
            <a:r>
              <a:rPr lang="zh-TW" altLang="en-US" sz="2000" b="1" dirty="0"/>
              <a:t>文化、內部控制認知</a:t>
            </a:r>
            <a:r>
              <a:rPr lang="zh-TW" altLang="en-US" sz="2400" dirty="0"/>
              <a:t> </a:t>
            </a:r>
          </a:p>
          <a:p>
            <a:pPr>
              <a:spcBef>
                <a:spcPts val="1200"/>
              </a:spcBef>
              <a:defRPr/>
            </a:pPr>
            <a:r>
              <a:rPr lang="en-US" altLang="zh-TW" sz="2800" dirty="0"/>
              <a:t>2.</a:t>
            </a:r>
            <a:r>
              <a:rPr lang="zh-TW" altLang="en-US" sz="2800" b="1" dirty="0">
                <a:solidFill>
                  <a:srgbClr val="CC0000"/>
                </a:solidFill>
              </a:rPr>
              <a:t>風險</a:t>
            </a:r>
            <a:r>
              <a:rPr lang="zh-TW" altLang="en-US" sz="2800" b="1" dirty="0" smtClean="0">
                <a:solidFill>
                  <a:srgbClr val="CC0000"/>
                </a:solidFill>
              </a:rPr>
              <a:t>評估</a:t>
            </a:r>
            <a:endParaRPr lang="en-US" altLang="zh-TW" sz="2800" dirty="0" smtClean="0"/>
          </a:p>
          <a:p>
            <a:pPr marL="266700">
              <a:spcBef>
                <a:spcPts val="0"/>
              </a:spcBef>
              <a:defRPr/>
            </a:pPr>
            <a:r>
              <a:rPr lang="zh-TW" altLang="en-US" sz="2000" b="1" dirty="0" smtClean="0"/>
              <a:t>辨識</a:t>
            </a:r>
            <a:r>
              <a:rPr lang="zh-TW" altLang="en-US" sz="2000" b="1" dirty="0"/>
              <a:t>、分析與評量風險</a:t>
            </a:r>
            <a:endParaRPr lang="zh-TW" altLang="en-US" sz="2000" b="1" dirty="0">
              <a:solidFill>
                <a:srgbClr val="FFCC00"/>
              </a:solidFill>
            </a:endParaRPr>
          </a:p>
          <a:p>
            <a:pPr>
              <a:spcBef>
                <a:spcPts val="1200"/>
              </a:spcBef>
              <a:defRPr/>
            </a:pPr>
            <a:r>
              <a:rPr lang="en-US" altLang="zh-TW" sz="2800" dirty="0" smtClean="0"/>
              <a:t>3.</a:t>
            </a:r>
            <a:r>
              <a:rPr lang="zh-TW" altLang="en-US" sz="2800" b="1" dirty="0" smtClean="0">
                <a:solidFill>
                  <a:srgbClr val="CC0000"/>
                </a:solidFill>
              </a:rPr>
              <a:t>控制作業</a:t>
            </a:r>
            <a:endParaRPr lang="en-US" altLang="zh-TW" sz="2800" dirty="0" smtClean="0"/>
          </a:p>
          <a:p>
            <a:pPr marL="266700">
              <a:spcBef>
                <a:spcPts val="0"/>
              </a:spcBef>
              <a:defRPr/>
            </a:pPr>
            <a:r>
              <a:rPr lang="zh-TW" altLang="en-US" sz="2000" b="1" dirty="0" smtClean="0"/>
              <a:t>預防</a:t>
            </a:r>
            <a:r>
              <a:rPr lang="zh-TW" altLang="en-US" sz="2000" b="1" dirty="0"/>
              <a:t>性或偵測性之</a:t>
            </a:r>
            <a:r>
              <a:rPr lang="zh-TW" altLang="en-US" sz="2000" b="1" dirty="0" smtClean="0"/>
              <a:t>功能</a:t>
            </a:r>
            <a:endParaRPr lang="en-US" altLang="zh-TW" sz="2000" b="1" dirty="0"/>
          </a:p>
          <a:p>
            <a:pPr>
              <a:spcBef>
                <a:spcPts val="1200"/>
              </a:spcBef>
              <a:defRPr/>
            </a:pPr>
            <a:r>
              <a:rPr lang="en-US" altLang="zh-TW" sz="2800" dirty="0" smtClean="0"/>
              <a:t>4</a:t>
            </a:r>
            <a:r>
              <a:rPr lang="en-US" altLang="zh-TW" sz="2800" dirty="0"/>
              <a:t>.</a:t>
            </a:r>
            <a:r>
              <a:rPr lang="zh-TW" altLang="en-US" sz="2800" b="1" dirty="0">
                <a:solidFill>
                  <a:srgbClr val="CC0000"/>
                </a:solidFill>
              </a:rPr>
              <a:t>資訊與</a:t>
            </a:r>
            <a:r>
              <a:rPr lang="zh-TW" altLang="en-US" sz="2800" b="1" dirty="0" smtClean="0">
                <a:solidFill>
                  <a:srgbClr val="CC0000"/>
                </a:solidFill>
              </a:rPr>
              <a:t>溝通</a:t>
            </a:r>
            <a:endParaRPr lang="en-US" altLang="zh-TW" sz="2800" b="1" dirty="0" smtClean="0">
              <a:solidFill>
                <a:srgbClr val="CC0000"/>
              </a:solidFill>
            </a:endParaRPr>
          </a:p>
          <a:p>
            <a:pPr marL="266700">
              <a:spcBef>
                <a:spcPts val="0"/>
              </a:spcBef>
              <a:defRPr/>
            </a:pPr>
            <a:r>
              <a:rPr lang="zh-TW" altLang="en-US" sz="2000" b="1" dirty="0" smtClean="0"/>
              <a:t>蒐集</a:t>
            </a:r>
            <a:r>
              <a:rPr lang="zh-TW" altLang="en-US" sz="2000" b="1" dirty="0"/>
              <a:t>編製資訊與</a:t>
            </a:r>
            <a:r>
              <a:rPr lang="zh-TW" altLang="en-US" sz="2000" b="1" dirty="0" smtClean="0"/>
              <a:t>溝通</a:t>
            </a:r>
            <a:endParaRPr lang="zh-TW" altLang="en-US" sz="2000" b="1" dirty="0"/>
          </a:p>
          <a:p>
            <a:pPr>
              <a:spcBef>
                <a:spcPts val="1200"/>
              </a:spcBef>
              <a:defRPr/>
            </a:pPr>
            <a:r>
              <a:rPr lang="en-US" altLang="zh-TW" sz="2800" dirty="0"/>
              <a:t>5.</a:t>
            </a:r>
            <a:r>
              <a:rPr lang="zh-TW" altLang="en-US" sz="2800" b="1" dirty="0" smtClean="0">
                <a:solidFill>
                  <a:srgbClr val="CC0000"/>
                </a:solidFill>
              </a:rPr>
              <a:t>監督</a:t>
            </a:r>
            <a:endParaRPr lang="en-US" altLang="zh-TW" sz="2800" dirty="0" smtClean="0"/>
          </a:p>
          <a:p>
            <a:pPr marL="266700">
              <a:spcBef>
                <a:spcPts val="0"/>
              </a:spcBef>
              <a:defRPr/>
            </a:pPr>
            <a:r>
              <a:rPr lang="zh-TW" altLang="en-US" sz="2000" b="1" dirty="0" smtClean="0"/>
              <a:t>合理</a:t>
            </a:r>
            <a:r>
              <a:rPr lang="zh-TW" altLang="en-US" sz="2000" b="1" dirty="0"/>
              <a:t>確保內控有效</a:t>
            </a:r>
            <a:r>
              <a:rPr lang="zh-TW" altLang="en-US" sz="2000" b="1" dirty="0" smtClean="0"/>
              <a:t>運作</a:t>
            </a:r>
            <a:endParaRPr lang="zh-TW" altLang="en-US" sz="2000" b="1" dirty="0"/>
          </a:p>
        </p:txBody>
      </p:sp>
      <p:sp>
        <p:nvSpPr>
          <p:cNvPr id="16408" name="投影片編號版面配置區 122"/>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72052FE0-E4D5-4C47-AD42-892D5CB3AF62}" type="slidenum">
              <a:rPr kumimoji="0" lang="zh-TW" altLang="en-US" sz="1000"/>
              <a:pPr algn="r" eaLnBrk="1" hangingPunct="1"/>
              <a:t>18</a:t>
            </a:fld>
            <a:endParaRPr kumimoji="0" lang="en-US" altLang="zh-TW" sz="1000"/>
          </a:p>
        </p:txBody>
      </p:sp>
      <p:sp>
        <p:nvSpPr>
          <p:cNvPr id="126" name="Rectangle 6"/>
          <p:cNvSpPr>
            <a:spLocks noChangeArrowheads="1"/>
          </p:cNvSpPr>
          <p:nvPr/>
        </p:nvSpPr>
        <p:spPr bwMode="auto">
          <a:xfrm>
            <a:off x="1633194" y="1196752"/>
            <a:ext cx="2520280" cy="523220"/>
          </a:xfrm>
          <a:prstGeom prst="rect">
            <a:avLst/>
          </a:prstGeom>
          <a:noFill/>
          <a:ln w="9525" algn="ctr">
            <a:noFill/>
            <a:miter lim="800000"/>
            <a:headEnd/>
            <a:tailEnd/>
          </a:ln>
        </p:spPr>
        <p:txBody>
          <a:bodyPr wrap="square">
            <a:spAutoFit/>
          </a:bodyPr>
          <a:lstStyle/>
          <a:p>
            <a:pPr algn="ctr">
              <a:defRPr/>
            </a:pPr>
            <a:r>
              <a:rPr lang="zh-TW" altLang="en-US" sz="2800" b="1" dirty="0" smtClean="0"/>
              <a:t>機構管理</a:t>
            </a:r>
            <a:endParaRPr lang="zh-TW" altLang="en-US" sz="2800" b="1" dirty="0"/>
          </a:p>
        </p:txBody>
      </p:sp>
      <p:sp>
        <p:nvSpPr>
          <p:cNvPr id="127" name="Rectangle 6"/>
          <p:cNvSpPr>
            <a:spLocks noChangeArrowheads="1"/>
          </p:cNvSpPr>
          <p:nvPr/>
        </p:nvSpPr>
        <p:spPr bwMode="auto">
          <a:xfrm>
            <a:off x="5169024" y="1193414"/>
            <a:ext cx="2520280" cy="523220"/>
          </a:xfrm>
          <a:prstGeom prst="rect">
            <a:avLst/>
          </a:prstGeom>
          <a:noFill/>
          <a:ln w="9525" algn="ctr">
            <a:noFill/>
            <a:miter lim="800000"/>
            <a:headEnd/>
            <a:tailEnd/>
          </a:ln>
        </p:spPr>
        <p:txBody>
          <a:bodyPr wrap="square">
            <a:spAutoFit/>
          </a:bodyPr>
          <a:lstStyle/>
          <a:p>
            <a:pPr algn="ctr">
              <a:defRPr/>
            </a:pPr>
            <a:r>
              <a:rPr lang="zh-TW" altLang="en-US" sz="2800" b="1" dirty="0" smtClean="0"/>
              <a:t>家庭管理</a:t>
            </a:r>
            <a:endParaRPr lang="zh-TW" altLang="en-US" sz="2800" b="1" dirty="0"/>
          </a:p>
        </p:txBody>
      </p:sp>
      <p:sp>
        <p:nvSpPr>
          <p:cNvPr id="128" name="Rectangle 6"/>
          <p:cNvSpPr>
            <a:spLocks noChangeArrowheads="1"/>
          </p:cNvSpPr>
          <p:nvPr/>
        </p:nvSpPr>
        <p:spPr bwMode="auto">
          <a:xfrm>
            <a:off x="5335686" y="1866304"/>
            <a:ext cx="2801640" cy="4316566"/>
          </a:xfrm>
          <a:prstGeom prst="rect">
            <a:avLst/>
          </a:prstGeom>
          <a:noFill/>
          <a:ln w="9525" algn="ctr">
            <a:noFill/>
            <a:miter lim="800000"/>
            <a:headEnd/>
            <a:tailEnd/>
          </a:ln>
        </p:spPr>
        <p:txBody>
          <a:bodyPr wrap="square">
            <a:spAutoFit/>
          </a:bodyPr>
          <a:lstStyle/>
          <a:p>
            <a:pPr>
              <a:defRPr/>
            </a:pPr>
            <a:r>
              <a:rPr lang="zh-TW" altLang="en-US" sz="2800" b="1" dirty="0" smtClean="0">
                <a:solidFill>
                  <a:srgbClr val="CC0000"/>
                </a:solidFill>
                <a:latin typeface="標楷體"/>
                <a:ea typeface="標楷體"/>
              </a:rPr>
              <a:t>→家風、家訓</a:t>
            </a:r>
            <a:endParaRPr lang="en-US" altLang="zh-TW" sz="2800" b="1" dirty="0" smtClean="0">
              <a:solidFill>
                <a:srgbClr val="CC0000"/>
              </a:solidFill>
              <a:latin typeface="標楷體"/>
              <a:ea typeface="標楷體"/>
            </a:endParaRPr>
          </a:p>
          <a:p>
            <a:pPr>
              <a:lnSpc>
                <a:spcPct val="200000"/>
              </a:lnSpc>
              <a:spcBef>
                <a:spcPts val="600"/>
              </a:spcBef>
              <a:defRPr/>
            </a:pPr>
            <a:r>
              <a:rPr lang="zh-TW" altLang="en-US" sz="2800" b="1" dirty="0" smtClean="0">
                <a:solidFill>
                  <a:srgbClr val="CC0000"/>
                </a:solidFill>
                <a:latin typeface="標楷體"/>
                <a:ea typeface="標楷體"/>
              </a:rPr>
              <a:t>→家境、家道</a:t>
            </a:r>
            <a:endParaRPr lang="en-US" altLang="zh-TW" sz="2800" b="1" dirty="0" smtClean="0">
              <a:solidFill>
                <a:srgbClr val="CC0000"/>
              </a:solidFill>
              <a:latin typeface="標楷體"/>
              <a:ea typeface="標楷體"/>
            </a:endParaRPr>
          </a:p>
          <a:p>
            <a:pPr>
              <a:lnSpc>
                <a:spcPct val="200000"/>
              </a:lnSpc>
              <a:spcBef>
                <a:spcPts val="900"/>
              </a:spcBef>
              <a:defRPr/>
            </a:pPr>
            <a:r>
              <a:rPr lang="zh-TW" altLang="en-US" sz="2800" b="1" dirty="0" smtClean="0">
                <a:solidFill>
                  <a:srgbClr val="CC0000"/>
                </a:solidFill>
                <a:latin typeface="標楷體"/>
                <a:ea typeface="標楷體"/>
              </a:rPr>
              <a:t>→家常、家規</a:t>
            </a:r>
            <a:endParaRPr lang="en-US" altLang="zh-TW" sz="2800" b="1" dirty="0" smtClean="0">
              <a:solidFill>
                <a:srgbClr val="CC0000"/>
              </a:solidFill>
              <a:latin typeface="標楷體"/>
              <a:ea typeface="標楷體"/>
            </a:endParaRPr>
          </a:p>
          <a:p>
            <a:pPr>
              <a:lnSpc>
                <a:spcPct val="200000"/>
              </a:lnSpc>
              <a:spcBef>
                <a:spcPts val="600"/>
              </a:spcBef>
              <a:defRPr/>
            </a:pPr>
            <a:r>
              <a:rPr lang="zh-TW" altLang="en-US" sz="2800" b="1" dirty="0" smtClean="0">
                <a:solidFill>
                  <a:srgbClr val="CC0000"/>
                </a:solidFill>
                <a:latin typeface="標楷體"/>
                <a:ea typeface="標楷體"/>
              </a:rPr>
              <a:t>→家務、家傳</a:t>
            </a:r>
            <a:endParaRPr lang="en-US" altLang="zh-TW" sz="2800" b="1" dirty="0" smtClean="0">
              <a:solidFill>
                <a:srgbClr val="CC0000"/>
              </a:solidFill>
              <a:latin typeface="標楷體"/>
              <a:ea typeface="標楷體"/>
            </a:endParaRPr>
          </a:p>
          <a:p>
            <a:pPr>
              <a:lnSpc>
                <a:spcPct val="200000"/>
              </a:lnSpc>
              <a:spcBef>
                <a:spcPts val="600"/>
              </a:spcBef>
              <a:defRPr/>
            </a:pPr>
            <a:r>
              <a:rPr lang="zh-TW" altLang="en-US" sz="2800" b="1" dirty="0" smtClean="0">
                <a:solidFill>
                  <a:srgbClr val="CC0000"/>
                </a:solidFill>
                <a:latin typeface="標楷體"/>
                <a:ea typeface="標楷體"/>
              </a:rPr>
              <a:t>→家教、家法</a:t>
            </a:r>
            <a:endParaRPr lang="zh-TW" altLang="en-US" sz="2800" b="1" dirty="0">
              <a:solidFill>
                <a:srgbClr val="CC0000"/>
              </a:solidFill>
            </a:endParaRPr>
          </a:p>
        </p:txBody>
      </p:sp>
    </p:spTree>
    <p:extLst>
      <p:ext uri="{BB962C8B-B14F-4D97-AF65-F5344CB8AC3E}">
        <p14:creationId xmlns:p14="http://schemas.microsoft.com/office/powerpoint/2010/main" val="18715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000"/>
                                        <p:tgtEl>
                                          <p:spTgt spid="126">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01798"/>
                                        </p:tgtEl>
                                        <p:attrNameLst>
                                          <p:attrName>style.visibility</p:attrName>
                                        </p:attrNameLst>
                                      </p:cBhvr>
                                      <p:to>
                                        <p:strVal val="visible"/>
                                      </p:to>
                                    </p:set>
                                    <p:animEffect transition="in" filter="fade">
                                      <p:cBhvr>
                                        <p:cTn id="11" dur="1000"/>
                                        <p:tgtEl>
                                          <p:spTgt spid="8017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7">
                                            <p:txEl>
                                              <p:pRg st="0" end="0"/>
                                            </p:txEl>
                                          </p:spTgt>
                                        </p:tgtEl>
                                        <p:attrNameLst>
                                          <p:attrName>style.visibility</p:attrName>
                                        </p:attrNameLst>
                                      </p:cBhvr>
                                      <p:to>
                                        <p:strVal val="visible"/>
                                      </p:to>
                                    </p:set>
                                    <p:animEffect transition="in" filter="fade">
                                      <p:cBhvr>
                                        <p:cTn id="16" dur="1000"/>
                                        <p:tgtEl>
                                          <p:spTgt spid="1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8">
                                            <p:txEl>
                                              <p:pRg st="0" end="0"/>
                                            </p:txEl>
                                          </p:spTgt>
                                        </p:tgtEl>
                                        <p:attrNameLst>
                                          <p:attrName>style.visibility</p:attrName>
                                        </p:attrNameLst>
                                      </p:cBhvr>
                                      <p:to>
                                        <p:strVal val="visible"/>
                                      </p:to>
                                    </p:set>
                                    <p:animEffect transition="in" filter="fade">
                                      <p:cBhvr>
                                        <p:cTn id="21" dur="1000"/>
                                        <p:tgtEl>
                                          <p:spTgt spid="12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8">
                                            <p:txEl>
                                              <p:pRg st="1" end="1"/>
                                            </p:txEl>
                                          </p:spTgt>
                                        </p:tgtEl>
                                        <p:attrNameLst>
                                          <p:attrName>style.visibility</p:attrName>
                                        </p:attrNameLst>
                                      </p:cBhvr>
                                      <p:to>
                                        <p:strVal val="visible"/>
                                      </p:to>
                                    </p:set>
                                    <p:animEffect transition="in" filter="fade">
                                      <p:cBhvr>
                                        <p:cTn id="26" dur="1000"/>
                                        <p:tgtEl>
                                          <p:spTgt spid="12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8">
                                            <p:txEl>
                                              <p:pRg st="2" end="2"/>
                                            </p:txEl>
                                          </p:spTgt>
                                        </p:tgtEl>
                                        <p:attrNameLst>
                                          <p:attrName>style.visibility</p:attrName>
                                        </p:attrNameLst>
                                      </p:cBhvr>
                                      <p:to>
                                        <p:strVal val="visible"/>
                                      </p:to>
                                    </p:set>
                                    <p:animEffect transition="in" filter="fade">
                                      <p:cBhvr>
                                        <p:cTn id="31" dur="1000"/>
                                        <p:tgtEl>
                                          <p:spTgt spid="128">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8">
                                            <p:txEl>
                                              <p:pRg st="3" end="3"/>
                                            </p:txEl>
                                          </p:spTgt>
                                        </p:tgtEl>
                                        <p:attrNameLst>
                                          <p:attrName>style.visibility</p:attrName>
                                        </p:attrNameLst>
                                      </p:cBhvr>
                                      <p:to>
                                        <p:strVal val="visible"/>
                                      </p:to>
                                    </p:set>
                                    <p:animEffect transition="in" filter="fade">
                                      <p:cBhvr>
                                        <p:cTn id="36" dur="1000"/>
                                        <p:tgtEl>
                                          <p:spTgt spid="128">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8">
                                            <p:txEl>
                                              <p:pRg st="4" end="4"/>
                                            </p:txEl>
                                          </p:spTgt>
                                        </p:tgtEl>
                                        <p:attrNameLst>
                                          <p:attrName>style.visibility</p:attrName>
                                        </p:attrNameLst>
                                      </p:cBhvr>
                                      <p:to>
                                        <p:strVal val="visible"/>
                                      </p:to>
                                    </p:set>
                                    <p:animEffect transition="in" filter="fade">
                                      <p:cBhvr>
                                        <p:cTn id="41" dur="10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8" grpId="0"/>
      <p:bldP spid="126" grpId="0" build="allAtOnce"/>
      <p:bldP spid="127" grpId="0" build="allAtOnce"/>
      <p:bldP spid="128"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6130" name="Rectangle 2"/>
          <p:cNvSpPr>
            <a:spLocks noGrp="1" noChangeArrowheads="1"/>
          </p:cNvSpPr>
          <p:nvPr>
            <p:ph type="body" idx="4294967295"/>
          </p:nvPr>
        </p:nvSpPr>
        <p:spPr>
          <a:xfrm>
            <a:off x="402432" y="1052513"/>
            <a:ext cx="9049544" cy="5580062"/>
          </a:xfrm>
          <a:solidFill>
            <a:schemeClr val="bg1"/>
          </a:solidFill>
        </p:spPr>
        <p:txBody>
          <a:bodyPr/>
          <a:lstStyle/>
          <a:p>
            <a:pPr eaLnBrk="1" hangingPunct="1">
              <a:lnSpc>
                <a:spcPct val="80000"/>
              </a:lnSpc>
              <a:buFont typeface="Wingdings" pitchFamily="2" charset="2"/>
              <a:buNone/>
              <a:defRPr/>
            </a:pPr>
            <a:r>
              <a:rPr kumimoji="0" lang="zh-TW" altLang="en-US" sz="3200" dirty="0" smtClean="0">
                <a:cs typeface="Arial" pitchFamily="34" charset="0"/>
              </a:rPr>
              <a:t>           楊欽榮  顧問師</a:t>
            </a:r>
          </a:p>
          <a:p>
            <a:pPr eaLnBrk="1" hangingPunct="1">
              <a:lnSpc>
                <a:spcPct val="80000"/>
              </a:lnSpc>
              <a:defRPr/>
            </a:pPr>
            <a:r>
              <a:rPr kumimoji="0" lang="zh-TW" altLang="en-US" sz="2200" dirty="0" smtClean="0">
                <a:cs typeface="Arial" pitchFamily="34" charset="0"/>
              </a:rPr>
              <a:t>臺灣科技大學管理研究所</a:t>
            </a:r>
          </a:p>
          <a:p>
            <a:pPr eaLnBrk="1" hangingPunct="1">
              <a:lnSpc>
                <a:spcPct val="80000"/>
              </a:lnSpc>
              <a:defRPr/>
            </a:pPr>
            <a:r>
              <a:rPr kumimoji="0" lang="zh-TW" altLang="en-US" sz="2200" dirty="0" smtClean="0">
                <a:cs typeface="Arial" pitchFamily="34" charset="0"/>
              </a:rPr>
              <a:t>臺北工專工業工程與管理科</a:t>
            </a:r>
          </a:p>
          <a:p>
            <a:pPr eaLnBrk="1" hangingPunct="1">
              <a:lnSpc>
                <a:spcPct val="80000"/>
              </a:lnSpc>
              <a:defRPr/>
            </a:pPr>
            <a:r>
              <a:rPr kumimoji="0" lang="zh-TW" altLang="en-US" sz="2200" dirty="0" smtClean="0">
                <a:cs typeface="Arial" pitchFamily="34" charset="0"/>
              </a:rPr>
              <a:t>中華民國內部稽核師</a:t>
            </a:r>
            <a:r>
              <a:rPr kumimoji="0" lang="en-US" altLang="zh-TW" sz="2200" dirty="0" smtClean="0">
                <a:cs typeface="Arial" pitchFamily="34" charset="0"/>
              </a:rPr>
              <a:t/>
            </a:r>
            <a:br>
              <a:rPr kumimoji="0" lang="en-US" altLang="zh-TW" sz="2200" dirty="0" smtClean="0">
                <a:cs typeface="Arial" pitchFamily="34" charset="0"/>
              </a:rPr>
            </a:br>
            <a:r>
              <a:rPr kumimoji="0" lang="zh-TW" altLang="en-US" sz="2200" dirty="0" smtClean="0">
                <a:cs typeface="Arial" pitchFamily="34" charset="0"/>
              </a:rPr>
              <a:t>國家醫療品質獎評審委員</a:t>
            </a:r>
          </a:p>
          <a:p>
            <a:pPr eaLnBrk="1" hangingPunct="1">
              <a:lnSpc>
                <a:spcPct val="80000"/>
              </a:lnSpc>
              <a:defRPr/>
            </a:pPr>
            <a:r>
              <a:rPr kumimoji="0" lang="zh-TW" altLang="en-US" sz="2200" dirty="0" smtClean="0">
                <a:solidFill>
                  <a:srgbClr val="0000FF"/>
                </a:solidFill>
                <a:cs typeface="Arial" pitchFamily="34" charset="0"/>
              </a:rPr>
              <a:t>博識企管   副總經理</a:t>
            </a:r>
          </a:p>
          <a:p>
            <a:pPr eaLnBrk="1" hangingPunct="1">
              <a:lnSpc>
                <a:spcPct val="80000"/>
              </a:lnSpc>
              <a:defRPr/>
            </a:pPr>
            <a:r>
              <a:rPr kumimoji="0" lang="zh-TW" altLang="en-US" sz="2200" dirty="0" smtClean="0">
                <a:cs typeface="Arial" pitchFamily="34" charset="0"/>
              </a:rPr>
              <a:t>神通電腦教育、豐興鋼鐵、晉辰科技等機構管理、企劃部門主管</a:t>
            </a:r>
          </a:p>
          <a:p>
            <a:pPr eaLnBrk="1" hangingPunct="1">
              <a:lnSpc>
                <a:spcPct val="80000"/>
              </a:lnSpc>
              <a:defRPr/>
            </a:pPr>
            <a:r>
              <a:rPr kumimoji="0" lang="en-US" altLang="zh-TW" sz="2200" b="1" dirty="0">
                <a:cs typeface="Arial" pitchFamily="34" charset="0"/>
              </a:rPr>
              <a:t>TQM</a:t>
            </a:r>
            <a:r>
              <a:rPr kumimoji="0" lang="zh-TW" altLang="en-US" sz="2200" b="1" dirty="0">
                <a:cs typeface="Arial" pitchFamily="34" charset="0"/>
              </a:rPr>
              <a:t>活動推行、</a:t>
            </a:r>
            <a:r>
              <a:rPr kumimoji="0" lang="en-US" altLang="zh-TW" sz="2200" b="1" dirty="0">
                <a:cs typeface="Arial" pitchFamily="34" charset="0"/>
              </a:rPr>
              <a:t>ISO</a:t>
            </a:r>
            <a:r>
              <a:rPr kumimoji="0" lang="zh-TW" altLang="en-US" sz="2200" b="1" dirty="0">
                <a:cs typeface="Arial" pitchFamily="34" charset="0"/>
              </a:rPr>
              <a:t>國際驗證、醫院評鑑、內</a:t>
            </a:r>
            <a:r>
              <a:rPr kumimoji="0" lang="zh-TW" altLang="en-US" sz="2200" b="1" dirty="0" smtClean="0">
                <a:cs typeface="Arial" pitchFamily="34" charset="0"/>
              </a:rPr>
              <a:t>控制度建立、策略規劃與平衡計分卡、經營管理、服務品質系列講座 </a:t>
            </a:r>
            <a:endParaRPr kumimoji="0" lang="en-US" altLang="zh-TW" sz="2200" b="1" dirty="0" smtClean="0">
              <a:solidFill>
                <a:srgbClr val="FFFF99"/>
              </a:solidFill>
              <a:cs typeface="Arial" pitchFamily="34" charset="0"/>
            </a:endParaRPr>
          </a:p>
          <a:p>
            <a:pPr eaLnBrk="1" hangingPunct="1">
              <a:lnSpc>
                <a:spcPct val="80000"/>
              </a:lnSpc>
              <a:defRPr/>
            </a:pPr>
            <a:r>
              <a:rPr kumimoji="0" lang="zh-TW" altLang="en-US" sz="2200" dirty="0" smtClean="0">
                <a:solidFill>
                  <a:srgbClr val="0000FF"/>
                </a:solidFill>
                <a:cs typeface="Arial" pitchFamily="34" charset="0"/>
              </a:rPr>
              <a:t>輔導各公民營企業組織</a:t>
            </a:r>
            <a:r>
              <a:rPr kumimoji="0" lang="en-US" altLang="zh-TW" sz="2200" dirty="0" smtClean="0">
                <a:solidFill>
                  <a:srgbClr val="0000FF"/>
                </a:solidFill>
                <a:cs typeface="Arial" pitchFamily="34" charset="0"/>
              </a:rPr>
              <a:t>TQM</a:t>
            </a:r>
            <a:r>
              <a:rPr kumimoji="0" lang="zh-TW" altLang="en-US" sz="2200" dirty="0" smtClean="0">
                <a:solidFill>
                  <a:srgbClr val="0000FF"/>
                </a:solidFill>
                <a:cs typeface="Arial" pitchFamily="34" charset="0"/>
              </a:rPr>
              <a:t>、</a:t>
            </a:r>
            <a:r>
              <a:rPr kumimoji="0" lang="en-US" altLang="zh-TW" sz="2200" dirty="0" smtClean="0">
                <a:solidFill>
                  <a:srgbClr val="0000FF"/>
                </a:solidFill>
                <a:cs typeface="Arial" pitchFamily="34" charset="0"/>
              </a:rPr>
              <a:t>ISO</a:t>
            </a:r>
            <a:r>
              <a:rPr kumimoji="0" lang="zh-TW" altLang="en-US" sz="2200" dirty="0" smtClean="0">
                <a:solidFill>
                  <a:srgbClr val="0000FF"/>
                </a:solidFill>
                <a:cs typeface="Arial" pitchFamily="34" charset="0"/>
              </a:rPr>
              <a:t>超過</a:t>
            </a:r>
            <a:r>
              <a:rPr kumimoji="0" lang="en-US" altLang="zh-TW" sz="2200" dirty="0" smtClean="0">
                <a:solidFill>
                  <a:srgbClr val="0000FF"/>
                </a:solidFill>
                <a:cs typeface="Arial" pitchFamily="34" charset="0"/>
              </a:rPr>
              <a:t>150</a:t>
            </a:r>
            <a:r>
              <a:rPr kumimoji="0" lang="zh-TW" altLang="en-US" sz="2200" dirty="0" smtClean="0">
                <a:solidFill>
                  <a:srgbClr val="0000FF"/>
                </a:solidFill>
                <a:cs typeface="Arial" pitchFamily="34" charset="0"/>
              </a:rPr>
              <a:t>家</a:t>
            </a:r>
          </a:p>
          <a:p>
            <a:pPr marL="361950" indent="0" algn="just" eaLnBrk="1" hangingPunct="1">
              <a:lnSpc>
                <a:spcPct val="80000"/>
              </a:lnSpc>
              <a:buNone/>
              <a:defRPr/>
            </a:pPr>
            <a:r>
              <a:rPr kumimoji="0" lang="zh-TW" altLang="en-US" sz="2200" dirty="0" smtClean="0"/>
              <a:t>經濟部、勞動</a:t>
            </a:r>
            <a:r>
              <a:rPr kumimoji="0" lang="zh-TW" altLang="en-US" sz="2200" dirty="0"/>
              <a:t>部、勞動力發展署、勞動力發展署中彰投分署、高屏澎東分署、職安所、技檢中心、板橋、桃園、新竹、臺中地方法院、基隆、桃園、宜蘭地方法院檢察署、臺大醫院、成大醫院、臺中榮民總醫院、嘉義分院、埔里分院、高雄榮民總醫院、臺南分院、屏東分院、高醫附院、高雄長庚、嘉義基督教醫院、聖馬爾定醫院、若瑟醫院、臺中科技大學、公賣局南投、嘉義、隆田、屏東酒廠、富邦保險、統一超商、</a:t>
            </a:r>
            <a:r>
              <a:rPr kumimoji="0" lang="en-US" altLang="zh-TW" sz="2200" dirty="0"/>
              <a:t>…</a:t>
            </a:r>
          </a:p>
        </p:txBody>
      </p:sp>
      <p:sp>
        <p:nvSpPr>
          <p:cNvPr id="816131" name="Rectangle 3"/>
          <p:cNvSpPr>
            <a:spLocks noGrp="1" noChangeArrowheads="1"/>
          </p:cNvSpPr>
          <p:nvPr>
            <p:ph type="title" idx="4294967295"/>
          </p:nvPr>
        </p:nvSpPr>
        <p:spPr>
          <a:xfrm>
            <a:off x="1238250" y="215900"/>
            <a:ext cx="7429500" cy="692150"/>
          </a:xfrm>
        </p:spPr>
        <p:txBody>
          <a:bodyPr/>
          <a:lstStyle/>
          <a:p>
            <a:pPr algn="ctr" eaLnBrk="1" hangingPunct="1">
              <a:defRPr/>
            </a:pPr>
            <a:r>
              <a:rPr kumimoji="0" lang="zh-TW" altLang="en-US" dirty="0" smtClean="0">
                <a:solidFill>
                  <a:srgbClr val="0000FF"/>
                </a:solidFill>
                <a:latin typeface="+mn-ea"/>
                <a:ea typeface="+mn-ea"/>
              </a:rPr>
              <a:t>講師簡歷</a:t>
            </a:r>
          </a:p>
        </p:txBody>
      </p:sp>
      <p:sp>
        <p:nvSpPr>
          <p:cNvPr id="3076" name="投影片編號版面配置區 5"/>
          <p:cNvSpPr txBox="1">
            <a:spLocks noGrp="1"/>
          </p:cNvSpPr>
          <p:nvPr/>
        </p:nvSpPr>
        <p:spPr bwMode="auto">
          <a:xfrm>
            <a:off x="7099300" y="6324600"/>
            <a:ext cx="2063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spcBef>
                <a:spcPct val="20000"/>
              </a:spcBef>
              <a:buClr>
                <a:srgbClr val="CCECFF"/>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rgbClr val="CCECFF"/>
              </a:buClr>
              <a:buChar char="–"/>
              <a:defRPr kumimoji="1" sz="2800">
                <a:solidFill>
                  <a:schemeClr val="tx1"/>
                </a:solidFill>
                <a:latin typeface="Arial" charset="0"/>
                <a:ea typeface="標楷體" pitchFamily="65" charset="-120"/>
              </a:defRPr>
            </a:lvl2pPr>
            <a:lvl3pPr marL="1143000" indent="-228600" eaLnBrk="0" hangingPunct="0">
              <a:spcBef>
                <a:spcPct val="20000"/>
              </a:spcBef>
              <a:buClr>
                <a:srgbClr val="CCECFF"/>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rgbClr val="CCECFF"/>
              </a:buClr>
              <a:buChar char="–"/>
              <a:defRPr kumimoji="1" sz="2000">
                <a:solidFill>
                  <a:schemeClr val="tx1"/>
                </a:solidFill>
                <a:latin typeface="Arial" charset="0"/>
                <a:ea typeface="標楷體" pitchFamily="65" charset="-120"/>
              </a:defRPr>
            </a:lvl4pPr>
            <a:lvl5pPr marL="2057400" indent="-228600" eaLnBrk="0" hangingPunct="0">
              <a:spcBef>
                <a:spcPct val="20000"/>
              </a:spcBef>
              <a:buClr>
                <a:srgbClr val="CCECFF"/>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rgbClr val="CCECFF"/>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rgbClr val="CCECFF"/>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rgbClr val="CCECFF"/>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rgbClr val="CCECFF"/>
              </a:buClr>
              <a:buSzPct val="70000"/>
              <a:buFont typeface="Wingdings" pitchFamily="2" charset="2"/>
              <a:buChar char="l"/>
              <a:defRPr kumimoji="1" sz="2000">
                <a:solidFill>
                  <a:schemeClr val="tx1"/>
                </a:solidFill>
                <a:latin typeface="Arial" charset="0"/>
                <a:ea typeface="標楷體" pitchFamily="65" charset="-120"/>
              </a:defRPr>
            </a:lvl9pPr>
          </a:lstStyle>
          <a:p>
            <a:pPr algn="r" eaLnBrk="1" hangingPunct="1">
              <a:spcBef>
                <a:spcPct val="50000"/>
              </a:spcBef>
              <a:buClrTx/>
              <a:buSzTx/>
              <a:buFontTx/>
              <a:buNone/>
            </a:pPr>
            <a:fld id="{51CFE371-C989-4668-9D25-926A39CAD9D9}" type="slidenum">
              <a:rPr lang="en-US" altLang="zh-TW" sz="1400">
                <a:solidFill>
                  <a:srgbClr val="FFFFFF"/>
                </a:solidFill>
              </a:rPr>
              <a:pPr algn="r" eaLnBrk="1" hangingPunct="1">
                <a:spcBef>
                  <a:spcPct val="50000"/>
                </a:spcBef>
                <a:buClrTx/>
                <a:buSzTx/>
                <a:buFontTx/>
                <a:buNone/>
              </a:pPr>
              <a:t>1</a:t>
            </a:fld>
            <a:endParaRPr lang="en-US" altLang="zh-TW" sz="1400">
              <a:solidFill>
                <a:srgbClr val="FFFFFF"/>
              </a:solidFill>
            </a:endParaRPr>
          </a:p>
        </p:txBody>
      </p:sp>
      <p:pic>
        <p:nvPicPr>
          <p:cNvPr id="3077" name="圖片 1"/>
          <p:cNvPicPr>
            <a:picLocks noChangeAspect="1"/>
          </p:cNvPicPr>
          <p:nvPr/>
        </p:nvPicPr>
        <p:blipFill>
          <a:blip r:embed="rId3">
            <a:extLst>
              <a:ext uri="{28A0092B-C50C-407E-A947-70E740481C1C}">
                <a14:useLocalDpi xmlns:a14="http://schemas.microsoft.com/office/drawing/2010/main" val="0"/>
              </a:ext>
            </a:extLst>
          </a:blip>
          <a:srcRect l="18008" r="9547" b="28217"/>
          <a:stretch>
            <a:fillRect/>
          </a:stretch>
        </p:blipFill>
        <p:spPr bwMode="auto">
          <a:xfrm>
            <a:off x="6719227" y="1123950"/>
            <a:ext cx="1411948"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46293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16131"/>
                                        </p:tgtEl>
                                        <p:attrNameLst>
                                          <p:attrName>style.visibility</p:attrName>
                                        </p:attrNameLst>
                                      </p:cBhvr>
                                      <p:to>
                                        <p:strVal val="visible"/>
                                      </p:to>
                                    </p:set>
                                    <p:anim calcmode="lin" valueType="num">
                                      <p:cBhvr>
                                        <p:cTn id="7" dur="500" fill="hold"/>
                                        <p:tgtEl>
                                          <p:spTgt spid="816131"/>
                                        </p:tgtEl>
                                        <p:attrNameLst>
                                          <p:attrName>ppt_w</p:attrName>
                                        </p:attrNameLst>
                                      </p:cBhvr>
                                      <p:tavLst>
                                        <p:tav tm="0">
                                          <p:val>
                                            <p:fltVal val="0"/>
                                          </p:val>
                                        </p:tav>
                                        <p:tav tm="100000">
                                          <p:val>
                                            <p:strVal val="#ppt_w"/>
                                          </p:val>
                                        </p:tav>
                                      </p:tavLst>
                                    </p:anim>
                                    <p:anim calcmode="lin" valueType="num">
                                      <p:cBhvr>
                                        <p:cTn id="8" dur="500" fill="hold"/>
                                        <p:tgtEl>
                                          <p:spTgt spid="816131"/>
                                        </p:tgtEl>
                                        <p:attrNameLst>
                                          <p:attrName>ppt_h</p:attrName>
                                        </p:attrNameLst>
                                      </p:cBhvr>
                                      <p:tavLst>
                                        <p:tav tm="0">
                                          <p:val>
                                            <p:fltVal val="0"/>
                                          </p:val>
                                        </p:tav>
                                        <p:tav tm="100000">
                                          <p:val>
                                            <p:strVal val="#ppt_h"/>
                                          </p:val>
                                        </p:tav>
                                      </p:tavLst>
                                    </p:anim>
                                    <p:animEffect transition="in" filter="fade">
                                      <p:cBhvr>
                                        <p:cTn id="9" dur="500"/>
                                        <p:tgtEl>
                                          <p:spTgt spid="816131"/>
                                        </p:tgtEl>
                                      </p:cBhvr>
                                    </p:animEffect>
                                  </p:childTnLst>
                                </p:cTn>
                              </p:par>
                            </p:childTnLst>
                          </p:cTn>
                        </p:par>
                        <p:par>
                          <p:cTn id="10" fill="hold" nodeType="afterGroup">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16130"/>
                                        </p:tgtEl>
                                        <p:attrNameLst>
                                          <p:attrName>style.visibility</p:attrName>
                                        </p:attrNameLst>
                                      </p:cBhvr>
                                      <p:to>
                                        <p:strVal val="visible"/>
                                      </p:to>
                                    </p:set>
                                    <p:animEffect transition="in" filter="wipe(left)">
                                      <p:cBhvr>
                                        <p:cTn id="13" dur="500"/>
                                        <p:tgtEl>
                                          <p:spTgt spid="81613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077"/>
                                        </p:tgtEl>
                                        <p:attrNameLst>
                                          <p:attrName>style.visibility</p:attrName>
                                        </p:attrNameLst>
                                      </p:cBhvr>
                                      <p:to>
                                        <p:strVal val="visible"/>
                                      </p:to>
                                    </p:set>
                                    <p:animEffect transition="in" filter="wipe(left)">
                                      <p:cBhvr>
                                        <p:cTn id="17"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animBg="1"/>
      <p:bldP spid="81613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FBA20CD-B040-486E-ACE8-BB4B74516EF7}" type="slidenum">
              <a:rPr kumimoji="0" lang="zh-TW" altLang="en-US" smtClean="0">
                <a:latin typeface="Times New Roman" pitchFamily="18" charset="0"/>
              </a:rPr>
              <a:pPr eaLnBrk="1" hangingPunct="1"/>
              <a:t>19</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4800" dirty="0">
                <a:solidFill>
                  <a:srgbClr val="000066"/>
                </a:solidFill>
                <a:ea typeface="標楷體" pitchFamily="65" charset="-120"/>
              </a:rPr>
              <a:t>政府內部控制制度設計流程</a:t>
            </a:r>
            <a:endParaRPr lang="zh-TW" altLang="en-US" sz="4800" dirty="0" smtClean="0">
              <a:solidFill>
                <a:srgbClr val="000066"/>
              </a:solidFill>
              <a:ea typeface="標楷體" pitchFamily="65" charset="-120"/>
            </a:endParaRPr>
          </a:p>
        </p:txBody>
      </p:sp>
    </p:spTree>
    <p:extLst>
      <p:ext uri="{BB962C8B-B14F-4D97-AF65-F5344CB8AC3E}">
        <p14:creationId xmlns:p14="http://schemas.microsoft.com/office/powerpoint/2010/main" val="28141282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圖片 98" descr="1040625內控制度設計步驟-整體層級目標(依步驟分)"/>
          <p:cNvPicPr>
            <a:picLocks noChangeAspect="1" noChangeArrowheads="1"/>
          </p:cNvPicPr>
          <p:nvPr/>
        </p:nvPicPr>
        <p:blipFill rotWithShape="1">
          <a:blip r:embed="rId2">
            <a:extLst>
              <a:ext uri="{28A0092B-C50C-407E-A947-70E740481C1C}">
                <a14:useLocalDpi xmlns:a14="http://schemas.microsoft.com/office/drawing/2010/main" val="0"/>
              </a:ext>
            </a:extLst>
          </a:blip>
          <a:srcRect b="48314"/>
          <a:stretch/>
        </p:blipFill>
        <p:spPr bwMode="auto">
          <a:xfrm>
            <a:off x="1351756" y="1221953"/>
            <a:ext cx="7202488" cy="51593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29"/>
          <p:cNvSpPr>
            <a:spLocks noChangeArrowheads="1"/>
          </p:cNvSpPr>
          <p:nvPr/>
        </p:nvSpPr>
        <p:spPr bwMode="auto">
          <a:xfrm>
            <a:off x="1121304" y="494507"/>
            <a:ext cx="7670271" cy="579437"/>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lgn="ctr">
              <a:defRPr/>
            </a:pPr>
            <a:r>
              <a:rPr lang="zh-TW" altLang="en-US" sz="3200" b="1" dirty="0">
                <a:latin typeface="標楷體" panose="03000509000000000000" pitchFamily="65" charset="-120"/>
              </a:rPr>
              <a:t>政府內部控制制度設計</a:t>
            </a:r>
            <a:r>
              <a:rPr lang="zh-TW" altLang="en-US" sz="3200" b="1" dirty="0" smtClean="0"/>
              <a:t>流程</a:t>
            </a:r>
            <a:r>
              <a:rPr lang="en-US" altLang="zh-TW" sz="1600" b="1" dirty="0" smtClean="0">
                <a:cs typeface="Arial" panose="020B0604020202020204" pitchFamily="34" charset="0"/>
              </a:rPr>
              <a:t>2/2</a:t>
            </a:r>
            <a:endParaRPr lang="en-US" altLang="zh-TW" sz="1600" b="1" dirty="0">
              <a:cs typeface="Arial" panose="020B0604020202020204" pitchFamily="34" charset="0"/>
            </a:endParaRPr>
          </a:p>
        </p:txBody>
      </p:sp>
    </p:spTree>
    <p:extLst>
      <p:ext uri="{BB962C8B-B14F-4D97-AF65-F5344CB8AC3E}">
        <p14:creationId xmlns:p14="http://schemas.microsoft.com/office/powerpoint/2010/main" val="24626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1" name="Text Box 17"/>
          <p:cNvSpPr txBox="1">
            <a:spLocks noChangeArrowheads="1"/>
          </p:cNvSpPr>
          <p:nvPr/>
        </p:nvSpPr>
        <p:spPr bwMode="auto">
          <a:xfrm>
            <a:off x="649731" y="522291"/>
            <a:ext cx="251795" cy="314325"/>
          </a:xfrm>
          <a:prstGeom prst="rect">
            <a:avLst/>
          </a:prstGeom>
          <a:noFill/>
          <a:ln>
            <a:noFill/>
          </a:ln>
          <a:effectLst>
            <a:prstShdw prst="shdw17" dist="17961" dir="2700000">
              <a:schemeClr val="accent1">
                <a:gamma/>
                <a:shade val="60000"/>
                <a:invGamma/>
              </a:schemeClr>
            </a:prstShdw>
          </a:effectLst>
          <a:extLst/>
        </p:spPr>
        <p:txBody>
          <a:bodyPr vert="eaVert" lIns="18000" tIns="10800" rIns="18000" bIns="10800" anchor="ctr" anchorCtr="1">
            <a:spAutoFit/>
          </a:bodyPr>
          <a:lstStyle/>
          <a:p>
            <a:pPr algn="ctr">
              <a:spcBef>
                <a:spcPct val="50000"/>
              </a:spcBef>
              <a:defRPr/>
            </a:pPr>
            <a:endParaRPr lang="en-US" altLang="zh-TW" sz="1400">
              <a:solidFill>
                <a:schemeClr val="bg1"/>
              </a:solidFill>
              <a:latin typeface="標楷體" panose="03000509000000000000" pitchFamily="65" charset="-120"/>
              <a:ea typeface="標楷體" panose="03000509000000000000" pitchFamily="65" charset="-120"/>
              <a:cs typeface="Times New Roman" pitchFamily="18" charset="0"/>
            </a:endParaRPr>
          </a:p>
        </p:txBody>
      </p:sp>
      <p:pic>
        <p:nvPicPr>
          <p:cNvPr id="64" name="圖片 98" descr="1040625內控制度設計步驟-整體層級目標(依步驟分)"/>
          <p:cNvPicPr>
            <a:picLocks noChangeAspect="1" noChangeArrowheads="1"/>
          </p:cNvPicPr>
          <p:nvPr/>
        </p:nvPicPr>
        <p:blipFill rotWithShape="1">
          <a:blip r:embed="rId2">
            <a:extLst>
              <a:ext uri="{28A0092B-C50C-407E-A947-70E740481C1C}">
                <a14:useLocalDpi xmlns:a14="http://schemas.microsoft.com/office/drawing/2010/main" val="0"/>
              </a:ext>
            </a:extLst>
          </a:blip>
          <a:srcRect t="51855"/>
          <a:stretch/>
        </p:blipFill>
        <p:spPr bwMode="auto">
          <a:xfrm>
            <a:off x="1351756" y="1431354"/>
            <a:ext cx="7202488" cy="48059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5" name="Rectangle 29"/>
          <p:cNvSpPr>
            <a:spLocks noChangeArrowheads="1"/>
          </p:cNvSpPr>
          <p:nvPr/>
        </p:nvSpPr>
        <p:spPr bwMode="auto">
          <a:xfrm>
            <a:off x="1121304" y="494507"/>
            <a:ext cx="7670271" cy="579437"/>
          </a:xfrm>
          <a:prstGeom prst="rect">
            <a:avLst/>
          </a:prstGeom>
          <a:noFill/>
          <a:ln>
            <a:noFill/>
          </a:ln>
          <a:effectLst>
            <a:prstShdw prst="shdw17" dist="17961" dir="2700000">
              <a:schemeClr val="accent1">
                <a:gamma/>
                <a:shade val="60000"/>
                <a:invGamma/>
                <a:alpha val="50000"/>
              </a:schemeClr>
            </a:prstShdw>
          </a:effectLst>
          <a:extLst/>
        </p:spPr>
        <p:txBody>
          <a:bodyPr>
            <a:spAutoFit/>
          </a:bodyPr>
          <a:lstStyle/>
          <a:p>
            <a:pPr algn="ctr">
              <a:defRPr/>
            </a:pPr>
            <a:r>
              <a:rPr lang="zh-TW" altLang="en-US" sz="3200" b="1" dirty="0">
                <a:latin typeface="標楷體" panose="03000509000000000000" pitchFamily="65" charset="-120"/>
              </a:rPr>
              <a:t>政府內部控制制度設計</a:t>
            </a:r>
            <a:r>
              <a:rPr lang="zh-TW" altLang="en-US" sz="3200" b="1" dirty="0" smtClean="0"/>
              <a:t>流程</a:t>
            </a:r>
            <a:r>
              <a:rPr lang="en-US" altLang="zh-TW" sz="1600" b="1" dirty="0" smtClean="0">
                <a:cs typeface="Arial" panose="020B0604020202020204" pitchFamily="34" charset="0"/>
              </a:rPr>
              <a:t>2/2</a:t>
            </a:r>
            <a:endParaRPr lang="en-US" altLang="zh-TW" sz="1600" b="1" dirty="0">
              <a:cs typeface="Arial" panose="020B0604020202020204" pitchFamily="34" charset="0"/>
            </a:endParaRPr>
          </a:p>
        </p:txBody>
      </p:sp>
    </p:spTree>
    <p:extLst>
      <p:ext uri="{BB962C8B-B14F-4D97-AF65-F5344CB8AC3E}">
        <p14:creationId xmlns:p14="http://schemas.microsoft.com/office/powerpoint/2010/main" val="195616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FBA20CD-B040-486E-ACE8-BB4B74516EF7}" type="slidenum">
              <a:rPr kumimoji="0" lang="zh-TW" altLang="en-US" smtClean="0">
                <a:latin typeface="Times New Roman" pitchFamily="18" charset="0"/>
              </a:rPr>
              <a:pPr eaLnBrk="1" hangingPunct="1"/>
              <a:t>22</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4800" dirty="0" smtClean="0">
                <a:solidFill>
                  <a:srgbClr val="000066"/>
                </a:solidFill>
                <a:ea typeface="標楷體" pitchFamily="65" charset="-120"/>
              </a:rPr>
              <a:t>內部控制之風險評估</a:t>
            </a:r>
          </a:p>
        </p:txBody>
      </p:sp>
    </p:spTree>
    <p:extLst>
      <p:ext uri="{BB962C8B-B14F-4D97-AF65-F5344CB8AC3E}">
        <p14:creationId xmlns:p14="http://schemas.microsoft.com/office/powerpoint/2010/main" val="316680154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251090" y="115889"/>
            <a:ext cx="9403821" cy="841375"/>
          </a:xfrm>
        </p:spPr>
        <p:txBody>
          <a:bodyPr/>
          <a:lstStyle/>
          <a:p>
            <a:pPr eaLnBrk="1" fontAlgn="auto" hangingPunct="1">
              <a:spcAft>
                <a:spcPts val="0"/>
              </a:spcAft>
              <a:defRPr/>
            </a:pPr>
            <a:r>
              <a:rPr lang="zh-TW" altLang="en-US" sz="4000" b="1" dirty="0" smtClean="0">
                <a:solidFill>
                  <a:srgbClr val="CC0066"/>
                </a:solidFill>
                <a:latin typeface="標楷體" pitchFamily="65" charset="-120"/>
                <a:ea typeface="標楷體" pitchFamily="65" charset="-120"/>
                <a:cs typeface="+mn-cs"/>
              </a:rPr>
              <a:t>主要依據法規</a:t>
            </a:r>
            <a:endParaRPr lang="zh-TW" altLang="en-US" sz="4000" b="1" dirty="0">
              <a:solidFill>
                <a:srgbClr val="CC0066"/>
              </a:solidFill>
              <a:latin typeface="標楷體" pitchFamily="65" charset="-120"/>
              <a:ea typeface="標楷體" pitchFamily="65" charset="-120"/>
              <a:cs typeface="+mn-cs"/>
            </a:endParaRPr>
          </a:p>
        </p:txBody>
      </p:sp>
      <p:sp>
        <p:nvSpPr>
          <p:cNvPr id="324615" name="Rectangle 7"/>
          <p:cNvSpPr>
            <a:spLocks noGrp="1" noChangeArrowheads="1"/>
          </p:cNvSpPr>
          <p:nvPr>
            <p:ph type="body" idx="4294967295"/>
          </p:nvPr>
        </p:nvSpPr>
        <p:spPr>
          <a:xfrm>
            <a:off x="1064569" y="1052513"/>
            <a:ext cx="7560840" cy="5484812"/>
          </a:xfrm>
        </p:spPr>
        <p:txBody>
          <a:bodyPr>
            <a:normAutofit lnSpcReduction="10000"/>
          </a:bodyPr>
          <a:lstStyle/>
          <a:p>
            <a:pPr marL="269875" indent="-269875" eaLnBrk="1" fontAlgn="auto" hangingPunct="1">
              <a:spcBef>
                <a:spcPct val="10000"/>
              </a:spcBef>
              <a:spcAft>
                <a:spcPts val="0"/>
              </a:spcAft>
              <a:buFont typeface="Wingdings"/>
              <a:buChar char=""/>
              <a:defRPr/>
            </a:pPr>
            <a:r>
              <a:rPr lang="zh-TW" altLang="zh-TW" sz="2800" dirty="0">
                <a:latin typeface="Arial" panose="020B0604020202020204" pitchFamily="34" charset="0"/>
                <a:cs typeface="Arial" panose="020B0604020202020204" pitchFamily="34" charset="0"/>
              </a:rPr>
              <a:t>中華民國</a:t>
            </a:r>
            <a:r>
              <a:rPr lang="en-US" altLang="zh-TW" sz="2800" dirty="0">
                <a:solidFill>
                  <a:srgbClr val="0000FF"/>
                </a:solidFill>
                <a:latin typeface="Arial" panose="020B0604020202020204" pitchFamily="34" charset="0"/>
                <a:cs typeface="Arial" panose="020B0604020202020204" pitchFamily="34" charset="0"/>
              </a:rPr>
              <a:t>104</a:t>
            </a:r>
            <a:r>
              <a:rPr lang="zh-TW" altLang="zh-TW" sz="2800" dirty="0">
                <a:solidFill>
                  <a:srgbClr val="0000FF"/>
                </a:solidFill>
                <a:latin typeface="Arial" panose="020B0604020202020204" pitchFamily="34" charset="0"/>
                <a:cs typeface="Arial" panose="020B0604020202020204" pitchFamily="34" charset="0"/>
              </a:rPr>
              <a:t>年</a:t>
            </a:r>
            <a:r>
              <a:rPr lang="en-US" altLang="zh-TW" sz="2800" dirty="0">
                <a:solidFill>
                  <a:srgbClr val="0000FF"/>
                </a:solidFill>
                <a:latin typeface="Arial" panose="020B0604020202020204" pitchFamily="34" charset="0"/>
                <a:cs typeface="Arial" panose="020B0604020202020204" pitchFamily="34" charset="0"/>
              </a:rPr>
              <a:t>7</a:t>
            </a:r>
            <a:r>
              <a:rPr lang="zh-TW" altLang="zh-TW" sz="2800" dirty="0">
                <a:solidFill>
                  <a:srgbClr val="0000FF"/>
                </a:solidFill>
                <a:latin typeface="Arial" panose="020B0604020202020204" pitchFamily="34" charset="0"/>
                <a:cs typeface="Arial" panose="020B0604020202020204" pitchFamily="34" charset="0"/>
              </a:rPr>
              <a:t>月</a:t>
            </a:r>
            <a:r>
              <a:rPr lang="en-US" altLang="zh-TW" sz="2800" dirty="0">
                <a:solidFill>
                  <a:srgbClr val="0000FF"/>
                </a:solidFill>
                <a:latin typeface="Arial" panose="020B0604020202020204" pitchFamily="34" charset="0"/>
                <a:cs typeface="Arial" panose="020B0604020202020204" pitchFamily="34" charset="0"/>
              </a:rPr>
              <a:t>13</a:t>
            </a:r>
            <a:r>
              <a:rPr lang="zh-TW" altLang="zh-TW" sz="2800" dirty="0" smtClean="0">
                <a:solidFill>
                  <a:srgbClr val="0000FF"/>
                </a:solidFill>
                <a:latin typeface="Arial" panose="020B0604020202020204" pitchFamily="34" charset="0"/>
                <a:cs typeface="Arial" panose="020B0604020202020204" pitchFamily="34" charset="0"/>
              </a:rPr>
              <a:t>日</a:t>
            </a:r>
            <a:endParaRPr lang="en-US" altLang="zh-TW" sz="2800" dirty="0" smtClean="0">
              <a:solidFill>
                <a:srgbClr val="0000FF"/>
              </a:solidFill>
              <a:latin typeface="Arial" panose="020B0604020202020204" pitchFamily="34" charset="0"/>
              <a:cs typeface="Arial" panose="020B0604020202020204" pitchFamily="34" charset="0"/>
            </a:endParaRPr>
          </a:p>
          <a:p>
            <a:pPr marL="269875" indent="-269875" eaLnBrk="1" fontAlgn="auto" hangingPunct="1">
              <a:spcBef>
                <a:spcPct val="10000"/>
              </a:spcBef>
              <a:spcAft>
                <a:spcPts val="0"/>
              </a:spcAft>
              <a:buFont typeface="Wingdings"/>
              <a:buChar char=""/>
              <a:defRPr/>
            </a:pPr>
            <a:r>
              <a:rPr lang="zh-TW" altLang="zh-TW" sz="2800" dirty="0" smtClean="0">
                <a:solidFill>
                  <a:srgbClr val="0000FF"/>
                </a:solidFill>
                <a:latin typeface="Arial" panose="020B0604020202020204" pitchFamily="34" charset="0"/>
                <a:cs typeface="Arial" panose="020B0604020202020204" pitchFamily="34" charset="0"/>
              </a:rPr>
              <a:t>行政院</a:t>
            </a:r>
            <a:r>
              <a:rPr lang="zh-TW" altLang="zh-TW" sz="2800" dirty="0">
                <a:solidFill>
                  <a:srgbClr val="0000FF"/>
                </a:solidFill>
                <a:latin typeface="Arial" panose="020B0604020202020204" pitchFamily="34" charset="0"/>
                <a:cs typeface="Arial" panose="020B0604020202020204" pitchFamily="34" charset="0"/>
              </a:rPr>
              <a:t>院授主綜規</a:t>
            </a:r>
            <a:r>
              <a:rPr lang="zh-TW" altLang="zh-TW" sz="2800" dirty="0">
                <a:latin typeface="Arial" panose="020B0604020202020204" pitchFamily="34" charset="0"/>
                <a:cs typeface="Arial" panose="020B0604020202020204" pitchFamily="34" charset="0"/>
              </a:rPr>
              <a:t>字第</a:t>
            </a:r>
            <a:r>
              <a:rPr lang="en-US" altLang="zh-TW" sz="2800" dirty="0">
                <a:latin typeface="Arial" panose="020B0604020202020204" pitchFamily="34" charset="0"/>
                <a:cs typeface="Arial" panose="020B0604020202020204" pitchFamily="34" charset="0"/>
              </a:rPr>
              <a:t>1040600380</a:t>
            </a:r>
            <a:r>
              <a:rPr lang="zh-TW" altLang="zh-TW" sz="2800" dirty="0">
                <a:latin typeface="Arial" panose="020B0604020202020204" pitchFamily="34" charset="0"/>
                <a:cs typeface="Arial" panose="020B0604020202020204" pitchFamily="34" charset="0"/>
              </a:rPr>
              <a:t>號</a:t>
            </a:r>
            <a:r>
              <a:rPr lang="zh-TW" altLang="zh-TW" sz="2800" dirty="0" smtClean="0">
                <a:latin typeface="Arial" panose="020B0604020202020204" pitchFamily="34" charset="0"/>
                <a:cs typeface="Arial" panose="020B0604020202020204" pitchFamily="34" charset="0"/>
              </a:rPr>
              <a:t>函</a:t>
            </a:r>
            <a:endParaRPr lang="en-US" altLang="zh-TW" sz="2800" dirty="0" smtClean="0">
              <a:latin typeface="Arial" panose="020B0604020202020204" pitchFamily="34" charset="0"/>
              <a:cs typeface="Arial" panose="020B0604020202020204" pitchFamily="34" charset="0"/>
            </a:endParaRPr>
          </a:p>
          <a:p>
            <a:pPr marL="269875" indent="-269875" eaLnBrk="1" fontAlgn="auto" hangingPunct="1">
              <a:spcBef>
                <a:spcPct val="10000"/>
              </a:spcBef>
              <a:spcAft>
                <a:spcPts val="0"/>
              </a:spcAft>
              <a:buFont typeface="Wingdings"/>
              <a:buChar char=""/>
              <a:defRPr/>
            </a:pPr>
            <a:r>
              <a:rPr lang="zh-TW" altLang="zh-TW" sz="2800" b="1" dirty="0" smtClean="0">
                <a:solidFill>
                  <a:srgbClr val="C00000"/>
                </a:solidFill>
                <a:latin typeface="Arial" panose="020B0604020202020204" pitchFamily="34" charset="0"/>
                <a:cs typeface="Arial" panose="020B0604020202020204" pitchFamily="34" charset="0"/>
              </a:rPr>
              <a:t>政府</a:t>
            </a:r>
            <a:r>
              <a:rPr lang="zh-TW" altLang="zh-TW" sz="2800" b="1" dirty="0">
                <a:solidFill>
                  <a:srgbClr val="C00000"/>
                </a:solidFill>
                <a:latin typeface="Arial" panose="020B0604020202020204" pitchFamily="34" charset="0"/>
                <a:cs typeface="Arial" panose="020B0604020202020204" pitchFamily="34" charset="0"/>
              </a:rPr>
              <a:t>內部控制制度設計</a:t>
            </a:r>
            <a:r>
              <a:rPr lang="zh-TW" altLang="zh-TW" sz="2800" b="1" dirty="0" smtClean="0">
                <a:solidFill>
                  <a:srgbClr val="C00000"/>
                </a:solidFill>
                <a:latin typeface="Arial" panose="020B0604020202020204" pitchFamily="34" charset="0"/>
                <a:cs typeface="Arial" panose="020B0604020202020204" pitchFamily="34" charset="0"/>
              </a:rPr>
              <a:t>原則</a:t>
            </a:r>
            <a:endParaRPr lang="en-US" altLang="zh-TW" sz="2800" b="1" dirty="0" smtClean="0">
              <a:solidFill>
                <a:srgbClr val="C00000"/>
              </a:solidFill>
              <a:latin typeface="Arial" panose="020B0604020202020204" pitchFamily="34" charset="0"/>
              <a:cs typeface="Arial" panose="020B0604020202020204" pitchFamily="34" charset="0"/>
            </a:endParaRPr>
          </a:p>
          <a:p>
            <a:pPr marL="400050" lvl="1" indent="0">
              <a:buNone/>
            </a:pPr>
            <a:r>
              <a:rPr lang="zh-TW" altLang="zh-TW" dirty="0"/>
              <a:t>貳、設計並維持有效內部控制制度</a:t>
            </a:r>
          </a:p>
          <a:p>
            <a:pPr marL="1524000" lvl="2" indent="-723900">
              <a:buNone/>
            </a:pPr>
            <a:r>
              <a:rPr lang="zh-TW" altLang="zh-TW" sz="2800" dirty="0"/>
              <a:t>三、各機關內部控制制度之設計，應針對</a:t>
            </a:r>
            <a:r>
              <a:rPr lang="zh-TW" altLang="zh-TW" sz="2800" dirty="0">
                <a:solidFill>
                  <a:srgbClr val="0000FF"/>
                </a:solidFill>
              </a:rPr>
              <a:t>可能影響內部控制目標達成之重大風險</a:t>
            </a:r>
            <a:r>
              <a:rPr lang="zh-TW" altLang="zh-TW" sz="2800" dirty="0"/>
              <a:t>加以控管，以強化該制度之有效性，其步驟</a:t>
            </a:r>
            <a:r>
              <a:rPr lang="zh-TW" altLang="zh-TW" sz="2800" dirty="0" smtClean="0"/>
              <a:t>如下：</a:t>
            </a:r>
            <a:endParaRPr lang="zh-TW" altLang="zh-TW" sz="2800" dirty="0"/>
          </a:p>
          <a:p>
            <a:pPr marL="2335213" lvl="3" indent="-1077913">
              <a:buNone/>
            </a:pPr>
            <a:r>
              <a:rPr lang="zh-TW" altLang="zh-TW" sz="2800" dirty="0"/>
              <a:t>（一）辦理風險評估：各機關得參考</a:t>
            </a:r>
            <a:r>
              <a:rPr lang="zh-TW" altLang="zh-TW" sz="2800" dirty="0">
                <a:solidFill>
                  <a:srgbClr val="0000FF"/>
                </a:solidFill>
              </a:rPr>
              <a:t>行政院所屬各機關風險管理與危機處理作業基準及作業手冊</a:t>
            </a:r>
            <a:r>
              <a:rPr lang="zh-TW" altLang="zh-TW" sz="2800" dirty="0"/>
              <a:t>之觀念、方法，按下列程序辦理</a:t>
            </a:r>
            <a:r>
              <a:rPr lang="zh-TW" altLang="zh-TW" sz="2800" dirty="0" smtClean="0"/>
              <a:t>：</a:t>
            </a:r>
            <a:endParaRPr lang="zh-TW" altLang="zh-TW" sz="2800" dirty="0"/>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rPr>
              <a:pPr eaLnBrk="1" hangingPunct="1"/>
              <a:t>23</a:t>
            </a:fld>
            <a:endParaRPr kumimoji="0" lang="en-US" altLang="zh-TW" smtClean="0">
              <a:solidFill>
                <a:srgbClr val="FFFFFF"/>
              </a:solidFill>
            </a:endParaRPr>
          </a:p>
        </p:txBody>
      </p:sp>
      <p:sp>
        <p:nvSpPr>
          <p:cNvPr id="2" name="圓角矩形 1"/>
          <p:cNvSpPr/>
          <p:nvPr/>
        </p:nvSpPr>
        <p:spPr>
          <a:xfrm>
            <a:off x="1352600" y="1916832"/>
            <a:ext cx="4392488" cy="432048"/>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0011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200472" y="332656"/>
            <a:ext cx="9403821" cy="841375"/>
          </a:xfrm>
        </p:spPr>
        <p:txBody>
          <a:bodyPr/>
          <a:lstStyle/>
          <a:p>
            <a:pPr eaLnBrk="1" fontAlgn="auto" hangingPunct="1">
              <a:spcAft>
                <a:spcPts val="0"/>
              </a:spcAft>
              <a:defRPr/>
            </a:pPr>
            <a:r>
              <a:rPr lang="zh-TW" altLang="en-US" sz="4000" dirty="0">
                <a:solidFill>
                  <a:srgbClr val="CC0066"/>
                </a:solidFill>
                <a:latin typeface="標楷體" pitchFamily="65" charset="-120"/>
                <a:ea typeface="標楷體" pitchFamily="65" charset="-120"/>
                <a:cs typeface="+mn-cs"/>
              </a:rPr>
              <a:t>風險評估程序</a:t>
            </a:r>
            <a:endParaRPr lang="zh-TW" altLang="en-US" sz="4000" b="1" dirty="0">
              <a:solidFill>
                <a:srgbClr val="CC0066"/>
              </a:solidFill>
              <a:latin typeface="標楷體" pitchFamily="65" charset="-120"/>
              <a:ea typeface="標楷體" pitchFamily="65" charset="-120"/>
              <a:cs typeface="+mn-cs"/>
            </a:endParaRPr>
          </a:p>
        </p:txBody>
      </p:sp>
      <p:sp>
        <p:nvSpPr>
          <p:cNvPr id="324615" name="Rectangle 7"/>
          <p:cNvSpPr>
            <a:spLocks noGrp="1" noChangeArrowheads="1"/>
          </p:cNvSpPr>
          <p:nvPr>
            <p:ph type="body" idx="4294967295"/>
          </p:nvPr>
        </p:nvSpPr>
        <p:spPr>
          <a:xfrm>
            <a:off x="1694638" y="1411685"/>
            <a:ext cx="6516724" cy="4176687"/>
          </a:xfrm>
        </p:spPr>
        <p:txBody>
          <a:bodyPr>
            <a:noAutofit/>
          </a:bodyPr>
          <a:lstStyle/>
          <a:p>
            <a:pPr marL="0" indent="0" eaLnBrk="1" fontAlgn="auto" hangingPunct="1">
              <a:spcBef>
                <a:spcPct val="10000"/>
              </a:spcBef>
              <a:spcAft>
                <a:spcPts val="0"/>
              </a:spcAft>
              <a:buNone/>
              <a:defRPr/>
            </a:pPr>
            <a:r>
              <a:rPr lang="zh-TW" altLang="en-US" sz="2800" dirty="0"/>
              <a:t>「辦理風險評估」，各機關得參考「行政院所屬各機關風險管理及危機處理作業基準」與「作業手冊」之觀念及方法，按下列程序辦理：</a:t>
            </a:r>
            <a:endParaRPr lang="en-US" altLang="zh-TW" sz="2800" dirty="0" smtClean="0"/>
          </a:p>
          <a:p>
            <a:pPr marL="0" indent="0" eaLnBrk="1" fontAlgn="auto" hangingPunct="1">
              <a:spcBef>
                <a:spcPct val="10000"/>
              </a:spcBef>
              <a:spcAft>
                <a:spcPts val="0"/>
              </a:spcAft>
              <a:buNone/>
              <a:defRPr/>
            </a:pPr>
            <a:r>
              <a:rPr lang="en-US" altLang="zh-TW" sz="2800" dirty="0" smtClean="0"/>
              <a:t>1</a:t>
            </a:r>
            <a:r>
              <a:rPr lang="en-US" altLang="zh-TW" sz="2800" dirty="0"/>
              <a:t>.</a:t>
            </a:r>
            <a:r>
              <a:rPr lang="zh-TW" altLang="zh-TW" sz="2800" dirty="0"/>
              <a:t>確認目標及決定風險容忍度 </a:t>
            </a:r>
            <a:endParaRPr lang="zh-TW" altLang="en-US" sz="2800" dirty="0"/>
          </a:p>
          <a:p>
            <a:pPr marL="0" indent="0" eaLnBrk="1" fontAlgn="auto" hangingPunct="1">
              <a:spcBef>
                <a:spcPct val="10000"/>
              </a:spcBef>
              <a:spcAft>
                <a:spcPts val="0"/>
              </a:spcAft>
              <a:buNone/>
              <a:defRPr/>
            </a:pPr>
            <a:r>
              <a:rPr lang="en-US" altLang="zh-TW" sz="2800" dirty="0">
                <a:ea typeface="標楷體" pitchFamily="65" charset="-120"/>
              </a:rPr>
              <a:t>2.</a:t>
            </a:r>
            <a:r>
              <a:rPr lang="zh-TW" altLang="en-US" sz="2800" dirty="0">
                <a:ea typeface="標楷體" pitchFamily="65" charset="-120"/>
              </a:rPr>
              <a:t>風險</a:t>
            </a:r>
            <a:r>
              <a:rPr lang="zh-TW" altLang="en-US" sz="2800" dirty="0" smtClean="0">
                <a:ea typeface="標楷體" pitchFamily="65" charset="-120"/>
              </a:rPr>
              <a:t>辨識</a:t>
            </a:r>
            <a:endParaRPr lang="en-US" altLang="zh-TW" sz="2800" dirty="0" smtClean="0">
              <a:ea typeface="標楷體" pitchFamily="65" charset="-120"/>
            </a:endParaRPr>
          </a:p>
          <a:p>
            <a:pPr marL="0" indent="0" eaLnBrk="1" fontAlgn="auto" hangingPunct="1">
              <a:spcBef>
                <a:spcPct val="10000"/>
              </a:spcBef>
              <a:spcAft>
                <a:spcPts val="0"/>
              </a:spcAft>
              <a:buNone/>
              <a:defRPr/>
            </a:pPr>
            <a:r>
              <a:rPr lang="en-US" altLang="zh-TW" sz="2800" dirty="0">
                <a:ea typeface="標楷體" pitchFamily="65" charset="-120"/>
              </a:rPr>
              <a:t>3.</a:t>
            </a:r>
            <a:r>
              <a:rPr lang="zh-TW" altLang="en-US" sz="2800" dirty="0">
                <a:ea typeface="標楷體" pitchFamily="65" charset="-120"/>
              </a:rPr>
              <a:t>風險</a:t>
            </a:r>
            <a:r>
              <a:rPr lang="zh-TW" altLang="en-US" sz="2800" dirty="0" smtClean="0">
                <a:ea typeface="標楷體" pitchFamily="65" charset="-120"/>
              </a:rPr>
              <a:t>分析</a:t>
            </a:r>
            <a:endParaRPr lang="en-US" altLang="zh-TW" sz="2800" dirty="0" smtClean="0">
              <a:ea typeface="標楷體" pitchFamily="65" charset="-120"/>
            </a:endParaRPr>
          </a:p>
          <a:p>
            <a:pPr marL="0" indent="0" eaLnBrk="1" fontAlgn="auto" hangingPunct="1">
              <a:spcBef>
                <a:spcPct val="10000"/>
              </a:spcBef>
              <a:spcAft>
                <a:spcPts val="0"/>
              </a:spcAft>
              <a:buNone/>
              <a:defRPr/>
            </a:pPr>
            <a:r>
              <a:rPr lang="en-US" altLang="zh-TW" sz="2800" dirty="0">
                <a:ea typeface="標楷體" pitchFamily="65" charset="-120"/>
              </a:rPr>
              <a:t>4.</a:t>
            </a:r>
            <a:r>
              <a:rPr lang="zh-TW" altLang="en-US" sz="2800" dirty="0">
                <a:ea typeface="標楷體" pitchFamily="65" charset="-120"/>
              </a:rPr>
              <a:t>風險</a:t>
            </a:r>
            <a:r>
              <a:rPr lang="zh-TW" altLang="en-US" sz="2800" dirty="0" smtClean="0">
                <a:ea typeface="標楷體" pitchFamily="65" charset="-120"/>
              </a:rPr>
              <a:t>評量</a:t>
            </a:r>
            <a:endParaRPr lang="en-US" altLang="zh-TW" sz="2800" dirty="0" smtClean="0">
              <a:ea typeface="標楷體" pitchFamily="65" charset="-120"/>
            </a:endParaRPr>
          </a:p>
          <a:p>
            <a:pPr marL="0" indent="0" eaLnBrk="1" fontAlgn="auto" hangingPunct="1">
              <a:spcBef>
                <a:spcPct val="10000"/>
              </a:spcBef>
              <a:spcAft>
                <a:spcPts val="0"/>
              </a:spcAft>
              <a:buNone/>
              <a:defRPr/>
            </a:pPr>
            <a:r>
              <a:rPr lang="en-US" altLang="zh-TW" sz="2800" dirty="0">
                <a:ea typeface="標楷體" pitchFamily="65" charset="-120"/>
              </a:rPr>
              <a:t>5.</a:t>
            </a:r>
            <a:r>
              <a:rPr lang="zh-TW" altLang="en-US" sz="2800" dirty="0">
                <a:ea typeface="標楷體" pitchFamily="65" charset="-120"/>
              </a:rPr>
              <a:t>風險</a:t>
            </a:r>
            <a:r>
              <a:rPr lang="zh-TW" altLang="zh-TW" sz="2800" dirty="0">
                <a:ea typeface="標楷體" pitchFamily="65" charset="-120"/>
              </a:rPr>
              <a:t>滾推</a:t>
            </a:r>
            <a:endParaRPr lang="zh-TW" altLang="zh-TW" sz="2800" dirty="0"/>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rPr>
              <a:pPr eaLnBrk="1" hangingPunct="1"/>
              <a:t>24</a:t>
            </a:fld>
            <a:endParaRPr kumimoji="0" lang="en-US" altLang="zh-TW" smtClean="0">
              <a:solidFill>
                <a:srgbClr val="FFFFFF"/>
              </a:solidFill>
            </a:endParaRPr>
          </a:p>
        </p:txBody>
      </p:sp>
    </p:spTree>
    <p:extLst>
      <p:ext uri="{BB962C8B-B14F-4D97-AF65-F5344CB8AC3E}">
        <p14:creationId xmlns:p14="http://schemas.microsoft.com/office/powerpoint/2010/main" val="80517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761433" y="115889"/>
            <a:ext cx="8383135" cy="841375"/>
          </a:xfrm>
        </p:spPr>
        <p:txBody>
          <a:bodyPr/>
          <a:lstStyle/>
          <a:p>
            <a:pPr eaLnBrk="1" fontAlgn="auto" hangingPunct="1">
              <a:spcAft>
                <a:spcPts val="0"/>
              </a:spcAft>
              <a:defRPr/>
            </a:pPr>
            <a:r>
              <a:rPr lang="zh-TW" altLang="en-US" sz="4000" dirty="0" smtClean="0">
                <a:solidFill>
                  <a:srgbClr val="CC0066"/>
                </a:solidFill>
                <a:latin typeface="Arial" panose="020B0604020202020204" pitchFamily="34" charset="0"/>
                <a:ea typeface="標楷體" pitchFamily="65" charset="-120"/>
                <a:cs typeface="Arial" panose="020B0604020202020204" pitchFamily="34" charset="0"/>
              </a:rPr>
              <a:t>確</a:t>
            </a:r>
            <a:r>
              <a:rPr lang="zh-TW" altLang="en-US" sz="4000" dirty="0" smtClean="0">
                <a:solidFill>
                  <a:srgbClr val="CC0066"/>
                </a:solidFill>
                <a:latin typeface="標楷體" pitchFamily="65" charset="-120"/>
                <a:ea typeface="標楷體" pitchFamily="65" charset="-120"/>
                <a:cs typeface="+mn-cs"/>
              </a:rPr>
              <a:t>認</a:t>
            </a:r>
            <a:r>
              <a:rPr lang="zh-TW" altLang="en-US" sz="4000" dirty="0">
                <a:solidFill>
                  <a:srgbClr val="CC0066"/>
                </a:solidFill>
                <a:latin typeface="標楷體" pitchFamily="65" charset="-120"/>
                <a:ea typeface="標楷體" pitchFamily="65" charset="-120"/>
                <a:cs typeface="+mn-cs"/>
              </a:rPr>
              <a:t>目標及決定風險容忍度 </a:t>
            </a:r>
            <a:endParaRPr lang="zh-TW" altLang="en-US" sz="4000" b="1" dirty="0">
              <a:solidFill>
                <a:srgbClr val="CC0066"/>
              </a:solidFill>
              <a:latin typeface="標楷體" pitchFamily="65" charset="-120"/>
              <a:ea typeface="標楷體" pitchFamily="65" charset="-120"/>
              <a:cs typeface="+mn-cs"/>
            </a:endParaRPr>
          </a:p>
        </p:txBody>
      </p:sp>
      <p:sp>
        <p:nvSpPr>
          <p:cNvPr id="324615" name="Rectangle 7"/>
          <p:cNvSpPr>
            <a:spLocks noGrp="1" noChangeArrowheads="1"/>
          </p:cNvSpPr>
          <p:nvPr>
            <p:ph type="body" idx="4294967295"/>
          </p:nvPr>
        </p:nvSpPr>
        <p:spPr>
          <a:xfrm>
            <a:off x="1064569" y="1052513"/>
            <a:ext cx="7560840" cy="5484812"/>
          </a:xfrm>
        </p:spPr>
        <p:txBody>
          <a:bodyPr>
            <a:normAutofit fontScale="92500" lnSpcReduction="10000"/>
          </a:bodyPr>
          <a:lstStyle/>
          <a:p>
            <a:pPr marL="266700" indent="-266700">
              <a:buNone/>
            </a:pPr>
            <a:r>
              <a:rPr lang="en-US" altLang="zh-TW" sz="2800" dirty="0"/>
              <a:t>1.</a:t>
            </a:r>
            <a:r>
              <a:rPr lang="zh-TW" altLang="en-US" sz="2800" dirty="0"/>
              <a:t>各機關應由上而下確認整體與作業層級目標，以實現施政效能、提供可靠資訊、遵循法令規定及保障資產安全：</a:t>
            </a:r>
          </a:p>
          <a:p>
            <a:pPr marL="723900" indent="-457200">
              <a:buNone/>
            </a:pPr>
            <a:r>
              <a:rPr lang="en-US" altLang="zh-TW" sz="2800" dirty="0"/>
              <a:t>(1)</a:t>
            </a:r>
            <a:r>
              <a:rPr lang="zh-TW" altLang="en-US" sz="2800" dirty="0">
                <a:solidFill>
                  <a:srgbClr val="C00000"/>
                </a:solidFill>
              </a:rPr>
              <a:t>整體層級目標</a:t>
            </a:r>
            <a:r>
              <a:rPr lang="zh-TW" altLang="en-US" sz="2800" dirty="0"/>
              <a:t>：依機關設立使命、願景、施政目標及中長程個案計畫等，確認整體層級</a:t>
            </a:r>
            <a:r>
              <a:rPr lang="zh-TW" altLang="en-US" sz="2800" dirty="0" smtClean="0"/>
              <a:t>目標</a:t>
            </a:r>
            <a:endParaRPr lang="en-US" altLang="zh-TW" sz="2800" dirty="0" smtClean="0"/>
          </a:p>
          <a:p>
            <a:pPr marL="723900" indent="-457200">
              <a:buNone/>
            </a:pPr>
            <a:r>
              <a:rPr lang="en-US" altLang="zh-TW" sz="2800" dirty="0" smtClean="0"/>
              <a:t>(</a:t>
            </a:r>
            <a:r>
              <a:rPr lang="en-US" altLang="zh-TW" sz="2800" dirty="0"/>
              <a:t>2)</a:t>
            </a:r>
            <a:r>
              <a:rPr lang="zh-TW" altLang="en-US" sz="2800" dirty="0">
                <a:solidFill>
                  <a:srgbClr val="C00000"/>
                </a:solidFill>
              </a:rPr>
              <a:t>作業層級目標</a:t>
            </a:r>
            <a:r>
              <a:rPr lang="zh-TW" altLang="en-US" sz="2800" dirty="0"/>
              <a:t>：配合整體層級目標，為達成內部各單位業務職掌，以作業類別或作業項目為基礎所設定之作業層級目標。</a:t>
            </a:r>
          </a:p>
          <a:p>
            <a:pPr marL="361950" indent="-361950">
              <a:buNone/>
            </a:pPr>
            <a:r>
              <a:rPr lang="en-US" altLang="zh-TW" sz="2800" dirty="0"/>
              <a:t>2.</a:t>
            </a:r>
            <a:r>
              <a:rPr lang="zh-TW" altLang="en-US" sz="2800" dirty="0"/>
              <a:t>各機關</a:t>
            </a:r>
            <a:r>
              <a:rPr lang="zh-TW" altLang="en-US" sz="2800" dirty="0">
                <a:solidFill>
                  <a:srgbClr val="C00000"/>
                </a:solidFill>
              </a:rPr>
              <a:t>組織架構調整</a:t>
            </a:r>
            <a:r>
              <a:rPr lang="zh-TW" altLang="en-US" sz="2800" dirty="0"/>
              <a:t>或</a:t>
            </a:r>
            <a:r>
              <a:rPr lang="zh-TW" altLang="en-US" sz="2800" dirty="0">
                <a:solidFill>
                  <a:srgbClr val="C00000"/>
                </a:solidFill>
              </a:rPr>
              <a:t>業務增減變動</a:t>
            </a:r>
            <a:r>
              <a:rPr lang="zh-TW" altLang="en-US" sz="2800" dirty="0"/>
              <a:t>時，應一併檢視</a:t>
            </a:r>
            <a:r>
              <a:rPr lang="zh-TW" altLang="en-US" sz="2800" dirty="0">
                <a:solidFill>
                  <a:srgbClr val="C00000"/>
                </a:solidFill>
              </a:rPr>
              <a:t>修正</a:t>
            </a:r>
            <a:r>
              <a:rPr lang="zh-TW" altLang="en-US" sz="2800" dirty="0"/>
              <a:t>整體與作業層級目標。</a:t>
            </a:r>
          </a:p>
          <a:p>
            <a:pPr marL="266700" indent="-266700">
              <a:buNone/>
            </a:pPr>
            <a:r>
              <a:rPr lang="en-US" altLang="zh-TW" sz="2800" dirty="0"/>
              <a:t>3.</a:t>
            </a:r>
            <a:r>
              <a:rPr lang="zh-TW" altLang="en-US" sz="2800" dirty="0"/>
              <a:t>各機關應決定適切之</a:t>
            </a:r>
            <a:r>
              <a:rPr lang="zh-TW" altLang="en-US" sz="2800" dirty="0">
                <a:solidFill>
                  <a:srgbClr val="C00000"/>
                </a:solidFill>
              </a:rPr>
              <a:t>風險容忍度</a:t>
            </a:r>
            <a:r>
              <a:rPr lang="zh-TW" altLang="en-US" sz="2800" dirty="0"/>
              <a:t>；所稱風險容忍度，指機關所願意承受整體與作業層級目標無法達成之變動程度。</a:t>
            </a:r>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rPr>
              <a:pPr eaLnBrk="1" hangingPunct="1"/>
              <a:t>25</a:t>
            </a:fld>
            <a:endParaRPr kumimoji="0" lang="en-US" altLang="zh-TW" smtClean="0">
              <a:solidFill>
                <a:srgbClr val="FFFFFF"/>
              </a:solidFill>
            </a:endParaRPr>
          </a:p>
        </p:txBody>
      </p:sp>
    </p:spTree>
    <p:extLst>
      <p:ext uri="{BB962C8B-B14F-4D97-AF65-F5344CB8AC3E}">
        <p14:creationId xmlns:p14="http://schemas.microsoft.com/office/powerpoint/2010/main" val="3624790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0D4A0ED9-7554-4A37-ACBB-370AD63D4A8D}" type="slidenum">
              <a:rPr kumimoji="0" lang="zh-TW" altLang="en-US" smtClean="0">
                <a:latin typeface="Times New Roman" pitchFamily="18" charset="0"/>
              </a:rPr>
              <a:pPr eaLnBrk="1" hangingPunct="1"/>
              <a:t>26</a:t>
            </a:fld>
            <a:endParaRPr kumimoji="0" lang="en-US" altLang="zh-TW" smtClean="0">
              <a:latin typeface="Times New Roman" pitchFamily="18" charset="0"/>
            </a:endParaRPr>
          </a:p>
        </p:txBody>
      </p:sp>
      <p:sp>
        <p:nvSpPr>
          <p:cNvPr id="329732" name="Rectangle 4"/>
          <p:cNvSpPr>
            <a:spLocks noGrp="1" noChangeArrowheads="1"/>
          </p:cNvSpPr>
          <p:nvPr>
            <p:ph type="title" idx="4294967295"/>
          </p:nvPr>
        </p:nvSpPr>
        <p:spPr>
          <a:xfrm>
            <a:off x="488950" y="115888"/>
            <a:ext cx="8915400" cy="720725"/>
          </a:xfrm>
        </p:spPr>
        <p:txBody>
          <a:bodyPr/>
          <a:lstStyle/>
          <a:p>
            <a:pPr>
              <a:defRPr/>
            </a:pPr>
            <a:r>
              <a:rPr lang="zh-TW" altLang="en-US" sz="4000" dirty="0">
                <a:effectLst>
                  <a:outerShdw blurRad="38100" dist="38100" dir="2700000" algn="tl">
                    <a:srgbClr val="C0C0C0"/>
                  </a:outerShdw>
                </a:effectLst>
                <a:latin typeface="Times New Roman" pitchFamily="18" charset="0"/>
                <a:ea typeface="標楷體" pitchFamily="65" charset="-120"/>
              </a:rPr>
              <a:t>確認目標</a:t>
            </a:r>
            <a:endParaRPr lang="zh-TW" altLang="en-US" sz="3200"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
        <p:nvSpPr>
          <p:cNvPr id="35846" name="Rectangle 5"/>
          <p:cNvSpPr>
            <a:spLocks noChangeArrowheads="1"/>
          </p:cNvSpPr>
          <p:nvPr/>
        </p:nvSpPr>
        <p:spPr bwMode="auto">
          <a:xfrm>
            <a:off x="344488" y="836613"/>
            <a:ext cx="9561512"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ct val="20000"/>
              </a:spcBef>
              <a:buClr>
                <a:srgbClr val="CC0000"/>
              </a:buClr>
              <a:buSzPct val="75000"/>
              <a:buFont typeface="Wingdings" pitchFamily="2" charset="2"/>
              <a:buChar char="p"/>
            </a:pPr>
            <a:r>
              <a:rPr lang="zh-TW" altLang="en-US" sz="3200" b="1">
                <a:solidFill>
                  <a:srgbClr val="3333FF"/>
                </a:solidFill>
                <a:latin typeface="Times New Roman" pitchFamily="18" charset="0"/>
              </a:rPr>
              <a:t>以財政部為例 </a:t>
            </a:r>
          </a:p>
          <a:p>
            <a:pPr eaLnBrk="0" hangingPunct="0">
              <a:lnSpc>
                <a:spcPct val="90000"/>
              </a:lnSpc>
              <a:spcBef>
                <a:spcPct val="20000"/>
              </a:spcBef>
              <a:buClr>
                <a:srgbClr val="CC0000"/>
              </a:buClr>
              <a:buSzPct val="75000"/>
              <a:buFont typeface="Wingdings" pitchFamily="2" charset="2"/>
              <a:buChar char="p"/>
            </a:pPr>
            <a:endParaRPr lang="zh-TW" altLang="en-US" sz="2400" b="1">
              <a:solidFill>
                <a:srgbClr val="3333FF"/>
              </a:solidFill>
              <a:latin typeface="Times New Roman" pitchFamily="18" charset="0"/>
            </a:endParaRPr>
          </a:p>
        </p:txBody>
      </p:sp>
      <p:sp>
        <p:nvSpPr>
          <p:cNvPr id="35847" name="Text Box 3"/>
          <p:cNvSpPr txBox="1">
            <a:spLocks noChangeArrowheads="1"/>
          </p:cNvSpPr>
          <p:nvPr/>
        </p:nvSpPr>
        <p:spPr bwMode="auto">
          <a:xfrm>
            <a:off x="6167438" y="5949950"/>
            <a:ext cx="3322637" cy="366713"/>
          </a:xfrm>
          <a:prstGeom prst="rect">
            <a:avLst/>
          </a:prstGeom>
          <a:noFill/>
          <a:ln>
            <a:noFill/>
          </a:ln>
          <a:effectLst>
            <a:prstShdw prst="shdw17" dist="17961" dir="2700000">
              <a:srgbClr val="995C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spcBef>
                <a:spcPct val="50000"/>
              </a:spcBef>
            </a:pPr>
            <a:r>
              <a:rPr lang="zh-TW" altLang="en-US" b="1">
                <a:latin typeface="標楷體" pitchFamily="65" charset="-120"/>
              </a:rPr>
              <a:t>資料來源</a:t>
            </a:r>
            <a:r>
              <a:rPr lang="en-US" altLang="zh-TW" b="1">
                <a:latin typeface="標楷體" pitchFamily="65" charset="-120"/>
              </a:rPr>
              <a:t>:</a:t>
            </a:r>
            <a:r>
              <a:rPr lang="zh-TW" altLang="en-US" b="1">
                <a:latin typeface="標楷體" pitchFamily="65" charset="-120"/>
              </a:rPr>
              <a:t>財政部組織管理彙編</a:t>
            </a:r>
          </a:p>
        </p:txBody>
      </p:sp>
      <p:pic>
        <p:nvPicPr>
          <p:cNvPr id="35848" name="資料庫圖表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755775"/>
            <a:ext cx="97409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流程圖: 替代處理程序 9"/>
          <p:cNvSpPr/>
          <p:nvPr/>
        </p:nvSpPr>
        <p:spPr>
          <a:xfrm>
            <a:off x="128588" y="1484313"/>
            <a:ext cx="1712912" cy="1081087"/>
          </a:xfrm>
          <a:prstGeom prst="flowChartAlternateProcess">
            <a:avLst/>
          </a:prstGeom>
          <a:solidFill>
            <a:schemeClr val="bg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800" b="1" dirty="0">
                <a:solidFill>
                  <a:schemeClr val="tx1"/>
                </a:solidFill>
              </a:rPr>
              <a:t>整體層級目標</a:t>
            </a:r>
            <a:endParaRPr lang="en-US" sz="2800" b="1" dirty="0">
              <a:solidFill>
                <a:schemeClr val="tx1"/>
              </a:solidFill>
            </a:endParaRPr>
          </a:p>
        </p:txBody>
      </p:sp>
      <p:sp>
        <p:nvSpPr>
          <p:cNvPr id="35850" name="投影片編號版面配置區 12"/>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0BDAFB1A-8D56-42AB-A350-4361747D7E68}" type="slidenum">
              <a:rPr kumimoji="0" lang="zh-TW" altLang="en-US" sz="1000">
                <a:latin typeface="Times New Roman" pitchFamily="18" charset="0"/>
              </a:rPr>
              <a:pPr algn="r" eaLnBrk="1" hangingPunct="1"/>
              <a:t>26</a:t>
            </a:fld>
            <a:endParaRPr kumimoji="0" lang="en-US" altLang="zh-TW" sz="1000">
              <a:latin typeface="Times New Roman" pitchFamily="18" charset="0"/>
            </a:endParaRPr>
          </a:p>
        </p:txBody>
      </p:sp>
      <p:sp>
        <p:nvSpPr>
          <p:cNvPr id="12" name="流程圖: 替代處理程序 11"/>
          <p:cNvSpPr/>
          <p:nvPr/>
        </p:nvSpPr>
        <p:spPr>
          <a:xfrm>
            <a:off x="128588" y="3860800"/>
            <a:ext cx="1712912" cy="1081088"/>
          </a:xfrm>
          <a:prstGeom prst="flowChartAlternateProcess">
            <a:avLst/>
          </a:prstGeom>
          <a:solidFill>
            <a:schemeClr val="bg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800" b="1" dirty="0">
                <a:solidFill>
                  <a:schemeClr val="tx1"/>
                </a:solidFill>
              </a:rPr>
              <a:t>作業層級目標</a:t>
            </a:r>
            <a:endParaRPr lang="en-US" sz="2800" b="1" dirty="0">
              <a:solidFill>
                <a:schemeClr val="tx1"/>
              </a:solidFill>
            </a:endParaRPr>
          </a:p>
        </p:txBody>
      </p:sp>
      <p:sp>
        <p:nvSpPr>
          <p:cNvPr id="14" name="AutoShape 92"/>
          <p:cNvSpPr>
            <a:spLocks noChangeArrowheads="1"/>
          </p:cNvSpPr>
          <p:nvPr/>
        </p:nvSpPr>
        <p:spPr bwMode="auto">
          <a:xfrm>
            <a:off x="0" y="5157788"/>
            <a:ext cx="1857375" cy="1150937"/>
          </a:xfrm>
          <a:prstGeom prst="wedgeRoundRectCallout">
            <a:avLst>
              <a:gd name="adj1" fmla="val -514"/>
              <a:gd name="adj2" fmla="val -78116"/>
              <a:gd name="adj3" fmla="val 16667"/>
            </a:avLst>
          </a:prstGeom>
          <a:solidFill>
            <a:srgbClr val="18E8C5"/>
          </a:solidFill>
          <a:ln w="28575">
            <a:solidFill>
              <a:schemeClr val="bg1"/>
            </a:solidFill>
            <a:miter lim="800000"/>
            <a:headEnd/>
            <a:tailEnd/>
          </a:ln>
          <a:effectLst>
            <a:outerShdw blurRad="63500" dist="38100" dir="2700000" algn="tl" rotWithShape="0">
              <a:srgbClr val="000000">
                <a:alpha val="39999"/>
              </a:srgbClr>
            </a:outerShdw>
          </a:effectLst>
        </p:spPr>
        <p:txBody>
          <a:bodyPr/>
          <a:lstStyle/>
          <a:p>
            <a:pPr>
              <a:defRPr/>
            </a:pPr>
            <a:r>
              <a:rPr lang="zh-TW" altLang="en-US" sz="2000" b="1" dirty="0">
                <a:latin typeface="+mn-ea"/>
                <a:ea typeface="+mn-ea"/>
              </a:rPr>
              <a:t>當國庫署視為財政部業務單位時。</a:t>
            </a:r>
          </a:p>
        </p:txBody>
      </p:sp>
    </p:spTree>
    <p:extLst>
      <p:ext uri="{BB962C8B-B14F-4D97-AF65-F5344CB8AC3E}">
        <p14:creationId xmlns:p14="http://schemas.microsoft.com/office/powerpoint/2010/main" val="24289980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51A88EAA-13B4-4BBE-A4AC-EC241D6F8E16}" type="slidenum">
              <a:rPr kumimoji="0" lang="zh-TW" altLang="en-US" smtClean="0">
                <a:latin typeface="Times New Roman" pitchFamily="18" charset="0"/>
              </a:rPr>
              <a:pPr eaLnBrk="1" hangingPunct="1"/>
              <a:t>27</a:t>
            </a:fld>
            <a:endParaRPr kumimoji="0" lang="en-US" altLang="zh-TW" smtClean="0">
              <a:latin typeface="Times New Roman" pitchFamily="18" charset="0"/>
            </a:endParaRPr>
          </a:p>
        </p:txBody>
      </p:sp>
      <p:sp>
        <p:nvSpPr>
          <p:cNvPr id="329732" name="Rectangle 4"/>
          <p:cNvSpPr>
            <a:spLocks noGrp="1" noChangeArrowheads="1"/>
          </p:cNvSpPr>
          <p:nvPr>
            <p:ph type="title" idx="4294967295"/>
          </p:nvPr>
        </p:nvSpPr>
        <p:spPr>
          <a:xfrm>
            <a:off x="488950" y="115888"/>
            <a:ext cx="8915400" cy="720725"/>
          </a:xfrm>
        </p:spPr>
        <p:txBody>
          <a:bodyPr/>
          <a:lstStyle/>
          <a:p>
            <a:pPr>
              <a:defRPr/>
            </a:pPr>
            <a:r>
              <a:rPr lang="zh-TW" altLang="en-US" sz="4000" smtClean="0">
                <a:effectLst>
                  <a:outerShdw blurRad="38100" dist="38100" dir="2700000" algn="tl">
                    <a:srgbClr val="C0C0C0"/>
                  </a:outerShdw>
                </a:effectLst>
                <a:latin typeface="Times New Roman" pitchFamily="18" charset="0"/>
                <a:ea typeface="標楷體" pitchFamily="65" charset="-120"/>
              </a:rPr>
              <a:t>設計步驟</a:t>
            </a:r>
            <a:endParaRPr lang="zh-TW" altLang="en-US" sz="320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
        <p:nvSpPr>
          <p:cNvPr id="36869" name="Rectangle 5"/>
          <p:cNvSpPr>
            <a:spLocks noChangeArrowheads="1"/>
          </p:cNvSpPr>
          <p:nvPr/>
        </p:nvSpPr>
        <p:spPr bwMode="auto">
          <a:xfrm>
            <a:off x="344488" y="836613"/>
            <a:ext cx="9561512"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ct val="20000"/>
              </a:spcBef>
              <a:buClr>
                <a:srgbClr val="CC0000"/>
              </a:buClr>
              <a:buSzPct val="75000"/>
              <a:buFont typeface="Wingdings" pitchFamily="2" charset="2"/>
              <a:buChar char="p"/>
            </a:pPr>
            <a:r>
              <a:rPr lang="zh-TW" altLang="en-US" sz="3200" b="1" dirty="0">
                <a:solidFill>
                  <a:srgbClr val="3333FF"/>
                </a:solidFill>
                <a:latin typeface="Times New Roman" pitchFamily="18" charset="0"/>
              </a:rPr>
              <a:t>以財政部為例 </a:t>
            </a:r>
          </a:p>
          <a:p>
            <a:pPr eaLnBrk="0" hangingPunct="0">
              <a:lnSpc>
                <a:spcPct val="90000"/>
              </a:lnSpc>
              <a:spcBef>
                <a:spcPct val="20000"/>
              </a:spcBef>
              <a:buClr>
                <a:srgbClr val="CC0000"/>
              </a:buClr>
              <a:buSzPct val="75000"/>
              <a:buFont typeface="Wingdings" pitchFamily="2" charset="2"/>
              <a:buChar char="p"/>
            </a:pPr>
            <a:endParaRPr lang="zh-TW" altLang="en-US" sz="2400" b="1" dirty="0">
              <a:solidFill>
                <a:srgbClr val="3333FF"/>
              </a:solidFill>
              <a:latin typeface="Times New Roman" pitchFamily="18" charset="0"/>
            </a:endParaRPr>
          </a:p>
        </p:txBody>
      </p:sp>
      <p:sp>
        <p:nvSpPr>
          <p:cNvPr id="36870" name="Text Box 3"/>
          <p:cNvSpPr txBox="1">
            <a:spLocks noChangeArrowheads="1"/>
          </p:cNvSpPr>
          <p:nvPr/>
        </p:nvSpPr>
        <p:spPr bwMode="auto">
          <a:xfrm>
            <a:off x="6167438" y="5949950"/>
            <a:ext cx="3322637" cy="366713"/>
          </a:xfrm>
          <a:prstGeom prst="rect">
            <a:avLst/>
          </a:prstGeom>
          <a:noFill/>
          <a:ln>
            <a:noFill/>
          </a:ln>
          <a:effectLst>
            <a:prstShdw prst="shdw17" dist="17961" dir="2700000">
              <a:srgbClr val="995C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spcBef>
                <a:spcPct val="50000"/>
              </a:spcBef>
            </a:pPr>
            <a:r>
              <a:rPr lang="zh-TW" altLang="en-US" b="1">
                <a:latin typeface="標楷體" pitchFamily="65" charset="-120"/>
              </a:rPr>
              <a:t>資料來源</a:t>
            </a:r>
            <a:r>
              <a:rPr lang="en-US" altLang="zh-TW" b="1">
                <a:latin typeface="標楷體" pitchFamily="65" charset="-120"/>
              </a:rPr>
              <a:t>:</a:t>
            </a:r>
            <a:r>
              <a:rPr lang="zh-TW" altLang="en-US" b="1">
                <a:latin typeface="標楷體" pitchFamily="65" charset="-120"/>
              </a:rPr>
              <a:t>財政部組織管理彙編</a:t>
            </a:r>
          </a:p>
        </p:txBody>
      </p:sp>
      <p:pic>
        <p:nvPicPr>
          <p:cNvPr id="36871" name="資料庫圖表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689100"/>
            <a:ext cx="10088562"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投影片編號版面配置區 13"/>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2EDD0B72-A77B-4F63-8308-7434D78CA356}" type="slidenum">
              <a:rPr kumimoji="0" lang="zh-TW" altLang="en-US" sz="1000">
                <a:latin typeface="Times New Roman" pitchFamily="18" charset="0"/>
              </a:rPr>
              <a:pPr algn="r" eaLnBrk="1" hangingPunct="1"/>
              <a:t>27</a:t>
            </a:fld>
            <a:endParaRPr kumimoji="0" lang="en-US" altLang="zh-TW" sz="1000">
              <a:latin typeface="Times New Roman" pitchFamily="18" charset="0"/>
            </a:endParaRPr>
          </a:p>
        </p:txBody>
      </p:sp>
      <p:sp>
        <p:nvSpPr>
          <p:cNvPr id="15" name="流程圖: 替代處理程序 14"/>
          <p:cNvSpPr/>
          <p:nvPr/>
        </p:nvSpPr>
        <p:spPr>
          <a:xfrm>
            <a:off x="200025" y="1341438"/>
            <a:ext cx="1712913" cy="1079500"/>
          </a:xfrm>
          <a:prstGeom prst="flowChartAlternateProcess">
            <a:avLst/>
          </a:prstGeom>
          <a:solidFill>
            <a:schemeClr val="bg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800" b="1" dirty="0">
                <a:solidFill>
                  <a:schemeClr val="tx1"/>
                </a:solidFill>
              </a:rPr>
              <a:t>整體層級目標</a:t>
            </a:r>
            <a:endParaRPr lang="en-US" sz="2800" b="1" dirty="0">
              <a:solidFill>
                <a:schemeClr val="tx1"/>
              </a:solidFill>
            </a:endParaRPr>
          </a:p>
        </p:txBody>
      </p:sp>
      <p:sp>
        <p:nvSpPr>
          <p:cNvPr id="16" name="流程圖: 替代處理程序 15"/>
          <p:cNvSpPr/>
          <p:nvPr/>
        </p:nvSpPr>
        <p:spPr>
          <a:xfrm>
            <a:off x="200025" y="3644900"/>
            <a:ext cx="1712913" cy="1079500"/>
          </a:xfrm>
          <a:prstGeom prst="flowChartAlternateProcess">
            <a:avLst/>
          </a:prstGeom>
          <a:solidFill>
            <a:schemeClr val="bg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2800" b="1" dirty="0">
                <a:solidFill>
                  <a:schemeClr val="tx1"/>
                </a:solidFill>
              </a:rPr>
              <a:t>作業層級目標</a:t>
            </a:r>
            <a:endParaRPr lang="en-US" sz="2800" b="1" dirty="0">
              <a:solidFill>
                <a:schemeClr val="tx1"/>
              </a:solidFill>
            </a:endParaRPr>
          </a:p>
        </p:txBody>
      </p:sp>
      <p:sp>
        <p:nvSpPr>
          <p:cNvPr id="12" name="AutoShape 92"/>
          <p:cNvSpPr>
            <a:spLocks noChangeArrowheads="1"/>
          </p:cNvSpPr>
          <p:nvPr/>
        </p:nvSpPr>
        <p:spPr bwMode="auto">
          <a:xfrm>
            <a:off x="0" y="2349500"/>
            <a:ext cx="1597025" cy="1079500"/>
          </a:xfrm>
          <a:prstGeom prst="wedgeRoundRectCallout">
            <a:avLst>
              <a:gd name="adj1" fmla="val -8009"/>
              <a:gd name="adj2" fmla="val -71083"/>
              <a:gd name="adj3" fmla="val 16667"/>
            </a:avLst>
          </a:prstGeom>
          <a:solidFill>
            <a:srgbClr val="18E8C5"/>
          </a:solidFill>
          <a:ln w="28575">
            <a:solidFill>
              <a:schemeClr val="bg1"/>
            </a:solidFill>
            <a:miter lim="800000"/>
            <a:headEnd/>
            <a:tailEnd/>
          </a:ln>
          <a:effectLst>
            <a:outerShdw blurRad="63500" dist="38100" dir="2700000" algn="tl" rotWithShape="0">
              <a:srgbClr val="000000">
                <a:alpha val="39999"/>
              </a:srgbClr>
            </a:outerShdw>
          </a:effectLst>
        </p:spPr>
        <p:txBody>
          <a:bodyPr/>
          <a:lstStyle/>
          <a:p>
            <a:pPr>
              <a:defRPr/>
            </a:pPr>
            <a:r>
              <a:rPr lang="zh-TW" altLang="en-US" sz="2000" b="1" dirty="0">
                <a:latin typeface="+mn-ea"/>
                <a:ea typeface="+mn-ea"/>
              </a:rPr>
              <a:t>當國庫署視為獨立機關時。</a:t>
            </a:r>
          </a:p>
        </p:txBody>
      </p:sp>
    </p:spTree>
    <p:extLst>
      <p:ext uri="{BB962C8B-B14F-4D97-AF65-F5344CB8AC3E}">
        <p14:creationId xmlns:p14="http://schemas.microsoft.com/office/powerpoint/2010/main" val="297911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502179" y="115889"/>
            <a:ext cx="9403821" cy="841375"/>
          </a:xfrm>
        </p:spPr>
        <p:txBody>
          <a:bodyPr/>
          <a:lstStyle/>
          <a:p>
            <a:pPr eaLnBrk="1" fontAlgn="auto" hangingPunct="1">
              <a:spcAft>
                <a:spcPts val="0"/>
              </a:spcAft>
              <a:defRPr/>
            </a:pPr>
            <a:r>
              <a:rPr lang="zh-TW" altLang="en-US" sz="4000" dirty="0" smtClean="0">
                <a:solidFill>
                  <a:srgbClr val="CC0066"/>
                </a:solidFill>
                <a:latin typeface="Arial" panose="020B0604020202020204" pitchFamily="34" charset="0"/>
                <a:ea typeface="標楷體" pitchFamily="65" charset="-120"/>
                <a:cs typeface="Arial" panose="020B0604020202020204" pitchFamily="34" charset="0"/>
              </a:rPr>
              <a:t>風險</a:t>
            </a:r>
            <a:r>
              <a:rPr lang="zh-TW" altLang="en-US" sz="4000" dirty="0">
                <a:solidFill>
                  <a:srgbClr val="CC0066"/>
                </a:solidFill>
                <a:latin typeface="Arial" panose="020B0604020202020204" pitchFamily="34" charset="0"/>
                <a:ea typeface="標楷體" pitchFamily="65" charset="-120"/>
                <a:cs typeface="Arial" panose="020B0604020202020204" pitchFamily="34" charset="0"/>
              </a:rPr>
              <a:t>辨識</a:t>
            </a:r>
            <a:endParaRPr lang="zh-TW" altLang="en-US" sz="4000" b="1" dirty="0">
              <a:solidFill>
                <a:srgbClr val="CC0066"/>
              </a:solidFill>
              <a:latin typeface="Arial" panose="020B0604020202020204" pitchFamily="34" charset="0"/>
              <a:ea typeface="標楷體" pitchFamily="65" charset="-120"/>
              <a:cs typeface="Arial" panose="020B0604020202020204" pitchFamily="34" charset="0"/>
            </a:endParaRPr>
          </a:p>
        </p:txBody>
      </p:sp>
      <p:sp>
        <p:nvSpPr>
          <p:cNvPr id="324615" name="Rectangle 7"/>
          <p:cNvSpPr>
            <a:spLocks noGrp="1" noChangeArrowheads="1"/>
          </p:cNvSpPr>
          <p:nvPr>
            <p:ph type="body" idx="4294967295"/>
          </p:nvPr>
        </p:nvSpPr>
        <p:spPr>
          <a:xfrm>
            <a:off x="1064569" y="1052513"/>
            <a:ext cx="7560840" cy="5484812"/>
          </a:xfrm>
        </p:spPr>
        <p:txBody>
          <a:bodyPr>
            <a:normAutofit fontScale="85000" lnSpcReduction="10000"/>
          </a:bodyPr>
          <a:lstStyle/>
          <a:p>
            <a:pPr marL="0" indent="0">
              <a:lnSpc>
                <a:spcPct val="120000"/>
              </a:lnSpc>
              <a:spcBef>
                <a:spcPts val="0"/>
              </a:spcBef>
              <a:buNone/>
            </a:pPr>
            <a:r>
              <a:rPr lang="zh-TW" altLang="en-US" sz="2800" dirty="0"/>
              <a:t>各機關應全面發掘可能影響整體與作業層級目標無法達成之內、外在風險因素，並於辨識過程中注意下列事項，以避免遺漏機關潛在之施政風險</a:t>
            </a:r>
          </a:p>
          <a:p>
            <a:pPr marL="266700" indent="-266700">
              <a:lnSpc>
                <a:spcPct val="120000"/>
              </a:lnSpc>
              <a:spcBef>
                <a:spcPts val="0"/>
              </a:spcBef>
              <a:buNone/>
            </a:pPr>
            <a:r>
              <a:rPr lang="en-US" altLang="zh-TW" sz="2800" dirty="0"/>
              <a:t>1.</a:t>
            </a:r>
            <a:r>
              <a:rPr lang="zh-TW" altLang="en-US" sz="2800" dirty="0"/>
              <a:t>應完整辨識</a:t>
            </a:r>
            <a:r>
              <a:rPr lang="zh-TW" altLang="en-US" sz="2800" dirty="0">
                <a:solidFill>
                  <a:srgbClr val="C00000"/>
                </a:solidFill>
              </a:rPr>
              <a:t>整體與作業層級目標</a:t>
            </a:r>
            <a:r>
              <a:rPr lang="zh-TW" altLang="en-US" sz="2800" dirty="0"/>
              <a:t>無法達成之風險。</a:t>
            </a:r>
          </a:p>
          <a:p>
            <a:pPr marL="266700" indent="-266700">
              <a:lnSpc>
                <a:spcPct val="120000"/>
              </a:lnSpc>
              <a:spcBef>
                <a:spcPts val="0"/>
              </a:spcBef>
              <a:buNone/>
            </a:pPr>
            <a:r>
              <a:rPr lang="en-US" altLang="zh-TW" sz="2800" dirty="0"/>
              <a:t>2.</a:t>
            </a:r>
            <a:r>
              <a:rPr lang="zh-TW" altLang="en-US" sz="2800" dirty="0"/>
              <a:t>對於</a:t>
            </a:r>
            <a:r>
              <a:rPr lang="zh-TW" altLang="en-US" sz="2800" dirty="0">
                <a:solidFill>
                  <a:srgbClr val="C00000"/>
                </a:solidFill>
              </a:rPr>
              <a:t>施政計畫之先期規劃作業</a:t>
            </a:r>
            <a:r>
              <a:rPr lang="zh-TW" altLang="en-US" sz="2800" dirty="0"/>
              <a:t>，應針對民意及利害關係者意見、成本效益、技術可行性或跨機關業務協調等，辨識可能影響計畫推動之風險來源。</a:t>
            </a:r>
          </a:p>
          <a:p>
            <a:pPr marL="266700" indent="-266700">
              <a:lnSpc>
                <a:spcPct val="120000"/>
              </a:lnSpc>
              <a:spcBef>
                <a:spcPts val="0"/>
              </a:spcBef>
              <a:buNone/>
            </a:pPr>
            <a:r>
              <a:rPr lang="en-US" altLang="zh-TW" sz="2800" dirty="0"/>
              <a:t>3.</a:t>
            </a:r>
            <a:r>
              <a:rPr lang="zh-TW" altLang="en-US" sz="2800" dirty="0"/>
              <a:t>辨識</a:t>
            </a:r>
            <a:r>
              <a:rPr lang="zh-TW" altLang="en-US" sz="2800" dirty="0">
                <a:solidFill>
                  <a:srgbClr val="C00000"/>
                </a:solidFill>
              </a:rPr>
              <a:t>監察院等外部監督機關所提內部控制缺失</a:t>
            </a:r>
            <a:r>
              <a:rPr lang="zh-TW" altLang="en-US" sz="2800" dirty="0"/>
              <a:t>，涉及業務推動過程中未能察覺或辨識之潛在風險。</a:t>
            </a:r>
          </a:p>
          <a:p>
            <a:pPr marL="266700" indent="-266700">
              <a:lnSpc>
                <a:spcPct val="120000"/>
              </a:lnSpc>
              <a:spcBef>
                <a:spcPts val="0"/>
              </a:spcBef>
              <a:buNone/>
            </a:pPr>
            <a:r>
              <a:rPr lang="en-US" altLang="zh-TW" sz="2800" dirty="0"/>
              <a:t>4.</a:t>
            </a:r>
            <a:r>
              <a:rPr lang="zh-TW" altLang="en-US" sz="2800" dirty="0"/>
              <a:t>對於</a:t>
            </a:r>
            <a:r>
              <a:rPr lang="zh-TW" altLang="en-US" sz="2800" dirty="0">
                <a:solidFill>
                  <a:srgbClr val="C00000"/>
                </a:solidFill>
              </a:rPr>
              <a:t>涉及人民權利或義務之業務</a:t>
            </a:r>
            <a:r>
              <a:rPr lang="zh-TW" altLang="en-US" sz="2800" dirty="0"/>
              <a:t>，應針對可能發生受賄、違背職務、濫用職權、消極不作為、行政效率不彰及未適當公開資訊等，辨識影響政府公信力之風險來源。</a:t>
            </a:r>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latin typeface="Arial" panose="020B0604020202020204" pitchFamily="34" charset="0"/>
                <a:cs typeface="Arial" panose="020B0604020202020204" pitchFamily="34" charset="0"/>
              </a:rPr>
              <a:pPr eaLnBrk="1" hangingPunct="1"/>
              <a:t>28</a:t>
            </a:fld>
            <a:endParaRPr kumimoji="0" lang="en-US" altLang="zh-TW"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7761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25E7CAD1-DAAE-42A1-A275-4B2391980977}" type="slidenum">
              <a:rPr kumimoji="0" lang="zh-TW" altLang="en-US" smtClean="0">
                <a:latin typeface="Times New Roman" pitchFamily="18" charset="0"/>
              </a:rPr>
              <a:pPr eaLnBrk="1" hangingPunct="1"/>
              <a:t>2</a:t>
            </a:fld>
            <a:endParaRPr kumimoji="0" lang="en-US" altLang="zh-TW" smtClean="0">
              <a:latin typeface="Times New Roman" pitchFamily="18" charset="0"/>
            </a:endParaRPr>
          </a:p>
        </p:txBody>
      </p:sp>
      <p:sp>
        <p:nvSpPr>
          <p:cNvPr id="5123" name="Rectangle 2"/>
          <p:cNvSpPr>
            <a:spLocks noGrp="1" noChangeArrowheads="1"/>
          </p:cNvSpPr>
          <p:nvPr>
            <p:ph type="ctrTitle" idx="4294967295"/>
          </p:nvPr>
        </p:nvSpPr>
        <p:spPr>
          <a:xfrm>
            <a:off x="935038" y="404813"/>
            <a:ext cx="8035925" cy="1079500"/>
          </a:xfrm>
        </p:spPr>
        <p:txBody>
          <a:bodyPr/>
          <a:lstStyle/>
          <a:p>
            <a:pPr eaLnBrk="1" hangingPunct="1"/>
            <a:r>
              <a:rPr lang="zh-TW" altLang="en-US" sz="4800" dirty="0" smtClean="0">
                <a:solidFill>
                  <a:srgbClr val="000066"/>
                </a:solidFill>
                <a:ea typeface="標楷體" pitchFamily="65" charset="-120"/>
              </a:rPr>
              <a:t>課程綱要</a:t>
            </a:r>
          </a:p>
        </p:txBody>
      </p:sp>
      <p:sp>
        <p:nvSpPr>
          <p:cNvPr id="146435" name="Rectangle 3"/>
          <p:cNvSpPr>
            <a:spLocks noChangeArrowheads="1"/>
          </p:cNvSpPr>
          <p:nvPr/>
        </p:nvSpPr>
        <p:spPr bwMode="auto">
          <a:xfrm>
            <a:off x="2288705" y="1484784"/>
            <a:ext cx="5328591" cy="475252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buClr>
                <a:schemeClr val="folHlink"/>
              </a:buClr>
              <a:buSzPct val="60000"/>
              <a:buFont typeface="Wingdings" pitchFamily="2" charset="2"/>
              <a:buChar char="n"/>
              <a:defRPr/>
            </a:pPr>
            <a:r>
              <a:rPr lang="zh-TW" altLang="en-US" sz="3200" dirty="0" smtClean="0">
                <a:latin typeface="Verdana" pitchFamily="34" charset="0"/>
                <a:hlinkClick r:id="rId2" action="ppaction://hlinksldjump"/>
              </a:rPr>
              <a:t>漫談</a:t>
            </a:r>
            <a:r>
              <a:rPr lang="zh-TW" altLang="en-US" sz="3200" dirty="0">
                <a:latin typeface="Verdana" pitchFamily="34" charset="0"/>
                <a:hlinkClick r:id="rId2" action="ppaction://hlinksldjump"/>
              </a:rPr>
              <a:t>內部控制</a:t>
            </a:r>
            <a:r>
              <a:rPr lang="zh-TW" altLang="en-US" sz="3200" dirty="0" smtClean="0">
                <a:latin typeface="Verdana" pitchFamily="34" charset="0"/>
                <a:hlinkClick r:id="rId2" action="ppaction://hlinksldjump"/>
              </a:rPr>
              <a:t>制度</a:t>
            </a:r>
            <a:endParaRPr lang="en-US" altLang="zh-TW" sz="3200" dirty="0" smtClean="0">
              <a:latin typeface="Verdana" pitchFamily="34" charset="0"/>
              <a:hlinkClick r:id="rId2" action="ppaction://hlinksldjump"/>
            </a:endParaRPr>
          </a:p>
          <a:p>
            <a:pPr>
              <a:spcBef>
                <a:spcPct val="20000"/>
              </a:spcBef>
              <a:buClr>
                <a:schemeClr val="folHlink"/>
              </a:buClr>
              <a:buSzPct val="60000"/>
              <a:buFont typeface="Wingdings" pitchFamily="2" charset="2"/>
              <a:buChar char="n"/>
              <a:defRPr/>
            </a:pPr>
            <a:r>
              <a:rPr lang="zh-TW" altLang="en-US" sz="3200" dirty="0">
                <a:latin typeface="Verdana" pitchFamily="34" charset="0"/>
                <a:hlinkClick r:id="rId3" action="ppaction://hlinksldjump"/>
              </a:rPr>
              <a:t>政府內部控制</a:t>
            </a:r>
            <a:r>
              <a:rPr lang="zh-TW" altLang="en-US" sz="3200" dirty="0" smtClean="0">
                <a:latin typeface="Verdana" pitchFamily="34" charset="0"/>
                <a:hlinkClick r:id="rId3" action="ppaction://hlinksldjump"/>
              </a:rPr>
              <a:t>制度簡介</a:t>
            </a:r>
            <a:endParaRPr lang="en-US" altLang="zh-TW" sz="3200" dirty="0" smtClean="0">
              <a:latin typeface="Verdana" pitchFamily="34" charset="0"/>
              <a:hlinkClick r:id="rId2" action="ppaction://hlinksldjump"/>
            </a:endParaRPr>
          </a:p>
          <a:p>
            <a:pPr>
              <a:spcBef>
                <a:spcPct val="20000"/>
              </a:spcBef>
              <a:buClr>
                <a:schemeClr val="folHlink"/>
              </a:buClr>
              <a:buSzPct val="60000"/>
              <a:buFont typeface="Wingdings" pitchFamily="2" charset="2"/>
              <a:buChar char="n"/>
              <a:defRPr/>
            </a:pPr>
            <a:r>
              <a:rPr lang="zh-TW" altLang="en-US" sz="3200" dirty="0" smtClean="0">
                <a:solidFill>
                  <a:srgbClr val="000066"/>
                </a:solidFill>
                <a:hlinkClick r:id="rId4" action="ppaction://hlinksldjump"/>
              </a:rPr>
              <a:t>政府</a:t>
            </a:r>
            <a:r>
              <a:rPr lang="zh-TW" altLang="en-US" sz="3200" dirty="0">
                <a:solidFill>
                  <a:srgbClr val="000066"/>
                </a:solidFill>
                <a:hlinkClick r:id="rId4" action="ppaction://hlinksldjump"/>
              </a:rPr>
              <a:t>內部控制制度設計流程</a:t>
            </a:r>
            <a:endParaRPr lang="en-US" altLang="zh-TW" sz="3200" dirty="0" smtClean="0">
              <a:latin typeface="Verdana" pitchFamily="34" charset="0"/>
              <a:hlinkClick r:id="rId2" action="ppaction://hlinksldjump"/>
            </a:endParaRPr>
          </a:p>
          <a:p>
            <a:pPr>
              <a:spcBef>
                <a:spcPct val="20000"/>
              </a:spcBef>
              <a:buClr>
                <a:schemeClr val="folHlink"/>
              </a:buClr>
              <a:buSzPct val="60000"/>
              <a:buFont typeface="Wingdings" pitchFamily="2" charset="2"/>
              <a:buChar char="n"/>
              <a:defRPr/>
            </a:pPr>
            <a:r>
              <a:rPr lang="zh-TW" altLang="en-US" sz="3200" dirty="0" smtClean="0">
                <a:latin typeface="Verdana" pitchFamily="34" charset="0"/>
                <a:hlinkClick r:id="rId5" action="ppaction://hlinksldjump"/>
              </a:rPr>
              <a:t>內部控制之風險評估</a:t>
            </a:r>
            <a:endParaRPr lang="en-US" altLang="zh-TW" sz="3200" dirty="0" smtClean="0">
              <a:latin typeface="Verdana" pitchFamily="34" charset="0"/>
              <a:hlinkClick r:id="rId3" action="ppaction://hlinksldjump"/>
            </a:endParaRPr>
          </a:p>
          <a:p>
            <a:pPr>
              <a:spcBef>
                <a:spcPct val="20000"/>
              </a:spcBef>
              <a:buClr>
                <a:schemeClr val="folHlink"/>
              </a:buClr>
              <a:buSzPct val="60000"/>
              <a:buFont typeface="Wingdings" pitchFamily="2" charset="2"/>
              <a:buChar char="n"/>
              <a:defRPr/>
            </a:pPr>
            <a:r>
              <a:rPr lang="zh-TW" altLang="en-US" sz="3200" dirty="0" smtClean="0">
                <a:latin typeface="Verdana" pitchFamily="34" charset="0"/>
                <a:hlinkClick r:id="rId6" action="ppaction://hlinksldjump"/>
              </a:rPr>
              <a:t>內部</a:t>
            </a:r>
            <a:r>
              <a:rPr lang="zh-TW" altLang="en-US" sz="3200" dirty="0">
                <a:latin typeface="Verdana" pitchFamily="34" charset="0"/>
                <a:hlinkClick r:id="rId6" action="ppaction://hlinksldjump"/>
              </a:rPr>
              <a:t>控制</a:t>
            </a:r>
            <a:r>
              <a:rPr lang="zh-TW" altLang="en-US" sz="3200" dirty="0" smtClean="0">
                <a:latin typeface="Verdana" pitchFamily="34" charset="0"/>
                <a:hlinkClick r:id="rId6" action="ppaction://hlinksldjump"/>
              </a:rPr>
              <a:t>之控制作業</a:t>
            </a:r>
            <a:endParaRPr lang="zh-TW" altLang="en-US" sz="3200" dirty="0">
              <a:latin typeface="Verdana" pitchFamily="34" charset="0"/>
            </a:endParaRPr>
          </a:p>
          <a:p>
            <a:pPr>
              <a:spcBef>
                <a:spcPct val="20000"/>
              </a:spcBef>
              <a:buClr>
                <a:schemeClr val="folHlink"/>
              </a:buClr>
              <a:buSzPct val="60000"/>
              <a:buFont typeface="Wingdings" pitchFamily="2" charset="2"/>
              <a:buChar char="n"/>
              <a:defRPr/>
            </a:pPr>
            <a:r>
              <a:rPr lang="zh-TW" altLang="en-US" sz="3200" dirty="0" smtClean="0">
                <a:latin typeface="Verdana" pitchFamily="34" charset="0"/>
                <a:hlinkClick r:id="rId7" action="ppaction://hlinksldjump"/>
              </a:rPr>
              <a:t>內部控制之自行評估</a:t>
            </a:r>
            <a:endParaRPr lang="zh-TW" altLang="en-US" sz="3200" dirty="0">
              <a:latin typeface="Verdana" pitchFamily="34" charset="0"/>
            </a:endParaRPr>
          </a:p>
          <a:p>
            <a:pPr>
              <a:spcBef>
                <a:spcPct val="20000"/>
              </a:spcBef>
              <a:buClr>
                <a:schemeClr val="folHlink"/>
              </a:buClr>
              <a:buSzPct val="60000"/>
              <a:buFont typeface="Wingdings" pitchFamily="2" charset="2"/>
              <a:buChar char="n"/>
              <a:defRPr/>
            </a:pPr>
            <a:r>
              <a:rPr lang="zh-TW" altLang="en-US" sz="3200" dirty="0" smtClean="0">
                <a:latin typeface="Verdana" pitchFamily="34" charset="0"/>
                <a:hlinkClick r:id="rId8" action="ppaction://hlinksldjump"/>
              </a:rPr>
              <a:t>內部控制之內部稽核</a:t>
            </a:r>
            <a:endParaRPr lang="zh-TW" altLang="en-US" sz="3200" dirty="0">
              <a:latin typeface="Verdana"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314039" y="1"/>
            <a:ext cx="612417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endParaRPr lang="zh-TW" altLang="en-US" sz="4000" b="1">
              <a:solidFill>
                <a:srgbClr val="CC0066"/>
              </a:solidFill>
              <a:latin typeface="標楷體" pitchFamily="65" charset="-120"/>
              <a:ea typeface="標楷體" pitchFamily="65" charset="-120"/>
            </a:endParaRPr>
          </a:p>
        </p:txBody>
      </p:sp>
      <p:sp>
        <p:nvSpPr>
          <p:cNvPr id="26628" name="投影片編號版面配置區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D87BD3CB-A031-444F-A974-C2CA6E095929}" type="slidenum">
              <a:rPr kumimoji="0" lang="zh-TW" altLang="en-US" smtClean="0">
                <a:solidFill>
                  <a:srgbClr val="FFFFFF"/>
                </a:solidFill>
              </a:rPr>
              <a:pPr eaLnBrk="1" hangingPunct="1"/>
              <a:t>29</a:t>
            </a:fld>
            <a:endParaRPr kumimoji="0" lang="en-US" altLang="zh-TW" smtClean="0">
              <a:solidFill>
                <a:srgbClr val="FFFFFF"/>
              </a:solidFill>
            </a:endParaRPr>
          </a:p>
        </p:txBody>
      </p:sp>
      <p:pic>
        <p:nvPicPr>
          <p:cNvPr id="2662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2" t="8102" r="13314" b="8574"/>
          <a:stretch/>
        </p:blipFill>
        <p:spPr bwMode="auto">
          <a:xfrm>
            <a:off x="1002835" y="1124744"/>
            <a:ext cx="8270645" cy="516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群組 7"/>
          <p:cNvGrpSpPr>
            <a:grpSpLocks/>
          </p:cNvGrpSpPr>
          <p:nvPr/>
        </p:nvGrpSpPr>
        <p:grpSpPr bwMode="auto">
          <a:xfrm>
            <a:off x="1833298" y="115889"/>
            <a:ext cx="6084623" cy="909637"/>
            <a:chOff x="1360287" y="1551671"/>
            <a:chExt cx="4354684" cy="1320800"/>
          </a:xfrm>
        </p:grpSpPr>
        <p:sp>
          <p:nvSpPr>
            <p:cNvPr id="11" name="六邊形 10"/>
            <p:cNvSpPr/>
            <p:nvPr/>
          </p:nvSpPr>
          <p:spPr>
            <a:xfrm>
              <a:off x="1360287" y="1551671"/>
              <a:ext cx="4354684" cy="1320800"/>
            </a:xfrm>
            <a:prstGeom prst="hexagon">
              <a:avLst/>
            </a:prstGeom>
            <a:solidFill>
              <a:schemeClr val="bg1"/>
            </a:solidFill>
          </p:spPr>
          <p:style>
            <a:lnRef idx="3">
              <a:schemeClr val="lt1"/>
            </a:lnRef>
            <a:fillRef idx="1">
              <a:schemeClr val="accent4"/>
            </a:fillRef>
            <a:effectRef idx="1">
              <a:schemeClr val="accent4"/>
            </a:effectRef>
            <a:fontRef idx="minor">
              <a:schemeClr val="lt1"/>
            </a:fontRef>
          </p:style>
        </p:sp>
        <p:sp>
          <p:nvSpPr>
            <p:cNvPr id="12" name="六邊形 4"/>
            <p:cNvSpPr/>
            <p:nvPr/>
          </p:nvSpPr>
          <p:spPr>
            <a:xfrm>
              <a:off x="2304336" y="1669228"/>
              <a:ext cx="2577362" cy="1014227"/>
            </a:xfrm>
            <a:prstGeom prst="rect">
              <a:avLst/>
            </a:prstGeom>
          </p:spPr>
          <p:style>
            <a:lnRef idx="0">
              <a:scrgbClr r="0" g="0" b="0"/>
            </a:lnRef>
            <a:fillRef idx="0">
              <a:scrgbClr r="0" g="0" b="0"/>
            </a:fillRef>
            <a:effectRef idx="0">
              <a:scrgbClr r="0" g="0" b="0"/>
            </a:effectRef>
            <a:fontRef idx="minor">
              <a:schemeClr val="lt1"/>
            </a:fontRef>
          </p:style>
          <p:txBody>
            <a:bodyPr lIns="148590" tIns="148590" rIns="148590" bIns="148590" spcCol="1270" anchor="ctr"/>
            <a:lstStyle/>
            <a:p>
              <a:pPr algn="ctr" defTabSz="1733550">
                <a:lnSpc>
                  <a:spcPct val="90000"/>
                </a:lnSpc>
                <a:spcAft>
                  <a:spcPct val="35000"/>
                </a:spcAft>
                <a:defRPr/>
              </a:pPr>
              <a:r>
                <a:rPr lang="zh-TW" altLang="en-US" sz="3900" b="1" dirty="0" smtClean="0">
                  <a:solidFill>
                    <a:srgbClr val="0000FF"/>
                  </a:solidFill>
                  <a:latin typeface="標楷體" pitchFamily="65" charset="-120"/>
                  <a:ea typeface="標楷體" pitchFamily="65" charset="-120"/>
                </a:rPr>
                <a:t>風險辨識工具</a:t>
              </a:r>
              <a:endParaRPr lang="zh-TW" altLang="en-US" sz="3900" b="1" dirty="0">
                <a:solidFill>
                  <a:srgbClr val="0000FF"/>
                </a:solidFill>
                <a:latin typeface="標楷體" pitchFamily="65" charset="-120"/>
                <a:ea typeface="標楷體" pitchFamily="65" charset="-120"/>
              </a:endParaRPr>
            </a:p>
          </p:txBody>
        </p:sp>
      </p:grpSp>
    </p:spTree>
    <p:extLst>
      <p:ext uri="{BB962C8B-B14F-4D97-AF65-F5344CB8AC3E}">
        <p14:creationId xmlns:p14="http://schemas.microsoft.com/office/powerpoint/2010/main" val="282709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251090" y="692696"/>
            <a:ext cx="9403821" cy="841375"/>
          </a:xfrm>
        </p:spPr>
        <p:txBody>
          <a:bodyPr/>
          <a:lstStyle/>
          <a:p>
            <a:pPr eaLnBrk="1" fontAlgn="auto" hangingPunct="1">
              <a:spcAft>
                <a:spcPts val="0"/>
              </a:spcAft>
              <a:defRPr/>
            </a:pPr>
            <a:r>
              <a:rPr lang="zh-TW" altLang="en-US" sz="4000" dirty="0" smtClean="0">
                <a:solidFill>
                  <a:srgbClr val="CC0066"/>
                </a:solidFill>
                <a:latin typeface="Arial" panose="020B0604020202020204" pitchFamily="34" charset="0"/>
                <a:ea typeface="標楷體" pitchFamily="65" charset="-120"/>
                <a:cs typeface="Arial" panose="020B0604020202020204" pitchFamily="34" charset="0"/>
              </a:rPr>
              <a:t>風險分析</a:t>
            </a:r>
            <a:endParaRPr lang="zh-TW" altLang="en-US" sz="4000" b="1" dirty="0">
              <a:solidFill>
                <a:srgbClr val="CC0066"/>
              </a:solidFill>
              <a:latin typeface="Arial" panose="020B0604020202020204" pitchFamily="34" charset="0"/>
              <a:ea typeface="標楷體" pitchFamily="65" charset="-120"/>
              <a:cs typeface="Arial" panose="020B0604020202020204" pitchFamily="34" charset="0"/>
            </a:endParaRPr>
          </a:p>
        </p:txBody>
      </p:sp>
      <p:sp>
        <p:nvSpPr>
          <p:cNvPr id="324615" name="Rectangle 7"/>
          <p:cNvSpPr>
            <a:spLocks noGrp="1" noChangeArrowheads="1"/>
          </p:cNvSpPr>
          <p:nvPr>
            <p:ph type="body" idx="4294967295"/>
          </p:nvPr>
        </p:nvSpPr>
        <p:spPr>
          <a:xfrm>
            <a:off x="1280592" y="1988617"/>
            <a:ext cx="7560840" cy="3600623"/>
          </a:xfrm>
        </p:spPr>
        <p:txBody>
          <a:bodyPr>
            <a:normAutofit/>
          </a:bodyPr>
          <a:lstStyle/>
          <a:p>
            <a:pPr marL="0" indent="0">
              <a:lnSpc>
                <a:spcPct val="150000"/>
              </a:lnSpc>
              <a:buNone/>
            </a:pPr>
            <a:r>
              <a:rPr lang="zh-TW" altLang="zh-TW" sz="2800" dirty="0" smtClean="0"/>
              <a:t>各機關依據業務性質訂定適切之</a:t>
            </a:r>
            <a:r>
              <a:rPr lang="zh-TW" altLang="zh-TW" sz="2800" dirty="0" smtClean="0">
                <a:solidFill>
                  <a:srgbClr val="0000FF"/>
                </a:solidFill>
              </a:rPr>
              <a:t>風險影響程度</a:t>
            </a:r>
            <a:r>
              <a:rPr lang="zh-TW" altLang="zh-TW" sz="2800" dirty="0" smtClean="0"/>
              <a:t>及</a:t>
            </a:r>
            <a:r>
              <a:rPr lang="zh-TW" altLang="zh-TW" sz="2800" dirty="0" smtClean="0">
                <a:solidFill>
                  <a:srgbClr val="0000FF"/>
                </a:solidFill>
              </a:rPr>
              <a:t>發生可能性</a:t>
            </a:r>
            <a:r>
              <a:rPr lang="zh-TW" altLang="zh-TW" sz="2800" dirty="0" smtClean="0"/>
              <a:t>（機率）之分類標準，並參考</a:t>
            </a:r>
            <a:r>
              <a:rPr lang="zh-TW" altLang="zh-TW" sz="2800" dirty="0" smtClean="0">
                <a:solidFill>
                  <a:srgbClr val="0000FF"/>
                </a:solidFill>
              </a:rPr>
              <a:t>以往經驗或現行作業缺失</a:t>
            </a:r>
            <a:r>
              <a:rPr lang="zh-TW" altLang="zh-TW" sz="2800" dirty="0" smtClean="0"/>
              <a:t>，</a:t>
            </a:r>
            <a:r>
              <a:rPr lang="zh-TW" altLang="zh-TW" sz="2800" dirty="0" smtClean="0">
                <a:solidFill>
                  <a:srgbClr val="0000FF"/>
                </a:solidFill>
              </a:rPr>
              <a:t>透過量化方式</a:t>
            </a:r>
            <a:r>
              <a:rPr lang="zh-TW" altLang="zh-TW" sz="2800" dirty="0" smtClean="0"/>
              <a:t>，分析各項風險之風險情境一旦發生之衝擊或後果及其發生可能性，以</a:t>
            </a:r>
            <a:r>
              <a:rPr lang="zh-TW" altLang="zh-TW" sz="2800" dirty="0" smtClean="0">
                <a:solidFill>
                  <a:srgbClr val="0000FF"/>
                </a:solidFill>
              </a:rPr>
              <a:t>決定風險值</a:t>
            </a:r>
            <a:r>
              <a:rPr lang="zh-TW" altLang="zh-TW" sz="2800" dirty="0" smtClean="0"/>
              <a:t>。</a:t>
            </a:r>
            <a:endParaRPr lang="zh-TW" altLang="zh-TW" sz="2800" dirty="0">
              <a:latin typeface="Arial" panose="020B0604020202020204" pitchFamily="34" charset="0"/>
              <a:cs typeface="Arial" panose="020B0604020202020204" pitchFamily="34" charset="0"/>
            </a:endParaRPr>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latin typeface="Arial" panose="020B0604020202020204" pitchFamily="34" charset="0"/>
                <a:cs typeface="Arial" panose="020B0604020202020204" pitchFamily="34" charset="0"/>
              </a:rPr>
              <a:pPr eaLnBrk="1" hangingPunct="1"/>
              <a:t>30</a:t>
            </a:fld>
            <a:endParaRPr kumimoji="0" lang="en-US" altLang="zh-TW"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37292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52" name="Group 60"/>
          <p:cNvGraphicFramePr>
            <a:graphicFrameLocks noGrp="1"/>
          </p:cNvGraphicFramePr>
          <p:nvPr/>
        </p:nvGraphicFramePr>
        <p:xfrm>
          <a:off x="825500" y="1600200"/>
          <a:ext cx="7993591" cy="2014539"/>
        </p:xfrm>
        <a:graphic>
          <a:graphicData uri="http://schemas.openxmlformats.org/drawingml/2006/table">
            <a:tbl>
              <a:tblPr/>
              <a:tblGrid>
                <a:gridCol w="1133343"/>
                <a:gridCol w="1836737"/>
                <a:gridCol w="2349235"/>
                <a:gridCol w="2674276"/>
              </a:tblGrid>
              <a:tr h="552450">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zh-TW" sz="1800" b="0" i="0" u="none" strike="noStrike" cap="none" normalizeH="0" baseline="0" dirty="0" smtClean="0">
                          <a:ln>
                            <a:noFill/>
                          </a:ln>
                          <a:solidFill>
                            <a:schemeClr val="tx1"/>
                          </a:solidFill>
                          <a:effectLst/>
                          <a:latin typeface="標楷體" pitchFamily="65" charset="-120"/>
                          <a:ea typeface="標楷體" pitchFamily="65" charset="-120"/>
                        </a:rPr>
                        <a:t> </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等級</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衝擊或後果</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形象</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目標達成</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87363">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3 </a:t>
                      </a:r>
                      <a:endParaRPr kumimoji="0" lang="zh-TW" altLang="zh-TW" sz="18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非常嚴重</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1" i="0" u="none" strike="noStrike" cap="none" normalizeH="0" baseline="0" dirty="0" smtClean="0">
                          <a:ln>
                            <a:noFill/>
                          </a:ln>
                          <a:solidFill>
                            <a:schemeClr val="tx1"/>
                          </a:solidFill>
                          <a:effectLst/>
                          <a:latin typeface="標楷體" pitchFamily="65" charset="-120"/>
                          <a:ea typeface="標楷體" pitchFamily="65" charset="-120"/>
                        </a:rPr>
                        <a:t>機關</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形象受損</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經費</a:t>
                      </a: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a:t>
                      </a: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時間</a:t>
                      </a:r>
                      <a:r>
                        <a:rPr kumimoji="0" lang="zh-TW" altLang="en-US" sz="1800" b="1" i="0" u="none" strike="noStrike" cap="none" normalizeH="0" baseline="0" smtClean="0">
                          <a:ln>
                            <a:noFill/>
                          </a:ln>
                          <a:solidFill>
                            <a:schemeClr val="tx1"/>
                          </a:solidFill>
                          <a:effectLst/>
                          <a:latin typeface="標楷體" pitchFamily="65" charset="-120"/>
                          <a:ea typeface="標楷體" pitchFamily="65" charset="-120"/>
                        </a:rPr>
                        <a:t>大量</a:t>
                      </a: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增加</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7363">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2 </a:t>
                      </a:r>
                      <a:endParaRPr kumimoji="0" lang="zh-TW" altLang="zh-TW" sz="18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嚴重</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1" i="0" u="none" strike="noStrike" cap="none" normalizeH="0" baseline="0" dirty="0" smtClean="0">
                          <a:ln>
                            <a:noFill/>
                          </a:ln>
                          <a:solidFill>
                            <a:schemeClr val="tx1"/>
                          </a:solidFill>
                          <a:effectLst/>
                          <a:latin typeface="標楷體" pitchFamily="65" charset="-120"/>
                          <a:ea typeface="標楷體" pitchFamily="65" charset="-120"/>
                        </a:rPr>
                        <a:t>跨部門</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形象受損</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經費</a:t>
                      </a: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a:t>
                      </a: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時間</a:t>
                      </a:r>
                      <a:r>
                        <a:rPr kumimoji="0" lang="zh-TW" altLang="en-US" sz="1800" b="1" i="0" u="none" strike="noStrike" cap="none" normalizeH="0" baseline="0" smtClean="0">
                          <a:ln>
                            <a:noFill/>
                          </a:ln>
                          <a:solidFill>
                            <a:schemeClr val="tx1"/>
                          </a:solidFill>
                          <a:effectLst/>
                          <a:latin typeface="標楷體" pitchFamily="65" charset="-120"/>
                          <a:ea typeface="標楷體" pitchFamily="65" charset="-120"/>
                        </a:rPr>
                        <a:t>中度</a:t>
                      </a: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增加</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7363">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1 </a:t>
                      </a:r>
                      <a:endParaRPr kumimoji="0" lang="zh-TW" altLang="zh-TW" sz="18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輕微</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1" i="0" u="none" strike="noStrike" cap="none" normalizeH="0" baseline="0" dirty="0" smtClean="0">
                          <a:ln>
                            <a:noFill/>
                          </a:ln>
                          <a:solidFill>
                            <a:schemeClr val="tx1"/>
                          </a:solidFill>
                          <a:effectLst/>
                          <a:latin typeface="標楷體" pitchFamily="65" charset="-120"/>
                          <a:ea typeface="標楷體" pitchFamily="65" charset="-120"/>
                        </a:rPr>
                        <a:t>部門</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形象受損</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經費</a:t>
                      </a:r>
                      <a:r>
                        <a:rPr kumimoji="0" lang="en-US" altLang="zh-TW" sz="1800" b="0" i="0" u="none" strike="noStrike" cap="none" normalizeH="0" baseline="0" dirty="0" smtClean="0">
                          <a:ln>
                            <a:noFill/>
                          </a:ln>
                          <a:solidFill>
                            <a:schemeClr val="tx1"/>
                          </a:solidFill>
                          <a:effectLst/>
                          <a:latin typeface="標楷體" pitchFamily="65" charset="-120"/>
                          <a:ea typeface="標楷體" pitchFamily="65" charset="-120"/>
                        </a:rPr>
                        <a:t>/</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時間</a:t>
                      </a:r>
                      <a:r>
                        <a:rPr kumimoji="0" lang="zh-TW" altLang="en-US" sz="1800" b="1" i="0" u="none" strike="noStrike" cap="none" normalizeH="0" baseline="0" dirty="0" smtClean="0">
                          <a:ln>
                            <a:noFill/>
                          </a:ln>
                          <a:solidFill>
                            <a:schemeClr val="tx1"/>
                          </a:solidFill>
                          <a:effectLst/>
                          <a:latin typeface="標楷體" pitchFamily="65" charset="-120"/>
                          <a:ea typeface="標楷體" pitchFamily="65" charset="-120"/>
                        </a:rPr>
                        <a:t>輕微</a:t>
                      </a: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增加</a:t>
                      </a: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 name="表格 5"/>
          <p:cNvGraphicFramePr>
            <a:graphicFrameLocks noGrp="1"/>
          </p:cNvGraphicFramePr>
          <p:nvPr/>
        </p:nvGraphicFramePr>
        <p:xfrm>
          <a:off x="1073150" y="4191001"/>
          <a:ext cx="7381346" cy="1655763"/>
        </p:xfrm>
        <a:graphic>
          <a:graphicData uri="http://schemas.openxmlformats.org/drawingml/2006/table">
            <a:tbl>
              <a:tblPr/>
              <a:tblGrid>
                <a:gridCol w="1491060"/>
                <a:gridCol w="2560769"/>
                <a:gridCol w="3329517"/>
              </a:tblGrid>
              <a:tr h="438150">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等級</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可能性分類</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mn-cs"/>
                        </a:rPr>
                        <a:t>發生機率百分比</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06400">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3</a:t>
                      </a:r>
                      <a:endParaRPr kumimoji="0" lang="zh-TW" altLang="zh-TW" sz="18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rPr>
                        <a:t>幾乎確定</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dirty="0" smtClean="0">
                          <a:ln>
                            <a:noFill/>
                          </a:ln>
                          <a:solidFill>
                            <a:schemeClr val="tx1"/>
                          </a:solidFill>
                          <a:effectLst/>
                          <a:latin typeface="標楷體" pitchFamily="65" charset="-120"/>
                          <a:ea typeface="標楷體" pitchFamily="65" charset="-120"/>
                          <a:cs typeface="+mn-cs"/>
                        </a:rPr>
                        <a:t>61-100%</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smtClean="0">
                          <a:ln>
                            <a:noFill/>
                          </a:ln>
                          <a:solidFill>
                            <a:schemeClr val="tx1"/>
                          </a:solidFill>
                          <a:effectLst/>
                          <a:latin typeface="標楷體" pitchFamily="65" charset="-120"/>
                          <a:ea typeface="標楷體" pitchFamily="65" charset="-120"/>
                        </a:rPr>
                        <a:t>2</a:t>
                      </a:r>
                      <a:endParaRPr kumimoji="0" lang="zh-TW" altLang="zh-TW" sz="18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可能</a:t>
                      </a:r>
                      <a:endParaRPr kumimoji="0" lang="zh-TW" altLang="en-US" sz="1800" b="0" i="0" u="none" strike="noStrike" cap="none" normalizeH="0" baseline="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dirty="0" smtClean="0">
                          <a:ln>
                            <a:noFill/>
                          </a:ln>
                          <a:solidFill>
                            <a:schemeClr val="tx1"/>
                          </a:solidFill>
                          <a:effectLst/>
                          <a:latin typeface="標楷體" pitchFamily="65" charset="-120"/>
                          <a:ea typeface="標楷體" pitchFamily="65" charset="-120"/>
                          <a:cs typeface="+mn-cs"/>
                        </a:rPr>
                        <a:t>41-60%</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4813">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dirty="0" smtClean="0">
                          <a:ln>
                            <a:noFill/>
                          </a:ln>
                          <a:solidFill>
                            <a:schemeClr val="tx1"/>
                          </a:solidFill>
                          <a:effectLst/>
                          <a:latin typeface="標楷體" pitchFamily="65" charset="-120"/>
                          <a:ea typeface="標楷體" pitchFamily="65" charset="-120"/>
                        </a:rPr>
                        <a:t>1</a:t>
                      </a:r>
                      <a:endParaRPr kumimoji="0" lang="zh-TW" altLang="zh-TW" sz="1800" b="0" i="0" u="none" strike="noStrike" cap="none" normalizeH="0" baseline="0" dirty="0" smtClean="0">
                        <a:ln>
                          <a:noFill/>
                        </a:ln>
                        <a:solidFill>
                          <a:schemeClr val="tx1"/>
                        </a:solidFill>
                        <a:effectLst/>
                        <a:latin typeface="標楷體" pitchFamily="65" charset="-120"/>
                        <a:ea typeface="標楷體" pitchFamily="65" charset="-12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1800" b="0" i="0" u="none" strike="noStrike" cap="none" normalizeH="0" baseline="0" smtClean="0">
                          <a:ln>
                            <a:noFill/>
                          </a:ln>
                          <a:solidFill>
                            <a:schemeClr val="tx1"/>
                          </a:solidFill>
                          <a:effectLst/>
                          <a:latin typeface="標楷體" pitchFamily="65" charset="-120"/>
                          <a:ea typeface="標楷體" pitchFamily="65" charset="-120"/>
                        </a:rPr>
                        <a:t>幾乎不可能</a:t>
                      </a:r>
                      <a:endParaRPr kumimoji="0" lang="zh-TW" altLang="en-US" sz="1800" b="0" i="0" u="none" strike="noStrike" cap="none" normalizeH="0" baseline="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1800" b="0" i="0" u="none" strike="noStrike" cap="none" normalizeH="0" baseline="0" dirty="0" smtClean="0">
                          <a:ln>
                            <a:noFill/>
                          </a:ln>
                          <a:solidFill>
                            <a:schemeClr val="tx1"/>
                          </a:solidFill>
                          <a:effectLst/>
                          <a:latin typeface="標楷體" pitchFamily="65" charset="-120"/>
                          <a:ea typeface="標楷體" pitchFamily="65" charset="-120"/>
                          <a:cs typeface="+mn-cs"/>
                        </a:rPr>
                        <a:t>0-40%</a:t>
                      </a:r>
                      <a:endParaRPr kumimoji="0" lang="zh-TW" altLang="en-US"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4867" name="矩形 6"/>
          <p:cNvSpPr>
            <a:spLocks noChangeArrowheads="1"/>
          </p:cNvSpPr>
          <p:nvPr/>
        </p:nvSpPr>
        <p:spPr bwMode="auto">
          <a:xfrm>
            <a:off x="3369072" y="1125538"/>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zh-TW" sz="2400" b="1">
                <a:latin typeface="標楷體" pitchFamily="65" charset="-120"/>
                <a:ea typeface="標楷體" pitchFamily="65" charset="-120"/>
              </a:rPr>
              <a:t>影響之敘述分類表</a:t>
            </a:r>
            <a:endParaRPr lang="zh-TW" altLang="en-US" sz="2400" b="1">
              <a:latin typeface="標楷體" pitchFamily="65" charset="-120"/>
              <a:ea typeface="標楷體" pitchFamily="65" charset="-120"/>
            </a:endParaRPr>
          </a:p>
        </p:txBody>
      </p:sp>
      <p:sp>
        <p:nvSpPr>
          <p:cNvPr id="34868" name="矩形 7"/>
          <p:cNvSpPr>
            <a:spLocks noChangeArrowheads="1"/>
          </p:cNvSpPr>
          <p:nvPr/>
        </p:nvSpPr>
        <p:spPr bwMode="auto">
          <a:xfrm>
            <a:off x="3296841" y="3716338"/>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zh-TW" sz="2400" b="1">
                <a:latin typeface="標楷體" pitchFamily="65" charset="-120"/>
                <a:ea typeface="標楷體" pitchFamily="65" charset="-120"/>
              </a:rPr>
              <a:t>機率之敘述分類表</a:t>
            </a:r>
            <a:endParaRPr lang="zh-TW" altLang="en-US" sz="2400" b="1">
              <a:latin typeface="標楷體" pitchFamily="65" charset="-120"/>
              <a:ea typeface="標楷體" pitchFamily="65" charset="-120"/>
            </a:endParaRPr>
          </a:p>
        </p:txBody>
      </p:sp>
      <p:sp>
        <p:nvSpPr>
          <p:cNvPr id="34869" name="圓角矩形圖說文字 9"/>
          <p:cNvSpPr>
            <a:spLocks noChangeArrowheads="1"/>
          </p:cNvSpPr>
          <p:nvPr/>
        </p:nvSpPr>
        <p:spPr bwMode="auto">
          <a:xfrm>
            <a:off x="8072702" y="1196976"/>
            <a:ext cx="1080029" cy="504825"/>
          </a:xfrm>
          <a:prstGeom prst="wedgeRoundRectCallout">
            <a:avLst>
              <a:gd name="adj1" fmla="val -24046"/>
              <a:gd name="adj2" fmla="val 15722"/>
              <a:gd name="adj3" fmla="val 16667"/>
            </a:avLst>
          </a:prstGeom>
          <a:solidFill>
            <a:schemeClr val="accent1"/>
          </a:solidFill>
          <a:ln w="25400" algn="ctr">
            <a:solidFill>
              <a:srgbClr val="BB6126"/>
            </a:solidFill>
            <a:miter lim="800000"/>
            <a:headEnd/>
            <a:tailEnd/>
          </a:ln>
        </p:spPr>
        <p:txBody>
          <a:bodyPr anchor="ct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en-US" sz="2800" b="1">
                <a:solidFill>
                  <a:srgbClr val="FFFFFF"/>
                </a:solidFill>
                <a:latin typeface="標楷體" pitchFamily="65" charset="-120"/>
                <a:ea typeface="標楷體" pitchFamily="65" charset="-120"/>
              </a:rPr>
              <a:t>定性</a:t>
            </a:r>
          </a:p>
        </p:txBody>
      </p:sp>
      <p:sp>
        <p:nvSpPr>
          <p:cNvPr id="34870" name="圓角矩形圖說文字 10"/>
          <p:cNvSpPr>
            <a:spLocks noChangeArrowheads="1"/>
          </p:cNvSpPr>
          <p:nvPr/>
        </p:nvSpPr>
        <p:spPr bwMode="auto">
          <a:xfrm>
            <a:off x="7761420" y="3789364"/>
            <a:ext cx="1637242" cy="492125"/>
          </a:xfrm>
          <a:prstGeom prst="wedgeRoundRectCallout">
            <a:avLst>
              <a:gd name="adj1" fmla="val -21847"/>
              <a:gd name="adj2" fmla="val 25486"/>
              <a:gd name="adj3" fmla="val 16667"/>
            </a:avLst>
          </a:prstGeom>
          <a:solidFill>
            <a:schemeClr val="accent1"/>
          </a:solidFill>
          <a:ln w="25400" algn="ctr">
            <a:solidFill>
              <a:srgbClr val="BB6126"/>
            </a:solidFill>
            <a:miter lim="800000"/>
            <a:headEnd/>
            <a:tailEnd/>
          </a:ln>
        </p:spPr>
        <p:txBody>
          <a:bodyPr anchor="ct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en-US" sz="2800" b="1">
                <a:solidFill>
                  <a:srgbClr val="FFFFFF"/>
                </a:solidFill>
                <a:latin typeface="標楷體" pitchFamily="65" charset="-120"/>
                <a:ea typeface="標楷體" pitchFamily="65" charset="-120"/>
              </a:rPr>
              <a:t>半定量</a:t>
            </a:r>
          </a:p>
        </p:txBody>
      </p:sp>
      <p:sp>
        <p:nvSpPr>
          <p:cNvPr id="34871" name="矩形 11"/>
          <p:cNvSpPr>
            <a:spLocks noChangeArrowheads="1"/>
          </p:cNvSpPr>
          <p:nvPr/>
        </p:nvSpPr>
        <p:spPr bwMode="auto">
          <a:xfrm>
            <a:off x="428229" y="6396038"/>
            <a:ext cx="904782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zh-TW" sz="2400" b="1" dirty="0">
                <a:latin typeface="標楷體" pitchFamily="65" charset="-120"/>
                <a:ea typeface="標楷體" pitchFamily="65" charset="-120"/>
              </a:rPr>
              <a:t>註：機關應依業務特性，自行擇用妥適的風險評量標準</a:t>
            </a:r>
            <a:endParaRPr lang="zh-TW" altLang="en-US" sz="2400" b="1" dirty="0">
              <a:latin typeface="Verdana" pitchFamily="34" charset="0"/>
            </a:endParaRPr>
          </a:p>
        </p:txBody>
      </p:sp>
      <p:grpSp>
        <p:nvGrpSpPr>
          <p:cNvPr id="34872" name="群組 7"/>
          <p:cNvGrpSpPr>
            <a:grpSpLocks/>
          </p:cNvGrpSpPr>
          <p:nvPr/>
        </p:nvGrpSpPr>
        <p:grpSpPr bwMode="auto">
          <a:xfrm>
            <a:off x="1910689" y="115889"/>
            <a:ext cx="6084623" cy="909637"/>
            <a:chOff x="1360287" y="1551671"/>
            <a:chExt cx="4354684" cy="1320800"/>
          </a:xfrm>
        </p:grpSpPr>
        <p:sp>
          <p:nvSpPr>
            <p:cNvPr id="13" name="六邊形 12"/>
            <p:cNvSpPr/>
            <p:nvPr/>
          </p:nvSpPr>
          <p:spPr>
            <a:xfrm>
              <a:off x="1360287" y="1551671"/>
              <a:ext cx="4354684" cy="1320800"/>
            </a:xfrm>
            <a:prstGeom prst="hexagon">
              <a:avLst/>
            </a:prstGeom>
            <a:solidFill>
              <a:schemeClr val="bg1"/>
            </a:solidFill>
          </p:spPr>
          <p:style>
            <a:lnRef idx="3">
              <a:schemeClr val="lt1"/>
            </a:lnRef>
            <a:fillRef idx="1">
              <a:schemeClr val="accent4"/>
            </a:fillRef>
            <a:effectRef idx="1">
              <a:schemeClr val="accent4"/>
            </a:effectRef>
            <a:fontRef idx="minor">
              <a:schemeClr val="lt1"/>
            </a:fontRef>
          </p:style>
        </p:sp>
        <p:sp>
          <p:nvSpPr>
            <p:cNvPr id="14" name="六邊形 4"/>
            <p:cNvSpPr/>
            <p:nvPr/>
          </p:nvSpPr>
          <p:spPr>
            <a:xfrm>
              <a:off x="2224331" y="1669228"/>
              <a:ext cx="2577362" cy="1014227"/>
            </a:xfrm>
            <a:prstGeom prst="rect">
              <a:avLst/>
            </a:prstGeom>
          </p:spPr>
          <p:style>
            <a:lnRef idx="0">
              <a:scrgbClr r="0" g="0" b="0"/>
            </a:lnRef>
            <a:fillRef idx="0">
              <a:scrgbClr r="0" g="0" b="0"/>
            </a:fillRef>
            <a:effectRef idx="0">
              <a:scrgbClr r="0" g="0" b="0"/>
            </a:effectRef>
            <a:fontRef idx="minor">
              <a:schemeClr val="lt1"/>
            </a:fontRef>
          </p:style>
          <p:txBody>
            <a:bodyPr lIns="148590" tIns="148590" rIns="148590" bIns="148590" spcCol="1270" anchor="ctr"/>
            <a:lstStyle/>
            <a:p>
              <a:pPr algn="ctr" defTabSz="1733550">
                <a:lnSpc>
                  <a:spcPct val="90000"/>
                </a:lnSpc>
                <a:spcAft>
                  <a:spcPct val="35000"/>
                </a:spcAft>
                <a:defRPr/>
              </a:pPr>
              <a:r>
                <a:rPr lang="zh-TW" altLang="en-US" sz="3900" b="1" dirty="0">
                  <a:solidFill>
                    <a:srgbClr val="0000FF"/>
                  </a:solidFill>
                  <a:latin typeface="標楷體" pitchFamily="65" charset="-120"/>
                  <a:ea typeface="標楷體" pitchFamily="65" charset="-120"/>
                </a:rPr>
                <a:t>風險分析工具</a:t>
              </a:r>
            </a:p>
          </p:txBody>
        </p:sp>
      </p:grpSp>
      <p:sp>
        <p:nvSpPr>
          <p:cNvPr id="34873" name="矩形 11"/>
          <p:cNvSpPr>
            <a:spLocks noChangeArrowheads="1"/>
          </p:cNvSpPr>
          <p:nvPr/>
        </p:nvSpPr>
        <p:spPr bwMode="auto">
          <a:xfrm>
            <a:off x="3783542" y="5876926"/>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r" eaLnBrk="1" hangingPunct="1">
              <a:buClr>
                <a:schemeClr val="folHlink"/>
              </a:buClr>
              <a:buSzPct val="60000"/>
            </a:pPr>
            <a:r>
              <a:rPr lang="zh-TW" altLang="en-US">
                <a:latin typeface="標楷體" pitchFamily="65" charset="-120"/>
                <a:ea typeface="標楷體" pitchFamily="65" charset="-120"/>
              </a:rPr>
              <a:t>資料來源：</a:t>
            </a:r>
            <a:r>
              <a:rPr lang="zh-TW" altLang="zh-TW">
                <a:latin typeface="標楷體" pitchFamily="65" charset="-120"/>
                <a:ea typeface="標楷體" pitchFamily="65" charset="-120"/>
              </a:rPr>
              <a:t>風險管理及危機處理作業手冊</a:t>
            </a:r>
            <a:r>
              <a:rPr lang="en-US" altLang="zh-TW"/>
              <a:t>(p33</a:t>
            </a:r>
            <a:r>
              <a:rPr lang="zh-TW" altLang="en-US">
                <a:latin typeface="標楷體" pitchFamily="65" charset="-120"/>
                <a:ea typeface="標楷體" pitchFamily="65" charset="-120"/>
              </a:rPr>
              <a:t>、</a:t>
            </a:r>
            <a:r>
              <a:rPr lang="en-US" altLang="zh-TW"/>
              <a:t>88</a:t>
            </a:r>
            <a:r>
              <a:rPr lang="en-US" altLang="zh-TW" sz="1400"/>
              <a:t>)</a:t>
            </a:r>
            <a:r>
              <a:rPr lang="en-US" altLang="zh-TW"/>
              <a:t> </a:t>
            </a:r>
            <a:endParaRPr kumimoji="0" lang="zh-TW" altLang="en-US"/>
          </a:p>
        </p:txBody>
      </p:sp>
      <p:sp>
        <p:nvSpPr>
          <p:cNvPr id="34874" name="投影片編號版面配置區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A8436511-D6DA-4FF3-9442-182B7C6846D4}" type="slidenum">
              <a:rPr kumimoji="0" lang="zh-TW" altLang="en-US" smtClean="0">
                <a:solidFill>
                  <a:srgbClr val="FFFFFF"/>
                </a:solidFill>
              </a:rPr>
              <a:pPr eaLnBrk="1" hangingPunct="1"/>
              <a:t>31</a:t>
            </a:fld>
            <a:endParaRPr kumimoji="0" lang="en-US" altLang="zh-TW" smtClean="0">
              <a:solidFill>
                <a:srgbClr val="FFFFFF"/>
              </a:solidFill>
            </a:endParaRPr>
          </a:p>
        </p:txBody>
      </p:sp>
    </p:spTree>
    <p:extLst>
      <p:ext uri="{BB962C8B-B14F-4D97-AF65-F5344CB8AC3E}">
        <p14:creationId xmlns:p14="http://schemas.microsoft.com/office/powerpoint/2010/main" val="3765190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314" y="4077072"/>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272480" y="548680"/>
            <a:ext cx="9403821" cy="841375"/>
          </a:xfrm>
        </p:spPr>
        <p:txBody>
          <a:bodyPr/>
          <a:lstStyle/>
          <a:p>
            <a:pPr eaLnBrk="1" fontAlgn="auto" hangingPunct="1">
              <a:spcAft>
                <a:spcPts val="0"/>
              </a:spcAft>
              <a:defRPr/>
            </a:pPr>
            <a:r>
              <a:rPr lang="zh-TW" altLang="en-US" sz="4000" dirty="0" smtClean="0">
                <a:solidFill>
                  <a:srgbClr val="CC0066"/>
                </a:solidFill>
                <a:latin typeface="Arial" panose="020B0604020202020204" pitchFamily="34" charset="0"/>
                <a:ea typeface="標楷體" pitchFamily="65" charset="-120"/>
                <a:cs typeface="Arial" panose="020B0604020202020204" pitchFamily="34" charset="0"/>
              </a:rPr>
              <a:t>風險評量</a:t>
            </a:r>
            <a:endParaRPr lang="zh-TW" altLang="en-US" sz="4000" b="1" dirty="0">
              <a:solidFill>
                <a:srgbClr val="CC0066"/>
              </a:solidFill>
              <a:latin typeface="Arial" panose="020B0604020202020204" pitchFamily="34" charset="0"/>
              <a:ea typeface="標楷體" pitchFamily="65" charset="-120"/>
              <a:cs typeface="Arial" panose="020B0604020202020204" pitchFamily="34" charset="0"/>
            </a:endParaRPr>
          </a:p>
        </p:txBody>
      </p:sp>
      <p:sp>
        <p:nvSpPr>
          <p:cNvPr id="324615" name="Rectangle 7"/>
          <p:cNvSpPr>
            <a:spLocks noGrp="1" noChangeArrowheads="1"/>
          </p:cNvSpPr>
          <p:nvPr>
            <p:ph type="body" idx="4294967295"/>
          </p:nvPr>
        </p:nvSpPr>
        <p:spPr>
          <a:xfrm>
            <a:off x="1172580" y="1412553"/>
            <a:ext cx="7560840" cy="4824759"/>
          </a:xfrm>
        </p:spPr>
        <p:txBody>
          <a:bodyPr>
            <a:noAutofit/>
          </a:bodyPr>
          <a:lstStyle/>
          <a:p>
            <a:r>
              <a:rPr lang="zh-TW" altLang="en-US" sz="2800" dirty="0"/>
              <a:t>各機關經綜合考量風險分析結果及風險容忍度，</a:t>
            </a:r>
            <a:r>
              <a:rPr lang="zh-TW" altLang="en-US" sz="2800" dirty="0">
                <a:solidFill>
                  <a:srgbClr val="FF0000"/>
                </a:solidFill>
              </a:rPr>
              <a:t>編製風險評估及處理彙總</a:t>
            </a:r>
            <a:r>
              <a:rPr lang="zh-TW" altLang="en-US" sz="2800" dirty="0" smtClean="0">
                <a:solidFill>
                  <a:srgbClr val="FF0000"/>
                </a:solidFill>
              </a:rPr>
              <a:t>表</a:t>
            </a:r>
            <a:r>
              <a:rPr lang="zh-TW" altLang="en-US" sz="2800" dirty="0" smtClean="0"/>
              <a:t>及</a:t>
            </a:r>
            <a:r>
              <a:rPr lang="zh-TW" altLang="en-US" sz="2800" dirty="0">
                <a:solidFill>
                  <a:srgbClr val="FF0000"/>
                </a:solidFill>
              </a:rPr>
              <a:t>繪製風險圖像</a:t>
            </a:r>
            <a:r>
              <a:rPr lang="zh-TW" altLang="en-US" sz="2800" dirty="0"/>
              <a:t>，決定需優先處理之風險項目，包含</a:t>
            </a:r>
            <a:r>
              <a:rPr lang="zh-TW" altLang="en-US" sz="2800" dirty="0">
                <a:solidFill>
                  <a:srgbClr val="FF0000"/>
                </a:solidFill>
              </a:rPr>
              <a:t>超出可容忍風險值</a:t>
            </a:r>
            <a:r>
              <a:rPr lang="zh-TW" altLang="en-US" sz="2800" dirty="0"/>
              <a:t>之主要風險項目，以及</a:t>
            </a:r>
            <a:r>
              <a:rPr lang="zh-TW" altLang="en-US" sz="2800" dirty="0">
                <a:solidFill>
                  <a:srgbClr val="FF0000"/>
                </a:solidFill>
              </a:rPr>
              <a:t>未超出可容忍風險值但基於重要性原則</a:t>
            </a:r>
            <a:r>
              <a:rPr lang="zh-TW" altLang="en-US" sz="2800" dirty="0"/>
              <a:t>（如以前年度已發生內部控制缺失者）納入控制作業之風險項目，研議及採取適當新增控制機制，如決定採設計控制作業方式回應，應及時設計且落實執行之，以降低風險。</a:t>
            </a:r>
            <a:endParaRPr lang="zh-TW" altLang="zh-TW" sz="2800" dirty="0"/>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latin typeface="Arial" panose="020B0604020202020204" pitchFamily="34" charset="0"/>
                <a:cs typeface="Arial" panose="020B0604020202020204" pitchFamily="34" charset="0"/>
              </a:rPr>
              <a:pPr eaLnBrk="1" hangingPunct="1"/>
              <a:t>32</a:t>
            </a:fld>
            <a:endParaRPr kumimoji="0" lang="en-US" altLang="zh-TW"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9140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77" name="Group 37"/>
          <p:cNvGraphicFramePr>
            <a:graphicFrameLocks noGrp="1"/>
          </p:cNvGraphicFramePr>
          <p:nvPr>
            <p:ph sz="quarter" idx="4294967295"/>
            <p:extLst>
              <p:ext uri="{D42A27DB-BD31-4B8C-83A1-F6EECF244321}">
                <p14:modId xmlns:p14="http://schemas.microsoft.com/office/powerpoint/2010/main" val="101990623"/>
              </p:ext>
            </p:extLst>
          </p:nvPr>
        </p:nvGraphicFramePr>
        <p:xfrm>
          <a:off x="848544" y="1557338"/>
          <a:ext cx="8299714" cy="4940300"/>
        </p:xfrm>
        <a:graphic>
          <a:graphicData uri="http://schemas.openxmlformats.org/drawingml/2006/table">
            <a:tbl>
              <a:tblPr/>
              <a:tblGrid>
                <a:gridCol w="1991519"/>
                <a:gridCol w="2216812"/>
                <a:gridCol w="1994958"/>
                <a:gridCol w="2096425"/>
              </a:tblGrid>
              <a:tr h="558800">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1" i="0" u="none" strike="noStrike" cap="none" normalizeH="0" baseline="0" dirty="0" smtClean="0">
                          <a:ln>
                            <a:noFill/>
                          </a:ln>
                          <a:solidFill>
                            <a:schemeClr val="tx1"/>
                          </a:solidFill>
                          <a:effectLst/>
                          <a:latin typeface="標楷體" pitchFamily="65" charset="-120"/>
                          <a:ea typeface="標楷體" pitchFamily="65" charset="-120"/>
                        </a:rPr>
                        <a:t>影響程度</a:t>
                      </a:r>
                      <a:endParaRPr kumimoji="0" lang="zh-TW" altLang="en-US" sz="2000" b="0" i="0" u="none" strike="noStrike" cap="none" normalizeH="0" baseline="0" dirty="0" smtClean="0">
                        <a:ln>
                          <a:noFill/>
                        </a:ln>
                        <a:solidFill>
                          <a:schemeClr val="tx1"/>
                        </a:solidFill>
                        <a:effectLst/>
                        <a:latin typeface="標楷體" pitchFamily="65" charset="-120"/>
                        <a:ea typeface="標楷體" pitchFamily="65" charset="-120"/>
                      </a:endParaRPr>
                    </a:p>
                  </a:txBody>
                  <a:tcPr marL="80486" marR="80486" marT="0" marB="0" anchor="ctr" horzOverflow="overflow">
                    <a:lnL>
                      <a:noFill/>
                    </a:lnL>
                    <a:lnR>
                      <a:noFill/>
                    </a:lnR>
                    <a:lnT>
                      <a:noFill/>
                    </a:lnT>
                    <a:lnB>
                      <a:noFill/>
                    </a:lnB>
                    <a:lnTlToBr>
                      <a:noFill/>
                    </a:lnTlToBr>
                    <a:lnBlToTr>
                      <a:noFill/>
                    </a:lnBlToTr>
                    <a:noFill/>
                  </a:tcPr>
                </a:tc>
                <a:tc gridSpan="3">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1" i="0" u="none" strike="noStrike" cap="none" normalizeH="0" baseline="0" dirty="0" smtClean="0">
                          <a:ln>
                            <a:noFill/>
                          </a:ln>
                          <a:solidFill>
                            <a:schemeClr val="tx1"/>
                          </a:solidFill>
                          <a:effectLst/>
                          <a:latin typeface="標楷體" pitchFamily="65" charset="-120"/>
                          <a:ea typeface="標楷體" pitchFamily="65" charset="-120"/>
                        </a:rPr>
                        <a:t>風險分布</a:t>
                      </a:r>
                      <a:endParaRPr kumimoji="0" lang="zh-TW" altLang="en-US" sz="2000" b="0" i="0" u="none" strike="noStrike" cap="none" normalizeH="0" baseline="0" dirty="0" smtClean="0">
                        <a:ln>
                          <a:noFill/>
                        </a:ln>
                        <a:solidFill>
                          <a:schemeClr val="tx1"/>
                        </a:solidFill>
                        <a:effectLst/>
                        <a:latin typeface="標楷體" pitchFamily="65" charset="-120"/>
                        <a:ea typeface="標楷體" pitchFamily="65" charset="-120"/>
                      </a:endParaRPr>
                    </a:p>
                  </a:txBody>
                  <a:tcPr marL="80486" marR="80486"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1101725">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非常</a:t>
                      </a:r>
                    </a:p>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嚴重</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(3)</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A1</a:t>
                      </a:r>
                      <a:r>
                        <a:rPr kumimoji="0" lang="zh-TW" altLang="en-US"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a:t>
                      </a: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A2</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B1</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01725">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嚴重</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(2)</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E1</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D1</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E2</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76325">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輕微</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(1)</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C1</a:t>
                      </a: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zh-TW" altLang="zh-TW" sz="24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01725">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en-US" altLang="zh-TW" sz="2000" b="0" i="0" u="none" strike="noStrike" cap="none" normalizeH="0" baseline="0" smtClean="0">
                          <a:ln>
                            <a:noFill/>
                          </a:ln>
                          <a:solidFill>
                            <a:schemeClr val="tx1"/>
                          </a:solidFill>
                          <a:effectLst/>
                          <a:latin typeface="標楷體" pitchFamily="65" charset="-120"/>
                          <a:ea typeface="標楷體" pitchFamily="65" charset="-120"/>
                        </a:rPr>
                        <a:t>                                                                                          </a:t>
                      </a:r>
                      <a:endParaRPr kumimoji="0" lang="zh-TW" altLang="zh-TW" sz="2000" b="0" i="0" u="none" strike="noStrike" cap="none" normalizeH="0" baseline="0" smtClean="0">
                        <a:ln>
                          <a:noFill/>
                        </a:ln>
                        <a:solidFill>
                          <a:schemeClr val="tx1"/>
                        </a:solidFill>
                        <a:effectLst/>
                        <a:latin typeface="標楷體" pitchFamily="65" charset="-120"/>
                        <a:ea typeface="標楷體" pitchFamily="65" charset="-120"/>
                      </a:endParaRPr>
                    </a:p>
                  </a:txBody>
                  <a:tcPr marL="80486" marR="80486" marT="0" marB="0" horzOverflow="overflow">
                    <a:lnL>
                      <a:noFill/>
                    </a:lnL>
                    <a:lnR>
                      <a:noFill/>
                    </a:lnR>
                    <a:lnT>
                      <a:noFill/>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幾乎不可能</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(1)</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可能</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(2)</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endPar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p>
                      <a:pPr marL="304800" marR="0" lvl="0" indent="0" algn="ctr" defTabSz="914400" rtl="0" eaLnBrk="1" fontAlgn="base" latinLnBrk="0" hangingPunct="1">
                        <a:lnSpc>
                          <a:spcPts val="2000"/>
                        </a:lnSpc>
                        <a:spcBef>
                          <a:spcPct val="0"/>
                        </a:spcBef>
                        <a:spcAft>
                          <a:spcPct val="0"/>
                        </a:spcAft>
                        <a:buClr>
                          <a:schemeClr val="folHlink"/>
                        </a:buClr>
                        <a:buSzPct val="60000"/>
                        <a:buFont typeface="Wingdings" pitchFamily="2" charset="2"/>
                        <a:buNone/>
                        <a:tabLst/>
                      </a:pPr>
                      <a:r>
                        <a:rPr kumimoji="0" lang="zh-TW" altLang="en-US"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幾乎確定</a:t>
                      </a:r>
                      <a:r>
                        <a:rPr kumimoji="0" lang="en-US"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rPr>
                        <a:t>(3)</a:t>
                      </a:r>
                      <a:endParaRPr kumimoji="0" lang="zh-TW" altLang="zh-TW" sz="2000" b="0" i="0" u="none" strike="noStrike" cap="none" normalizeH="0" baseline="0" dirty="0" smtClean="0">
                        <a:ln>
                          <a:noFill/>
                        </a:ln>
                        <a:solidFill>
                          <a:schemeClr val="tx1"/>
                        </a:solidFill>
                        <a:effectLst/>
                        <a:latin typeface="Arial" panose="020B0604020202020204" pitchFamily="34" charset="0"/>
                        <a:ea typeface="標楷體" pitchFamily="65" charset="-120"/>
                        <a:cs typeface="Arial" panose="020B0604020202020204" pitchFamily="34" charset="0"/>
                      </a:endParaRPr>
                    </a:p>
                  </a:txBody>
                  <a:tcPr marL="80486" marR="8048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bl>
          </a:graphicData>
        </a:graphic>
      </p:graphicFrame>
      <p:sp>
        <p:nvSpPr>
          <p:cNvPr id="35869" name="Text Box 1"/>
          <p:cNvSpPr txBox="1">
            <a:spLocks noChangeArrowheads="1"/>
          </p:cNvSpPr>
          <p:nvPr/>
        </p:nvSpPr>
        <p:spPr bwMode="auto">
          <a:xfrm>
            <a:off x="5030392" y="5949951"/>
            <a:ext cx="175074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en-US" sz="2400" b="1">
                <a:latin typeface="Arial" panose="020B0604020202020204" pitchFamily="34" charset="0"/>
                <a:ea typeface="標楷體" pitchFamily="65" charset="-120"/>
                <a:cs typeface="Arial" panose="020B0604020202020204" pitchFamily="34" charset="0"/>
              </a:rPr>
              <a:t>發生機率</a:t>
            </a:r>
            <a:endParaRPr lang="zh-TW" altLang="en-US" sz="2400" b="1">
              <a:latin typeface="Arial" pitchFamily="34" charset="0"/>
              <a:cs typeface="Arial" panose="020B0604020202020204" pitchFamily="34" charset="0"/>
            </a:endParaRPr>
          </a:p>
        </p:txBody>
      </p:sp>
      <p:grpSp>
        <p:nvGrpSpPr>
          <p:cNvPr id="35870" name="群組 7"/>
          <p:cNvGrpSpPr>
            <a:grpSpLocks/>
          </p:cNvGrpSpPr>
          <p:nvPr/>
        </p:nvGrpSpPr>
        <p:grpSpPr bwMode="auto">
          <a:xfrm>
            <a:off x="1910689" y="115889"/>
            <a:ext cx="6084623" cy="909637"/>
            <a:chOff x="1360287" y="1551671"/>
            <a:chExt cx="4354684" cy="1320800"/>
          </a:xfrm>
          <a:solidFill>
            <a:schemeClr val="bg1"/>
          </a:solidFill>
        </p:grpSpPr>
        <p:sp>
          <p:nvSpPr>
            <p:cNvPr id="7" name="六邊形 6"/>
            <p:cNvSpPr/>
            <p:nvPr/>
          </p:nvSpPr>
          <p:spPr>
            <a:xfrm>
              <a:off x="1360287" y="1551671"/>
              <a:ext cx="4354684" cy="1320800"/>
            </a:xfrm>
            <a:prstGeom prst="hexagon">
              <a:avLst/>
            </a:prstGeom>
            <a:grpFill/>
          </p:spPr>
          <p:style>
            <a:lnRef idx="3">
              <a:schemeClr val="lt1"/>
            </a:lnRef>
            <a:fillRef idx="1">
              <a:schemeClr val="accent4"/>
            </a:fillRef>
            <a:effectRef idx="1">
              <a:schemeClr val="accent4"/>
            </a:effectRef>
            <a:fontRef idx="minor">
              <a:schemeClr val="lt1"/>
            </a:fontRef>
          </p:style>
        </p:sp>
        <p:sp>
          <p:nvSpPr>
            <p:cNvPr id="8" name="六邊形 4"/>
            <p:cNvSpPr/>
            <p:nvPr/>
          </p:nvSpPr>
          <p:spPr>
            <a:xfrm>
              <a:off x="2224331" y="1669228"/>
              <a:ext cx="2577362" cy="1014227"/>
            </a:xfrm>
            <a:prstGeom prst="rect">
              <a:avLst/>
            </a:prstGeom>
            <a:grpFill/>
          </p:spPr>
          <p:style>
            <a:lnRef idx="0">
              <a:scrgbClr r="0" g="0" b="0"/>
            </a:lnRef>
            <a:fillRef idx="0">
              <a:scrgbClr r="0" g="0" b="0"/>
            </a:fillRef>
            <a:effectRef idx="0">
              <a:scrgbClr r="0" g="0" b="0"/>
            </a:effectRef>
            <a:fontRef idx="minor">
              <a:schemeClr val="lt1"/>
            </a:fontRef>
          </p:style>
          <p:txBody>
            <a:bodyPr lIns="148590" tIns="148590" rIns="148590" bIns="148590" spcCol="1270" anchor="ctr"/>
            <a:lstStyle/>
            <a:p>
              <a:pPr algn="ctr" defTabSz="1733550">
                <a:lnSpc>
                  <a:spcPct val="90000"/>
                </a:lnSpc>
                <a:spcAft>
                  <a:spcPct val="35000"/>
                </a:spcAft>
                <a:defRPr/>
              </a:pPr>
              <a:r>
                <a:rPr lang="zh-TW" altLang="en-US" sz="3900" b="1" dirty="0" smtClean="0">
                  <a:solidFill>
                    <a:srgbClr val="0000FF"/>
                  </a:solidFill>
                  <a:latin typeface="Arial" panose="020B0604020202020204" pitchFamily="34" charset="0"/>
                  <a:ea typeface="標楷體" pitchFamily="65" charset="-120"/>
                  <a:cs typeface="Arial" panose="020B0604020202020204" pitchFamily="34" charset="0"/>
                </a:rPr>
                <a:t>風險</a:t>
              </a:r>
              <a:r>
                <a:rPr lang="zh-TW" altLang="en-US" sz="3900" b="1" dirty="0">
                  <a:solidFill>
                    <a:srgbClr val="0000FF"/>
                  </a:solidFill>
                  <a:latin typeface="Arial" panose="020B0604020202020204" pitchFamily="34" charset="0"/>
                  <a:ea typeface="標楷體" pitchFamily="65" charset="-120"/>
                  <a:cs typeface="Arial" panose="020B0604020202020204" pitchFamily="34" charset="0"/>
                </a:rPr>
                <a:t>評量</a:t>
              </a:r>
              <a:r>
                <a:rPr lang="zh-TW" altLang="en-US" sz="3900" b="1" dirty="0" smtClean="0">
                  <a:solidFill>
                    <a:srgbClr val="0000FF"/>
                  </a:solidFill>
                  <a:latin typeface="Arial" panose="020B0604020202020204" pitchFamily="34" charset="0"/>
                  <a:ea typeface="標楷體" pitchFamily="65" charset="-120"/>
                  <a:cs typeface="Arial" panose="020B0604020202020204" pitchFamily="34" charset="0"/>
                </a:rPr>
                <a:t>工具</a:t>
              </a:r>
              <a:endParaRPr lang="zh-TW" altLang="en-US" sz="3900" b="1" dirty="0">
                <a:solidFill>
                  <a:srgbClr val="0000FF"/>
                </a:solidFill>
                <a:latin typeface="Arial" panose="020B0604020202020204" pitchFamily="34" charset="0"/>
                <a:ea typeface="標楷體" pitchFamily="65" charset="-120"/>
                <a:cs typeface="Arial" panose="020B0604020202020204" pitchFamily="34" charset="0"/>
              </a:endParaRPr>
            </a:p>
          </p:txBody>
        </p:sp>
      </p:grpSp>
      <p:sp>
        <p:nvSpPr>
          <p:cNvPr id="35871" name="矩形 6"/>
          <p:cNvSpPr>
            <a:spLocks noChangeArrowheads="1"/>
          </p:cNvSpPr>
          <p:nvPr/>
        </p:nvSpPr>
        <p:spPr bwMode="auto">
          <a:xfrm>
            <a:off x="4172215" y="105251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r>
              <a:rPr lang="zh-TW" altLang="en-US" sz="2800" b="1" u="sng" dirty="0">
                <a:latin typeface="Arial" panose="020B0604020202020204" pitchFamily="34" charset="0"/>
                <a:ea typeface="標楷體" pitchFamily="65" charset="-120"/>
                <a:cs typeface="Arial" panose="020B0604020202020204" pitchFamily="34" charset="0"/>
              </a:rPr>
              <a:t>風險圖像</a:t>
            </a:r>
          </a:p>
        </p:txBody>
      </p:sp>
      <p:sp>
        <p:nvSpPr>
          <p:cNvPr id="35872" name="矩形 8"/>
          <p:cNvSpPr>
            <a:spLocks noChangeArrowheads="1"/>
          </p:cNvSpPr>
          <p:nvPr/>
        </p:nvSpPr>
        <p:spPr bwMode="auto">
          <a:xfrm>
            <a:off x="3704432" y="6381750"/>
            <a:ext cx="573378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r" eaLnBrk="1" hangingPunct="1">
              <a:buClr>
                <a:schemeClr val="folHlink"/>
              </a:buClr>
              <a:buSzPct val="60000"/>
            </a:pPr>
            <a:r>
              <a:rPr lang="zh-TW" altLang="en-US">
                <a:latin typeface="Arial" panose="020B0604020202020204" pitchFamily="34" charset="0"/>
                <a:ea typeface="標楷體" pitchFamily="65" charset="-120"/>
                <a:cs typeface="Arial" panose="020B0604020202020204" pitchFamily="34" charset="0"/>
              </a:rPr>
              <a:t>資料來源：</a:t>
            </a:r>
            <a:r>
              <a:rPr lang="zh-TW" altLang="zh-TW">
                <a:latin typeface="Arial" panose="020B0604020202020204" pitchFamily="34" charset="0"/>
                <a:ea typeface="標楷體" pitchFamily="65" charset="-120"/>
                <a:cs typeface="Arial" panose="020B0604020202020204" pitchFamily="34" charset="0"/>
              </a:rPr>
              <a:t>風險管理及危機處理作業手冊</a:t>
            </a:r>
            <a:r>
              <a:rPr lang="en-US" altLang="zh-TW">
                <a:latin typeface="Arial" panose="020B0604020202020204" pitchFamily="34" charset="0"/>
                <a:cs typeface="Arial" panose="020B0604020202020204" pitchFamily="34" charset="0"/>
              </a:rPr>
              <a:t>(p34</a:t>
            </a:r>
            <a:r>
              <a:rPr lang="zh-TW" altLang="en-US">
                <a:latin typeface="Arial" panose="020B0604020202020204" pitchFamily="34" charset="0"/>
                <a:ea typeface="標楷體" pitchFamily="65" charset="-120"/>
                <a:cs typeface="Arial" panose="020B0604020202020204" pitchFamily="34" charset="0"/>
              </a:rPr>
              <a:t>、</a:t>
            </a:r>
            <a:r>
              <a:rPr lang="en-US" altLang="zh-TW">
                <a:latin typeface="Arial" panose="020B0604020202020204" pitchFamily="34" charset="0"/>
                <a:cs typeface="Arial" panose="020B0604020202020204" pitchFamily="34" charset="0"/>
              </a:rPr>
              <a:t>92</a:t>
            </a:r>
            <a:r>
              <a:rPr lang="en-US" altLang="zh-TW" sz="1400">
                <a:latin typeface="Arial" panose="020B0604020202020204" pitchFamily="34" charset="0"/>
                <a:cs typeface="Arial" panose="020B0604020202020204" pitchFamily="34" charset="0"/>
              </a:rPr>
              <a:t>)</a:t>
            </a:r>
            <a:r>
              <a:rPr lang="en-US" altLang="zh-TW">
                <a:latin typeface="Arial" panose="020B0604020202020204" pitchFamily="34" charset="0"/>
                <a:cs typeface="Arial" panose="020B0604020202020204" pitchFamily="34" charset="0"/>
              </a:rPr>
              <a:t> </a:t>
            </a:r>
            <a:endParaRPr kumimoji="0" lang="zh-TW" altLang="en-US">
              <a:latin typeface="Arial" panose="020B0604020202020204" pitchFamily="34" charset="0"/>
              <a:cs typeface="Arial" panose="020B0604020202020204" pitchFamily="34" charset="0"/>
            </a:endParaRPr>
          </a:p>
        </p:txBody>
      </p:sp>
      <p:sp>
        <p:nvSpPr>
          <p:cNvPr id="11" name="圓角矩形圖說文字 10"/>
          <p:cNvSpPr/>
          <p:nvPr/>
        </p:nvSpPr>
        <p:spPr>
          <a:xfrm>
            <a:off x="7431517" y="1124744"/>
            <a:ext cx="2129995" cy="836612"/>
          </a:xfrm>
          <a:prstGeom prst="wedgeRoundRectCallout">
            <a:avLst>
              <a:gd name="adj1" fmla="val -22509"/>
              <a:gd name="adj2" fmla="val 122969"/>
              <a:gd name="adj3" fmla="val 16667"/>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latin typeface="Arial" panose="020B0604020202020204" pitchFamily="34" charset="0"/>
                <a:ea typeface="標楷體" pitchFamily="65" charset="-120"/>
                <a:cs typeface="Arial" panose="020B0604020202020204" pitchFamily="34" charset="0"/>
              </a:rPr>
              <a:t>A1</a:t>
            </a:r>
            <a:r>
              <a:rPr lang="zh-TW" altLang="en-US" dirty="0">
                <a:solidFill>
                  <a:schemeClr val="tx1"/>
                </a:solidFill>
                <a:latin typeface="Arial" panose="020B0604020202020204" pitchFamily="34" charset="0"/>
                <a:ea typeface="標楷體" pitchFamily="65" charset="-120"/>
                <a:cs typeface="Arial" panose="020B0604020202020204" pitchFamily="34" charset="0"/>
              </a:rPr>
              <a:t>、</a:t>
            </a:r>
            <a:r>
              <a:rPr lang="en-US" altLang="zh-TW" dirty="0">
                <a:solidFill>
                  <a:schemeClr val="tx1"/>
                </a:solidFill>
                <a:latin typeface="Arial" panose="020B0604020202020204" pitchFamily="34" charset="0"/>
                <a:ea typeface="標楷體" pitchFamily="65" charset="-120"/>
                <a:cs typeface="Arial" panose="020B0604020202020204" pitchFamily="34" charset="0"/>
              </a:rPr>
              <a:t>A2</a:t>
            </a:r>
            <a:r>
              <a:rPr lang="zh-TW" altLang="en-US" dirty="0">
                <a:solidFill>
                  <a:schemeClr val="tx1"/>
                </a:solidFill>
                <a:latin typeface="Arial" panose="020B0604020202020204" pitchFamily="34" charset="0"/>
                <a:ea typeface="標楷體" pitchFamily="65" charset="-120"/>
                <a:cs typeface="Arial" panose="020B0604020202020204" pitchFamily="34" charset="0"/>
              </a:rPr>
              <a:t>等符號為主要風險項目代號</a:t>
            </a:r>
            <a:endParaRPr lang="en-US" dirty="0">
              <a:solidFill>
                <a:schemeClr val="tx1"/>
              </a:solidFill>
              <a:latin typeface="Arial" panose="020B0604020202020204" pitchFamily="34" charset="0"/>
              <a:ea typeface="標楷體" pitchFamily="65" charset="-120"/>
              <a:cs typeface="Arial" panose="020B0604020202020204" pitchFamily="34" charset="0"/>
            </a:endParaRPr>
          </a:p>
        </p:txBody>
      </p:sp>
      <p:sp>
        <p:nvSpPr>
          <p:cNvPr id="35874" name="投影片編號版面配置區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815CB967-11AA-49D9-A919-E19F54925F58}" type="slidenum">
              <a:rPr kumimoji="0" lang="zh-TW" altLang="en-US" smtClean="0">
                <a:solidFill>
                  <a:srgbClr val="FFFFFF"/>
                </a:solidFill>
                <a:latin typeface="Arial" panose="020B0604020202020204" pitchFamily="34" charset="0"/>
              </a:rPr>
              <a:pPr eaLnBrk="1" hangingPunct="1"/>
              <a:t>33</a:t>
            </a:fld>
            <a:endParaRPr kumimoji="0" lang="en-US" altLang="zh-TW"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736837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288" y="4293096"/>
            <a:ext cx="105423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Rectangle 6"/>
          <p:cNvSpPr>
            <a:spLocks noGrp="1" noChangeArrowheads="1"/>
          </p:cNvSpPr>
          <p:nvPr>
            <p:ph type="title" idx="4294967295"/>
          </p:nvPr>
        </p:nvSpPr>
        <p:spPr>
          <a:xfrm>
            <a:off x="272480" y="404664"/>
            <a:ext cx="9403821" cy="841375"/>
          </a:xfrm>
        </p:spPr>
        <p:txBody>
          <a:bodyPr/>
          <a:lstStyle/>
          <a:p>
            <a:pPr eaLnBrk="1" fontAlgn="auto" hangingPunct="1">
              <a:spcAft>
                <a:spcPts val="0"/>
              </a:spcAft>
              <a:defRPr/>
            </a:pPr>
            <a:r>
              <a:rPr lang="zh-TW" altLang="en-US" sz="4000" dirty="0" smtClean="0">
                <a:solidFill>
                  <a:srgbClr val="CC0066"/>
                </a:solidFill>
                <a:latin typeface="Arial" panose="020B0604020202020204" pitchFamily="34" charset="0"/>
                <a:ea typeface="標楷體" pitchFamily="65" charset="-120"/>
                <a:cs typeface="Arial" panose="020B0604020202020204" pitchFamily="34" charset="0"/>
              </a:rPr>
              <a:t>風險</a:t>
            </a:r>
            <a:r>
              <a:rPr lang="zh-TW" altLang="zh-TW" sz="4000" dirty="0" smtClean="0">
                <a:solidFill>
                  <a:srgbClr val="CC0066"/>
                </a:solidFill>
                <a:latin typeface="Arial" panose="020B0604020202020204" pitchFamily="34" charset="0"/>
                <a:ea typeface="標楷體" pitchFamily="65" charset="-120"/>
                <a:cs typeface="Arial" panose="020B0604020202020204" pitchFamily="34" charset="0"/>
              </a:rPr>
              <a:t>滾</a:t>
            </a:r>
            <a:r>
              <a:rPr lang="zh-TW" altLang="zh-TW" sz="4000" dirty="0">
                <a:solidFill>
                  <a:srgbClr val="CC0066"/>
                </a:solidFill>
                <a:latin typeface="Arial" panose="020B0604020202020204" pitchFamily="34" charset="0"/>
                <a:ea typeface="標楷體" pitchFamily="65" charset="-120"/>
                <a:cs typeface="Arial" panose="020B0604020202020204" pitchFamily="34" charset="0"/>
              </a:rPr>
              <a:t>推</a:t>
            </a:r>
            <a:endParaRPr lang="zh-TW" altLang="en-US" sz="4000" dirty="0">
              <a:solidFill>
                <a:srgbClr val="CC0066"/>
              </a:solidFill>
              <a:latin typeface="Arial" panose="020B0604020202020204" pitchFamily="34" charset="0"/>
              <a:ea typeface="標楷體" pitchFamily="65" charset="-120"/>
              <a:cs typeface="Arial" panose="020B0604020202020204" pitchFamily="34" charset="0"/>
            </a:endParaRPr>
          </a:p>
        </p:txBody>
      </p:sp>
      <p:sp>
        <p:nvSpPr>
          <p:cNvPr id="324615" name="Rectangle 7"/>
          <p:cNvSpPr>
            <a:spLocks noGrp="1" noChangeArrowheads="1"/>
          </p:cNvSpPr>
          <p:nvPr>
            <p:ph type="body" idx="4294967295"/>
          </p:nvPr>
        </p:nvSpPr>
        <p:spPr>
          <a:xfrm>
            <a:off x="1280592" y="1700808"/>
            <a:ext cx="7604722" cy="4176464"/>
          </a:xfrm>
        </p:spPr>
        <p:txBody>
          <a:bodyPr>
            <a:noAutofit/>
          </a:bodyPr>
          <a:lstStyle/>
          <a:p>
            <a:pPr>
              <a:lnSpc>
                <a:spcPct val="150000"/>
              </a:lnSpc>
            </a:pPr>
            <a:r>
              <a:rPr lang="zh-TW" altLang="en-US" sz="2800" dirty="0"/>
              <a:t>各機關應配合</a:t>
            </a:r>
            <a:r>
              <a:rPr lang="zh-TW" altLang="en-US" sz="2800" dirty="0">
                <a:solidFill>
                  <a:srgbClr val="FF0000"/>
                </a:solidFill>
              </a:rPr>
              <a:t>政策、業務或法令規定</a:t>
            </a:r>
            <a:r>
              <a:rPr lang="zh-TW" altLang="en-US" sz="2800" dirty="0"/>
              <a:t>等之變化，採</a:t>
            </a:r>
            <a:r>
              <a:rPr lang="zh-TW" altLang="en-US" sz="2800" dirty="0">
                <a:solidFill>
                  <a:srgbClr val="FF0000"/>
                </a:solidFill>
              </a:rPr>
              <a:t>滾動方式定期辦理風險評估</a:t>
            </a:r>
            <a:r>
              <a:rPr lang="zh-TW" altLang="en-US" sz="2800" dirty="0"/>
              <a:t>作業，據以檢討及評量各風險項目，以決定是否需採行其他新增控制機制因應該等風險。</a:t>
            </a:r>
            <a:endParaRPr lang="zh-TW" altLang="zh-TW" sz="2800" dirty="0"/>
          </a:p>
        </p:txBody>
      </p:sp>
      <p:sp>
        <p:nvSpPr>
          <p:cNvPr id="20485" name="投影片編號版面配置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E31103E1-F4E5-492E-AD1E-ADA97EF570DF}" type="slidenum">
              <a:rPr kumimoji="0" lang="zh-TW" altLang="en-US" smtClean="0">
                <a:solidFill>
                  <a:srgbClr val="FFFFFF"/>
                </a:solidFill>
                <a:latin typeface="Arial" panose="020B0604020202020204" pitchFamily="34" charset="0"/>
                <a:cs typeface="Arial" panose="020B0604020202020204" pitchFamily="34" charset="0"/>
              </a:rPr>
              <a:pPr eaLnBrk="1" hangingPunct="1"/>
              <a:t>34</a:t>
            </a:fld>
            <a:endParaRPr kumimoji="0" lang="en-US" altLang="zh-TW" smtClean="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31711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3"/>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r" eaLnBrk="1" hangingPunct="1"/>
            <a:endParaRPr kumimoji="0" lang="en-US" altLang="zh-TW" sz="1000">
              <a:latin typeface="Times New Roman" pitchFamily="18" charset="0"/>
              <a:ea typeface="標楷體" pitchFamily="65" charset="-120"/>
            </a:endParaRPr>
          </a:p>
        </p:txBody>
      </p:sp>
      <p:sp>
        <p:nvSpPr>
          <p:cNvPr id="52260" name="Rectangle 2"/>
          <p:cNvSpPr>
            <a:spLocks noChangeArrowheads="1"/>
          </p:cNvSpPr>
          <p:nvPr/>
        </p:nvSpPr>
        <p:spPr bwMode="auto">
          <a:xfrm>
            <a:off x="0" y="144017"/>
            <a:ext cx="9751219" cy="6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ctr" eaLnBrk="1" hangingPunct="1"/>
            <a:r>
              <a:rPr lang="zh-TW" altLang="en-US" sz="3200" b="1" dirty="0">
                <a:solidFill>
                  <a:srgbClr val="CC0066"/>
                </a:solidFill>
                <a:latin typeface="標楷體" pitchFamily="65" charset="-120"/>
                <a:ea typeface="標楷體" pitchFamily="65" charset="-120"/>
              </a:rPr>
              <a:t>內部控制制度風險分析表填寫</a:t>
            </a:r>
            <a:r>
              <a:rPr lang="zh-TW" altLang="en-US" sz="3200" b="1" dirty="0" smtClean="0">
                <a:solidFill>
                  <a:srgbClr val="CC0066"/>
                </a:solidFill>
                <a:latin typeface="標楷體" pitchFamily="65" charset="-120"/>
                <a:ea typeface="標楷體" pitchFamily="65" charset="-120"/>
              </a:rPr>
              <a:t>說明</a:t>
            </a:r>
            <a:r>
              <a:rPr lang="en-US" altLang="zh-TW" sz="1600" b="1" dirty="0" smtClean="0">
                <a:solidFill>
                  <a:srgbClr val="CC0066"/>
                </a:solidFill>
                <a:latin typeface="Arial" panose="020B0604020202020204" pitchFamily="34" charset="0"/>
                <a:ea typeface="標楷體" pitchFamily="65" charset="-120"/>
                <a:cs typeface="Arial" panose="020B0604020202020204" pitchFamily="34" charset="0"/>
              </a:rPr>
              <a:t>1/2</a:t>
            </a:r>
            <a:r>
              <a:rPr lang="zh-TW" altLang="en-US" sz="2800" b="1" dirty="0" smtClean="0">
                <a:solidFill>
                  <a:srgbClr val="CC0066"/>
                </a:solidFill>
                <a:latin typeface="標楷體" pitchFamily="65" charset="-120"/>
                <a:ea typeface="標楷體" pitchFamily="65" charset="-120"/>
              </a:rPr>
              <a:t> </a:t>
            </a:r>
            <a:endParaRPr lang="zh-TW" altLang="en-US" sz="2800" b="1" dirty="0">
              <a:solidFill>
                <a:srgbClr val="CC0066"/>
              </a:solidFill>
              <a:latin typeface="標楷體" pitchFamily="65" charset="-120"/>
              <a:ea typeface="標楷體" pitchFamily="65" charset="-120"/>
            </a:endParaRPr>
          </a:p>
        </p:txBody>
      </p:sp>
      <p:sp>
        <p:nvSpPr>
          <p:cNvPr id="9" name="Rectangle 7"/>
          <p:cNvSpPr txBox="1">
            <a:spLocks noChangeArrowheads="1"/>
          </p:cNvSpPr>
          <p:nvPr/>
        </p:nvSpPr>
        <p:spPr bwMode="auto">
          <a:xfrm>
            <a:off x="506479" y="4221088"/>
            <a:ext cx="8893043" cy="2564904"/>
          </a:xfrm>
          <a:prstGeom prst="rect">
            <a:avLst/>
          </a:prstGeom>
          <a:solidFill>
            <a:schemeClr val="bg1"/>
          </a:solidFill>
          <a:ln w="9525">
            <a:noFill/>
            <a:miter lim="800000"/>
            <a:headEnd/>
            <a:tailEnd/>
          </a:ln>
        </p:spPr>
        <p:txBody>
          <a:bodyPr>
            <a:normAutofit fontScale="92500" lnSpcReduction="20000"/>
          </a:bodyPr>
          <a:lstStyle/>
          <a:p>
            <a:pPr marL="342900" indent="-342900">
              <a:buFont typeface="Arial" panose="020B0604020202020204" pitchFamily="34" charset="0"/>
              <a:buChar char="•"/>
              <a:defRPr/>
            </a:pPr>
            <a:r>
              <a:rPr lang="zh-TW" altLang="en-US" sz="2400" b="1" dirty="0">
                <a:latin typeface="標楷體" pitchFamily="65" charset="-120"/>
              </a:rPr>
              <a:t>風險項目</a:t>
            </a:r>
            <a:r>
              <a:rPr lang="zh-TW" altLang="en-US" sz="2400" b="1" dirty="0" smtClean="0">
                <a:latin typeface="標楷體" pitchFamily="65" charset="-120"/>
              </a:rPr>
              <a:t>：</a:t>
            </a:r>
            <a:r>
              <a:rPr lang="zh-TW" altLang="en-US" sz="2400" dirty="0">
                <a:latin typeface="標楷體" pitchFamily="65" charset="-120"/>
              </a:rPr>
              <a:t>指影響機關內部控制制度整體層級與作業層級目標不能達成</a:t>
            </a:r>
            <a:r>
              <a:rPr lang="zh-TW" altLang="en-US" sz="2400" dirty="0" smtClean="0">
                <a:latin typeface="標楷體" pitchFamily="65" charset="-120"/>
              </a:rPr>
              <a:t>之高度風險</a:t>
            </a:r>
            <a:r>
              <a:rPr lang="en-US" altLang="zh-TW" sz="2400" dirty="0">
                <a:latin typeface="標楷體" pitchFamily="65" charset="-120"/>
              </a:rPr>
              <a:t>(</a:t>
            </a:r>
            <a:r>
              <a:rPr lang="zh-TW" altLang="en-US" sz="2400" dirty="0">
                <a:latin typeface="標楷體" pitchFamily="65" charset="-120"/>
              </a:rPr>
              <a:t>依機關特性及業務需求自行評估</a:t>
            </a:r>
            <a:r>
              <a:rPr lang="en-US" altLang="zh-TW" sz="2400" dirty="0">
                <a:latin typeface="標楷體" pitchFamily="65" charset="-120"/>
              </a:rPr>
              <a:t>)</a:t>
            </a:r>
            <a:r>
              <a:rPr lang="zh-TW" altLang="en-US" sz="2400" dirty="0">
                <a:latin typeface="標楷體" pitchFamily="65" charset="-120"/>
              </a:rPr>
              <a:t>，考量施政計畫、立法院質詢案、監察院糾正</a:t>
            </a:r>
            <a:r>
              <a:rPr lang="en-US" altLang="zh-TW" sz="2400" dirty="0">
                <a:latin typeface="標楷體" pitchFamily="65" charset="-120"/>
              </a:rPr>
              <a:t>(</a:t>
            </a:r>
            <a:r>
              <a:rPr lang="zh-TW" altLang="en-US" sz="2400" dirty="0">
                <a:latin typeface="標楷體" pitchFamily="65" charset="-120"/>
              </a:rPr>
              <a:t>舉</a:t>
            </a:r>
            <a:r>
              <a:rPr lang="en-US" altLang="zh-TW" sz="2400" dirty="0">
                <a:latin typeface="標楷體" pitchFamily="65" charset="-120"/>
              </a:rPr>
              <a:t>)</a:t>
            </a:r>
            <a:r>
              <a:rPr lang="zh-TW" altLang="en-US" sz="2400" dirty="0">
                <a:latin typeface="標楷體" pitchFamily="65" charset="-120"/>
              </a:rPr>
              <a:t>、彈劾案、審計部建議及反應等風險來源，辨識主要風險項目</a:t>
            </a:r>
            <a:r>
              <a:rPr lang="zh-TW" altLang="en-US" sz="2400" dirty="0" smtClean="0">
                <a:latin typeface="標楷體" pitchFamily="65" charset="-120"/>
              </a:rPr>
              <a:t>。</a:t>
            </a:r>
            <a:endParaRPr lang="en-US" altLang="zh-TW" sz="2400" b="1" dirty="0" smtClean="0">
              <a:latin typeface="標楷體" pitchFamily="65" charset="-120"/>
              <a:ea typeface="標楷體" pitchFamily="65" charset="-120"/>
            </a:endParaRPr>
          </a:p>
          <a:p>
            <a:pPr marL="342900" indent="-342900">
              <a:buFont typeface="Arial" panose="020B0604020202020204" pitchFamily="34" charset="0"/>
              <a:buChar char="•"/>
              <a:defRPr/>
            </a:pPr>
            <a:r>
              <a:rPr lang="zh-TW" altLang="en-US" sz="2400" b="1" dirty="0" smtClean="0">
                <a:latin typeface="標楷體" pitchFamily="65" charset="-120"/>
              </a:rPr>
              <a:t>風險</a:t>
            </a:r>
            <a:r>
              <a:rPr lang="zh-TW" altLang="en-US" sz="2400" b="1" dirty="0">
                <a:latin typeface="標楷體" pitchFamily="65" charset="-120"/>
              </a:rPr>
              <a:t>情境</a:t>
            </a:r>
            <a:r>
              <a:rPr lang="zh-TW" altLang="en-US" sz="2400" b="1" dirty="0" smtClean="0">
                <a:latin typeface="標楷體" pitchFamily="65" charset="-120"/>
              </a:rPr>
              <a:t>：</a:t>
            </a:r>
            <a:r>
              <a:rPr lang="zh-TW" altLang="en-US" sz="2400" dirty="0" smtClean="0">
                <a:latin typeface="標楷體" pitchFamily="65" charset="-120"/>
              </a:rPr>
              <a:t>具體</a:t>
            </a:r>
            <a:r>
              <a:rPr lang="zh-TW" altLang="en-US" sz="2400" dirty="0">
                <a:latin typeface="標楷體" pitchFamily="65" charset="-120"/>
              </a:rPr>
              <a:t>描述該風險發生之可能後果</a:t>
            </a:r>
            <a:r>
              <a:rPr lang="zh-TW" altLang="en-US" sz="2400" dirty="0" smtClean="0">
                <a:latin typeface="標楷體" pitchFamily="65" charset="-120"/>
              </a:rPr>
              <a:t>，即</a:t>
            </a:r>
            <a:r>
              <a:rPr lang="zh-TW" altLang="en-US" sz="2400" dirty="0">
                <a:latin typeface="標楷體" pitchFamily="65" charset="-120"/>
              </a:rPr>
              <a:t>該風險</a:t>
            </a:r>
            <a:r>
              <a:rPr lang="zh-TW" altLang="en-US" sz="2400" dirty="0" smtClean="0">
                <a:latin typeface="標楷體" pitchFamily="65" charset="-120"/>
              </a:rPr>
              <a:t>對機關</a:t>
            </a:r>
            <a:r>
              <a:rPr lang="zh-TW" altLang="en-US" sz="2400" dirty="0">
                <a:latin typeface="標楷體" pitchFamily="65" charset="-120"/>
              </a:rPr>
              <a:t>之衝擊及影響</a:t>
            </a:r>
            <a:r>
              <a:rPr lang="zh-TW" altLang="en-US" sz="2400" dirty="0" smtClean="0">
                <a:latin typeface="標楷體" pitchFamily="65" charset="-120"/>
              </a:rPr>
              <a:t>。</a:t>
            </a:r>
            <a:endParaRPr lang="en-US" altLang="zh-TW" sz="2400" dirty="0" smtClean="0">
              <a:latin typeface="標楷體" pitchFamily="65" charset="-120"/>
            </a:endParaRPr>
          </a:p>
          <a:p>
            <a:pPr marL="342900" indent="-342900">
              <a:buFont typeface="Arial" panose="020B0604020202020204" pitchFamily="34" charset="0"/>
              <a:buChar char="•"/>
              <a:defRPr/>
            </a:pPr>
            <a:r>
              <a:rPr lang="zh-TW" altLang="en-US" sz="2400" b="1" dirty="0" smtClean="0">
                <a:latin typeface="標楷體" pitchFamily="65" charset="-120"/>
              </a:rPr>
              <a:t>現有</a:t>
            </a:r>
            <a:r>
              <a:rPr lang="zh-TW" altLang="en-US" sz="2400" b="1" dirty="0">
                <a:latin typeface="標楷體" pitchFamily="65" charset="-120"/>
              </a:rPr>
              <a:t>控制</a:t>
            </a:r>
            <a:r>
              <a:rPr lang="zh-TW" altLang="en-US" sz="2400" b="1" dirty="0" smtClean="0">
                <a:latin typeface="標楷體" pitchFamily="65" charset="-120"/>
              </a:rPr>
              <a:t>機制：</a:t>
            </a:r>
            <a:r>
              <a:rPr lang="zh-TW" altLang="en-US" sz="2400" dirty="0" smtClean="0">
                <a:latin typeface="標楷體" pitchFamily="65" charset="-120"/>
              </a:rPr>
              <a:t>具體</a:t>
            </a:r>
            <a:r>
              <a:rPr lang="zh-TW" altLang="en-US" sz="2400" dirty="0">
                <a:latin typeface="標楷體" pitchFamily="65" charset="-120"/>
              </a:rPr>
              <a:t>摘要</a:t>
            </a:r>
            <a:r>
              <a:rPr lang="zh-TW" altLang="en-US" sz="2400" dirty="0" smtClean="0">
                <a:latin typeface="標楷體" pitchFamily="65" charset="-120"/>
              </a:rPr>
              <a:t>描述機關</a:t>
            </a:r>
            <a:r>
              <a:rPr lang="zh-TW" altLang="en-US" sz="2400" dirty="0">
                <a:latin typeface="標楷體" pitchFamily="65" charset="-120"/>
              </a:rPr>
              <a:t>針對該風險已</a:t>
            </a:r>
            <a:r>
              <a:rPr lang="zh-TW" altLang="en-US" sz="2400" dirty="0" smtClean="0">
                <a:latin typeface="標楷體" pitchFamily="65" charset="-120"/>
              </a:rPr>
              <a:t>採取之</a:t>
            </a:r>
            <a:r>
              <a:rPr lang="zh-TW" altLang="en-US" sz="2400" dirty="0">
                <a:latin typeface="標楷體" pitchFamily="65" charset="-120"/>
              </a:rPr>
              <a:t>預防控制或處理措施，亦得運用現有</a:t>
            </a:r>
            <a:r>
              <a:rPr lang="zh-TW" altLang="en-US" sz="2400" dirty="0" smtClean="0">
                <a:latin typeface="標楷體" pitchFamily="65" charset="-120"/>
              </a:rPr>
              <a:t>行動</a:t>
            </a:r>
            <a:r>
              <a:rPr lang="zh-TW" altLang="en-US" sz="2400" dirty="0">
                <a:latin typeface="標楷體" pitchFamily="65" charset="-120"/>
              </a:rPr>
              <a:t>方案、辦法及要點等具體作法或規定</a:t>
            </a:r>
            <a:r>
              <a:rPr lang="en-US" altLang="zh-TW" sz="2400" dirty="0" smtClean="0">
                <a:latin typeface="標楷體" pitchFamily="65" charset="-120"/>
              </a:rPr>
              <a:t>(</a:t>
            </a:r>
            <a:r>
              <a:rPr lang="zh-TW" altLang="en-US" sz="2400" dirty="0" smtClean="0">
                <a:latin typeface="標楷體" pitchFamily="65" charset="-120"/>
              </a:rPr>
              <a:t>如</a:t>
            </a:r>
            <a:r>
              <a:rPr lang="zh-TW" altLang="en-US" sz="2400" dirty="0">
                <a:latin typeface="標楷體" pitchFamily="65" charset="-120"/>
              </a:rPr>
              <a:t>人員教育訓練計畫及緊急應變措施等</a:t>
            </a:r>
            <a:r>
              <a:rPr lang="en-US" altLang="zh-TW" sz="2400" dirty="0">
                <a:latin typeface="標楷體" pitchFamily="65" charset="-120"/>
              </a:rPr>
              <a:t>)</a:t>
            </a:r>
            <a:r>
              <a:rPr lang="zh-TW" altLang="en-US" sz="2400" dirty="0">
                <a:latin typeface="標楷體" pitchFamily="65" charset="-120"/>
              </a:rPr>
              <a:t>。</a:t>
            </a:r>
            <a:endParaRPr lang="zh-TW" altLang="en-US" sz="2000" dirty="0">
              <a:latin typeface="標楷體" pitchFamily="65" charset="-120"/>
              <a:ea typeface="標楷體" pitchFamily="65" charset="-120"/>
            </a:endParaRPr>
          </a:p>
          <a:p>
            <a:pPr marL="269875" indent="-269875" fontAlgn="auto">
              <a:spcBef>
                <a:spcPct val="10000"/>
              </a:spcBef>
              <a:spcAft>
                <a:spcPts val="0"/>
              </a:spcAft>
              <a:buClr>
                <a:schemeClr val="accent1"/>
              </a:buClr>
              <a:buSzPct val="70000"/>
              <a:buFont typeface="Wingdings"/>
              <a:buChar char=""/>
              <a:defRPr/>
            </a:pPr>
            <a:endParaRPr kumimoji="0" lang="zh-TW" altLang="en-US" sz="2000" dirty="0">
              <a:latin typeface="標楷體" pitchFamily="65" charset="-120"/>
              <a:ea typeface="標楷體" pitchFamily="65" charset="-120"/>
            </a:endParaRPr>
          </a:p>
        </p:txBody>
      </p:sp>
      <p:sp>
        <p:nvSpPr>
          <p:cNvPr id="52263" name="投影片編號版面配置區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8020CC39-C2F2-4A12-B589-8C7557D8C609}" type="slidenum">
              <a:rPr kumimoji="0" lang="zh-TW" altLang="en-US" smtClean="0">
                <a:solidFill>
                  <a:srgbClr val="FFFFFF"/>
                </a:solidFill>
              </a:rPr>
              <a:pPr eaLnBrk="1" hangingPunct="1"/>
              <a:t>35</a:t>
            </a:fld>
            <a:endParaRPr kumimoji="0" lang="en-US" altLang="zh-TW" smtClean="0">
              <a:solidFill>
                <a:srgbClr val="FFFFFF"/>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4030100857"/>
              </p:ext>
            </p:extLst>
          </p:nvPr>
        </p:nvGraphicFramePr>
        <p:xfrm>
          <a:off x="382191" y="826265"/>
          <a:ext cx="8986836" cy="3352800"/>
        </p:xfrm>
        <a:graphic>
          <a:graphicData uri="http://schemas.openxmlformats.org/drawingml/2006/table">
            <a:tbl>
              <a:tblPr firstRow="1" firstCol="1" bandRow="1">
                <a:tableStyleId>{5C22544A-7EE6-4342-B048-85BDC9FD1C3A}</a:tableStyleId>
              </a:tblPr>
              <a:tblGrid>
                <a:gridCol w="682377"/>
                <a:gridCol w="1440160"/>
                <a:gridCol w="936104"/>
                <a:gridCol w="648072"/>
                <a:gridCol w="648072"/>
                <a:gridCol w="648072"/>
                <a:gridCol w="1224136"/>
                <a:gridCol w="576064"/>
                <a:gridCol w="774056"/>
                <a:gridCol w="738112"/>
                <a:gridCol w="671611"/>
              </a:tblGrid>
              <a:tr h="413555">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風險</a:t>
                      </a:r>
                      <a:r>
                        <a:rPr lang="zh-TW" sz="2000" b="0" kern="100" dirty="0" smtClean="0">
                          <a:effectLst/>
                          <a:latin typeface="Arial" panose="020B0604020202020204" pitchFamily="34" charset="0"/>
                          <a:cs typeface="Arial" panose="020B0604020202020204" pitchFamily="34" charset="0"/>
                        </a:rPr>
                        <a:t>項目</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smtClean="0">
                          <a:effectLst/>
                          <a:latin typeface="Arial" panose="020B0604020202020204" pitchFamily="34" charset="0"/>
                          <a:cs typeface="Arial" panose="020B0604020202020204" pitchFamily="34" charset="0"/>
                        </a:rPr>
                        <a:t>風險情境</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現有控制機制</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2">
                  <a:txBody>
                    <a:bodyPr/>
                    <a:lstStyle/>
                    <a:p>
                      <a:pPr algn="ctr">
                        <a:spcAft>
                          <a:spcPts val="0"/>
                        </a:spcAft>
                      </a:pPr>
                      <a:r>
                        <a:rPr lang="zh-TW" sz="1800" kern="100" dirty="0">
                          <a:effectLst/>
                          <a:latin typeface="Arial" panose="020B0604020202020204" pitchFamily="34" charset="0"/>
                          <a:cs typeface="Arial" panose="020B0604020202020204" pitchFamily="34" charset="0"/>
                        </a:rPr>
                        <a:t>現有風險分析</a:t>
                      </a:r>
                      <a:endParaRPr lang="zh-TW" sz="1800" b="1" kern="100" dirty="0">
                        <a:effectLst/>
                        <a:latin typeface="Arial" panose="020B0604020202020204" pitchFamily="34" charset="0"/>
                        <a:ea typeface="標楷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zh-TW" altLang="en-US"/>
                    </a:p>
                  </a:txBody>
                  <a:tcPr/>
                </a:tc>
                <a:tc rowSpan="2">
                  <a:txBody>
                    <a:bodyPr/>
                    <a:lstStyle/>
                    <a:p>
                      <a:pPr algn="ctr">
                        <a:lnSpc>
                          <a:spcPct val="100000"/>
                        </a:lnSpc>
                        <a:spcAft>
                          <a:spcPts val="0"/>
                        </a:spcAft>
                      </a:pPr>
                      <a:r>
                        <a:rPr lang="zh-TW" sz="2000" b="0" kern="100" dirty="0" smtClean="0">
                          <a:solidFill>
                            <a:schemeClr val="bg1"/>
                          </a:solidFill>
                          <a:effectLst/>
                          <a:latin typeface="Arial" panose="020B0604020202020204" pitchFamily="34" charset="0"/>
                          <a:cs typeface="Arial" panose="020B0604020202020204" pitchFamily="34" charset="0"/>
                        </a:rPr>
                        <a:t>風險</a:t>
                      </a:r>
                      <a:r>
                        <a:rPr lang="zh-TW" sz="2000" b="0" kern="100" dirty="0">
                          <a:solidFill>
                            <a:schemeClr val="bg1"/>
                          </a:solidFill>
                          <a:effectLst/>
                          <a:latin typeface="Arial" panose="020B0604020202020204" pitchFamily="34" charset="0"/>
                          <a:cs typeface="Arial" panose="020B0604020202020204" pitchFamily="34" charset="0"/>
                        </a:rPr>
                        <a:t>值</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(R)=</a:t>
                      </a:r>
                      <a:endParaRPr lang="zh-TW" sz="2000" b="0" kern="100" dirty="0">
                        <a:solidFill>
                          <a:schemeClr val="bg1"/>
                        </a:solidFill>
                        <a:effectLst/>
                        <a:latin typeface="Arial" panose="020B0604020202020204" pitchFamily="34" charset="0"/>
                        <a:cs typeface="Arial" panose="020B0604020202020204" pitchFamily="34" charset="0"/>
                      </a:endParaRP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(L)x(I)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smtClean="0">
                          <a:solidFill>
                            <a:schemeClr val="bg1"/>
                          </a:solidFill>
                          <a:effectLst/>
                          <a:latin typeface="Arial" panose="020B0604020202020204" pitchFamily="34" charset="0"/>
                          <a:cs typeface="Arial" panose="020B0604020202020204" pitchFamily="34" charset="0"/>
                        </a:rPr>
                        <a:t>新增控制</a:t>
                      </a:r>
                      <a:r>
                        <a:rPr lang="zh-TW" sz="2000" b="0" kern="100" dirty="0">
                          <a:solidFill>
                            <a:schemeClr val="bg1"/>
                          </a:solidFill>
                          <a:effectLst/>
                          <a:latin typeface="Arial" panose="020B0604020202020204" pitchFamily="34" charset="0"/>
                          <a:cs typeface="Arial" panose="020B0604020202020204" pitchFamily="34" charset="0"/>
                        </a:rPr>
                        <a:t>機制</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2">
                  <a:txBody>
                    <a:bodyPr/>
                    <a:lstStyle/>
                    <a:p>
                      <a:pPr algn="ctr">
                        <a:spcAft>
                          <a:spcPts val="0"/>
                        </a:spcAft>
                      </a:pPr>
                      <a:r>
                        <a:rPr lang="zh-TW" sz="2000" kern="100" dirty="0">
                          <a:effectLst/>
                          <a:latin typeface="Arial" panose="020B0604020202020204" pitchFamily="34" charset="0"/>
                          <a:cs typeface="Arial" panose="020B0604020202020204" pitchFamily="34" charset="0"/>
                        </a:rPr>
                        <a:t>殘餘風險分析</a:t>
                      </a:r>
                      <a:endParaRPr lang="zh-TW" sz="2000" b="1" kern="100" dirty="0">
                        <a:effectLst/>
                        <a:latin typeface="Arial" panose="020B0604020202020204" pitchFamily="34" charset="0"/>
                        <a:ea typeface="標楷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zh-TW" altLang="en-US"/>
                    </a:p>
                  </a:txBody>
                  <a:tcPr/>
                </a:tc>
                <a:tc rowSpan="2">
                  <a:txBody>
                    <a:bodyPr/>
                    <a:lstStyle/>
                    <a:p>
                      <a:pPr algn="ctr">
                        <a:lnSpc>
                          <a:spcPct val="100000"/>
                        </a:lnSpc>
                        <a:spcAft>
                          <a:spcPts val="0"/>
                        </a:spcAft>
                      </a:pPr>
                      <a:r>
                        <a:rPr lang="zh-TW" sz="2000" b="0" kern="100" dirty="0" smtClean="0">
                          <a:effectLst/>
                          <a:latin typeface="Arial" panose="020B0604020202020204" pitchFamily="34" charset="0"/>
                          <a:cs typeface="Arial" panose="020B0604020202020204" pitchFamily="34" charset="0"/>
                        </a:rPr>
                        <a:t>風險</a:t>
                      </a:r>
                      <a:r>
                        <a:rPr lang="zh-TW" sz="2000" b="0" kern="100" dirty="0">
                          <a:effectLst/>
                          <a:latin typeface="Arial" panose="020B0604020202020204" pitchFamily="34" charset="0"/>
                          <a:cs typeface="Arial" panose="020B0604020202020204" pitchFamily="34" charset="0"/>
                        </a:rPr>
                        <a:t>值</a:t>
                      </a:r>
                    </a:p>
                    <a:p>
                      <a:pPr algn="ctr">
                        <a:lnSpc>
                          <a:spcPct val="100000"/>
                        </a:lnSpc>
                        <a:spcAft>
                          <a:spcPts val="0"/>
                        </a:spcAft>
                      </a:pPr>
                      <a:r>
                        <a:rPr lang="en-US" sz="2000" b="0" kern="100" dirty="0">
                          <a:effectLst/>
                          <a:latin typeface="Arial" panose="020B0604020202020204" pitchFamily="34" charset="0"/>
                          <a:cs typeface="Arial" panose="020B0604020202020204" pitchFamily="34" charset="0"/>
                        </a:rPr>
                        <a:t>(R)=</a:t>
                      </a:r>
                      <a:endParaRPr lang="zh-TW" sz="2000" b="0" kern="100" dirty="0">
                        <a:effectLst/>
                        <a:latin typeface="Arial" panose="020B0604020202020204" pitchFamily="34" charset="0"/>
                        <a:cs typeface="Arial" panose="020B0604020202020204" pitchFamily="34" charset="0"/>
                      </a:endParaRPr>
                    </a:p>
                    <a:p>
                      <a:pPr algn="ctr">
                        <a:lnSpc>
                          <a:spcPct val="100000"/>
                        </a:lnSpc>
                        <a:spcAft>
                          <a:spcPts val="0"/>
                        </a:spcAft>
                      </a:pPr>
                      <a:r>
                        <a:rPr lang="en-US" sz="2000" b="0" kern="100" dirty="0">
                          <a:effectLst/>
                          <a:latin typeface="Arial" panose="020B0604020202020204" pitchFamily="34" charset="0"/>
                          <a:cs typeface="Arial" panose="020B0604020202020204" pitchFamily="34" charset="0"/>
                        </a:rPr>
                        <a:t>(L)x(I)</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負責單位</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98465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可能性</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影響程度</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lang="zh-TW" altLang="en-US"/>
                    </a:p>
                  </a:txBody>
                  <a:tcPr/>
                </a:tc>
                <a:tc vMerge="1">
                  <a:txBody>
                    <a:bodyPr/>
                    <a:lstStyle/>
                    <a:p>
                      <a:endParaRPr lang="zh-TW" altLang="en-US"/>
                    </a:p>
                  </a:txBody>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可能性</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影響程度</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lang="zh-TW" altLang="en-US"/>
                    </a:p>
                  </a:txBody>
                  <a:tcPr/>
                </a:tc>
                <a:tc vMerge="1">
                  <a:txBody>
                    <a:bodyPr/>
                    <a:lstStyle/>
                    <a:p>
                      <a:endParaRPr lang="zh-TW" altLang="en-US"/>
                    </a:p>
                  </a:txBody>
                  <a:tcPr/>
                </a:tc>
              </a:tr>
              <a:tr h="844484">
                <a:tc>
                  <a:txBody>
                    <a:bodyPr/>
                    <a:lstStyle/>
                    <a:p>
                      <a:pPr algn="ctr">
                        <a:lnSpc>
                          <a:spcPct val="100000"/>
                        </a:lnSpc>
                        <a:spcAft>
                          <a:spcPts val="0"/>
                        </a:spcAft>
                      </a:pPr>
                      <a:r>
                        <a:rPr lang="zh-TW" altLang="zh-TW" sz="2000" kern="0" dirty="0" smtClean="0">
                          <a:solidFill>
                            <a:schemeClr val="tx1"/>
                          </a:solidFill>
                          <a:effectLst/>
                          <a:latin typeface="Arial" panose="020B0604020202020204" pitchFamily="34" charset="0"/>
                          <a:ea typeface="+mn-ea"/>
                          <a:cs typeface="Arial" panose="020B0604020202020204" pitchFamily="34" charset="0"/>
                        </a:rPr>
                        <a:t>績效評核指標</a:t>
                      </a:r>
                      <a:r>
                        <a:rPr lang="zh-TW" altLang="en-US" sz="2000" kern="0" dirty="0" smtClean="0">
                          <a:solidFill>
                            <a:schemeClr val="tx1"/>
                          </a:solidFill>
                          <a:effectLst/>
                          <a:latin typeface="Arial" panose="020B0604020202020204" pitchFamily="34" charset="0"/>
                          <a:ea typeface="+mn-ea"/>
                          <a:cs typeface="Arial" panose="020B0604020202020204" pitchFamily="34" charset="0"/>
                        </a:rPr>
                        <a:t>檢討</a:t>
                      </a:r>
                      <a:endParaRPr lang="zh-TW" sz="2000" kern="0" dirty="0">
                        <a:solidFill>
                          <a:schemeClr val="tx1"/>
                        </a:solidFill>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just">
                        <a:lnSpc>
                          <a:spcPct val="100000"/>
                        </a:lnSpc>
                        <a:spcAft>
                          <a:spcPts val="0"/>
                        </a:spcAft>
                      </a:pPr>
                      <a:r>
                        <a:rPr lang="zh-TW" sz="2000" kern="0" dirty="0" smtClean="0">
                          <a:effectLst/>
                          <a:latin typeface="Arial" panose="020B0604020202020204" pitchFamily="34" charset="0"/>
                          <a:ea typeface="+mn-ea"/>
                          <a:cs typeface="Arial" panose="020B0604020202020204" pitchFamily="34" charset="0"/>
                        </a:rPr>
                        <a:t>各項</a:t>
                      </a:r>
                      <a:r>
                        <a:rPr lang="zh-TW" altLang="en-US" sz="2000" kern="0" dirty="0" smtClean="0">
                          <a:effectLst/>
                          <a:latin typeface="Arial" panose="020B0604020202020204" pitchFamily="34" charset="0"/>
                          <a:ea typeface="+mn-ea"/>
                          <a:cs typeface="Arial" panose="020B0604020202020204" pitchFamily="34" charset="0"/>
                        </a:rPr>
                        <a:t>關鍵</a:t>
                      </a:r>
                      <a:r>
                        <a:rPr lang="zh-TW" sz="2000" kern="0" dirty="0" smtClean="0">
                          <a:effectLst/>
                          <a:latin typeface="Arial" panose="020B0604020202020204" pitchFamily="34" charset="0"/>
                          <a:ea typeface="+mn-ea"/>
                          <a:cs typeface="Arial" panose="020B0604020202020204" pitchFamily="34" charset="0"/>
                        </a:rPr>
                        <a:t>績效指標</a:t>
                      </a:r>
                      <a:r>
                        <a:rPr lang="en-US" sz="2000" kern="0" dirty="0">
                          <a:effectLst/>
                          <a:latin typeface="Arial" panose="020B0604020202020204" pitchFamily="34" charset="0"/>
                          <a:ea typeface="+mn-ea"/>
                          <a:cs typeface="Arial" panose="020B0604020202020204" pitchFamily="34" charset="0"/>
                        </a:rPr>
                        <a:t>(KPI)</a:t>
                      </a:r>
                      <a:r>
                        <a:rPr lang="zh-TW" sz="2000" kern="0" dirty="0">
                          <a:effectLst/>
                          <a:latin typeface="Arial" panose="020B0604020202020204" pitchFamily="34" charset="0"/>
                          <a:ea typeface="+mn-ea"/>
                          <a:cs typeface="Arial" panose="020B0604020202020204" pitchFamily="34" charset="0"/>
                        </a:rPr>
                        <a:t>項目未達年度設定</a:t>
                      </a:r>
                      <a:r>
                        <a:rPr lang="zh-TW" sz="2000" kern="0" dirty="0" smtClean="0">
                          <a:effectLst/>
                          <a:latin typeface="Arial" panose="020B0604020202020204" pitchFamily="34" charset="0"/>
                          <a:ea typeface="+mn-ea"/>
                          <a:cs typeface="Arial" panose="020B0604020202020204" pitchFamily="34" charset="0"/>
                        </a:rPr>
                        <a:t>目標值。</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just">
                        <a:lnSpc>
                          <a:spcPct val="100000"/>
                        </a:lnSpc>
                        <a:spcAft>
                          <a:spcPts val="0"/>
                        </a:spcAft>
                        <a:buFont typeface="+mj-lt"/>
                        <a:buNone/>
                      </a:pPr>
                      <a:r>
                        <a:rPr lang="zh-TW" altLang="en-US" sz="2000" kern="100" dirty="0" smtClean="0">
                          <a:effectLst/>
                          <a:latin typeface="Arial" panose="020B0604020202020204" pitchFamily="34" charset="0"/>
                          <a:ea typeface="+mn-ea"/>
                          <a:cs typeface="Arial" panose="020B0604020202020204" pitchFamily="34" charset="0"/>
                        </a:rPr>
                        <a:t>每年年底提報達成情形</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3</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6</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just">
                        <a:lnSpc>
                          <a:spcPct val="100000"/>
                        </a:lnSpc>
                        <a:spcAft>
                          <a:spcPts val="0"/>
                        </a:spcAft>
                        <a:buFont typeface="+mj-lt"/>
                        <a:buNone/>
                      </a:pPr>
                      <a:r>
                        <a:rPr lang="zh-TW" altLang="en-US" sz="2000" kern="0" dirty="0" smtClean="0">
                          <a:effectLst/>
                          <a:latin typeface="Arial" panose="020B0604020202020204" pitchFamily="34" charset="0"/>
                          <a:ea typeface="+mn-ea"/>
                          <a:cs typeface="Arial" panose="020B0604020202020204" pitchFamily="34" charset="0"/>
                        </a:rPr>
                        <a:t>建立</a:t>
                      </a:r>
                      <a:r>
                        <a:rPr lang="en-US" altLang="zh-TW" sz="2000" kern="0" dirty="0" smtClean="0">
                          <a:effectLst/>
                          <a:latin typeface="Arial" panose="020B0604020202020204" pitchFamily="34" charset="0"/>
                          <a:ea typeface="+mn-ea"/>
                          <a:cs typeface="Arial" panose="020B0604020202020204" pitchFamily="34" charset="0"/>
                        </a:rPr>
                        <a:t>”</a:t>
                      </a:r>
                      <a:r>
                        <a:rPr lang="zh-TW" altLang="en-US" sz="2000" kern="0" dirty="0" smtClean="0">
                          <a:effectLst/>
                          <a:latin typeface="Arial" panose="020B0604020202020204" pitchFamily="34" charset="0"/>
                          <a:ea typeface="+mn-ea"/>
                          <a:cs typeface="Arial" panose="020B0604020202020204" pitchFamily="34" charset="0"/>
                        </a:rPr>
                        <a:t>關鍵績效指標控制作業</a:t>
                      </a:r>
                      <a:r>
                        <a:rPr lang="en-US" altLang="zh-TW" sz="2000" kern="0" dirty="0" smtClean="0">
                          <a:effectLst/>
                          <a:latin typeface="Arial" panose="020B0604020202020204" pitchFamily="34" charset="0"/>
                          <a:ea typeface="+mn-ea"/>
                          <a:cs typeface="Arial" panose="020B0604020202020204" pitchFamily="34" charset="0"/>
                        </a:rPr>
                        <a:t>”</a:t>
                      </a: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altLang="zh-TW" sz="2000" kern="100" dirty="0" smtClean="0">
                          <a:effectLst/>
                          <a:latin typeface="Arial" panose="020B0604020202020204" pitchFamily="34" charset="0"/>
                          <a:ea typeface="+mn-ea"/>
                          <a:cs typeface="Arial" panose="020B0604020202020204" pitchFamily="34" charset="0"/>
                        </a:rPr>
                        <a:t>1</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altLang="zh-TW" sz="2000" kern="100" dirty="0" smtClean="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just">
                        <a:lnSpc>
                          <a:spcPct val="100000"/>
                        </a:lnSpc>
                        <a:spcAft>
                          <a:spcPts val="0"/>
                        </a:spcAft>
                      </a:pPr>
                      <a:r>
                        <a:rPr lang="zh-TW" sz="2000" kern="100" dirty="0">
                          <a:effectLst/>
                          <a:latin typeface="Arial" panose="020B0604020202020204" pitchFamily="34" charset="0"/>
                          <a:ea typeface="+mn-ea"/>
                          <a:cs typeface="Arial" panose="020B0604020202020204" pitchFamily="34" charset="0"/>
                        </a:rPr>
                        <a:t>綜合規劃科</a:t>
                      </a: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r>
            </a:tbl>
          </a:graphicData>
        </a:graphic>
      </p:graphicFrame>
    </p:spTree>
    <p:extLst>
      <p:ext uri="{BB962C8B-B14F-4D97-AF65-F5344CB8AC3E}">
        <p14:creationId xmlns:p14="http://schemas.microsoft.com/office/powerpoint/2010/main" val="2791360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3"/>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r" eaLnBrk="1" hangingPunct="1"/>
            <a:endParaRPr kumimoji="0" lang="en-US" altLang="zh-TW" sz="1000">
              <a:latin typeface="Times New Roman" pitchFamily="18" charset="0"/>
              <a:ea typeface="標楷體" pitchFamily="65" charset="-120"/>
            </a:endParaRPr>
          </a:p>
        </p:txBody>
      </p:sp>
      <p:sp>
        <p:nvSpPr>
          <p:cNvPr id="52260" name="Rectangle 2"/>
          <p:cNvSpPr>
            <a:spLocks noChangeArrowheads="1"/>
          </p:cNvSpPr>
          <p:nvPr/>
        </p:nvSpPr>
        <p:spPr bwMode="auto">
          <a:xfrm>
            <a:off x="0" y="144017"/>
            <a:ext cx="9751219" cy="6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algn="ctr" eaLnBrk="1" hangingPunct="1"/>
            <a:r>
              <a:rPr lang="zh-TW" altLang="en-US" sz="3200" b="1" dirty="0">
                <a:solidFill>
                  <a:srgbClr val="CC0066"/>
                </a:solidFill>
                <a:latin typeface="標楷體" pitchFamily="65" charset="-120"/>
                <a:ea typeface="標楷體" pitchFamily="65" charset="-120"/>
              </a:rPr>
              <a:t>內部控制制度風險分析表填寫</a:t>
            </a:r>
            <a:r>
              <a:rPr lang="zh-TW" altLang="en-US" sz="3200" b="1" dirty="0" smtClean="0">
                <a:solidFill>
                  <a:srgbClr val="CC0066"/>
                </a:solidFill>
                <a:latin typeface="標楷體" pitchFamily="65" charset="-120"/>
                <a:ea typeface="標楷體" pitchFamily="65" charset="-120"/>
              </a:rPr>
              <a:t>說明</a:t>
            </a:r>
            <a:r>
              <a:rPr lang="en-US" altLang="zh-TW" sz="1600" b="1" dirty="0" smtClean="0">
                <a:solidFill>
                  <a:srgbClr val="CC0066"/>
                </a:solidFill>
                <a:latin typeface="Arial" panose="020B0604020202020204" pitchFamily="34" charset="0"/>
                <a:ea typeface="標楷體" pitchFamily="65" charset="-120"/>
                <a:cs typeface="Arial" panose="020B0604020202020204" pitchFamily="34" charset="0"/>
              </a:rPr>
              <a:t>2/2</a:t>
            </a:r>
            <a:r>
              <a:rPr lang="zh-TW" altLang="en-US" sz="2800" b="1" dirty="0" smtClean="0">
                <a:solidFill>
                  <a:srgbClr val="CC0066"/>
                </a:solidFill>
                <a:latin typeface="標楷體" pitchFamily="65" charset="-120"/>
                <a:ea typeface="標楷體" pitchFamily="65" charset="-120"/>
              </a:rPr>
              <a:t> </a:t>
            </a:r>
            <a:endParaRPr lang="zh-TW" altLang="en-US" sz="2800" b="1" dirty="0">
              <a:solidFill>
                <a:srgbClr val="CC0066"/>
              </a:solidFill>
              <a:latin typeface="標楷體" pitchFamily="65" charset="-120"/>
              <a:ea typeface="標楷體" pitchFamily="65" charset="-120"/>
            </a:endParaRPr>
          </a:p>
        </p:txBody>
      </p:sp>
      <p:sp>
        <p:nvSpPr>
          <p:cNvPr id="9" name="Rectangle 7"/>
          <p:cNvSpPr txBox="1">
            <a:spLocks noChangeArrowheads="1"/>
          </p:cNvSpPr>
          <p:nvPr/>
        </p:nvSpPr>
        <p:spPr bwMode="auto">
          <a:xfrm>
            <a:off x="506479" y="4149080"/>
            <a:ext cx="8893043" cy="2545408"/>
          </a:xfrm>
          <a:prstGeom prst="rect">
            <a:avLst/>
          </a:prstGeom>
          <a:solidFill>
            <a:schemeClr val="bg1"/>
          </a:solidFill>
          <a:ln w="9525">
            <a:noFill/>
            <a:miter lim="800000"/>
            <a:headEnd/>
            <a:tailEnd/>
          </a:ln>
        </p:spPr>
        <p:txBody>
          <a:bodyPr>
            <a:normAutofit fontScale="85000" lnSpcReduction="20000"/>
          </a:bodyPr>
          <a:lstStyle/>
          <a:p>
            <a:pPr marL="342900" indent="-342900">
              <a:buFont typeface="Arial" panose="020B0604020202020204" pitchFamily="34" charset="0"/>
              <a:buChar char="•"/>
              <a:defRPr/>
            </a:pPr>
            <a:r>
              <a:rPr lang="zh-TW" altLang="en-US" sz="2400" b="1" dirty="0">
                <a:cs typeface="Arial" panose="020B0604020202020204" pitchFamily="34" charset="0"/>
              </a:rPr>
              <a:t>現有風險分析</a:t>
            </a:r>
            <a:endParaRPr lang="zh-TW" altLang="en-US" sz="2400" dirty="0">
              <a:cs typeface="Arial" panose="020B0604020202020204" pitchFamily="34" charset="0"/>
            </a:endParaRPr>
          </a:p>
          <a:p>
            <a:pPr marL="800100" lvl="1" indent="-342900">
              <a:buFont typeface="Wingdings" panose="05000000000000000000" pitchFamily="2" charset="2"/>
              <a:buChar char="Ø"/>
              <a:defRPr/>
            </a:pPr>
            <a:r>
              <a:rPr lang="zh-TW" altLang="en-US" sz="2400" dirty="0" smtClean="0">
                <a:cs typeface="Arial" panose="020B0604020202020204" pitchFamily="34" charset="0"/>
              </a:rPr>
              <a:t>可能性</a:t>
            </a:r>
            <a:r>
              <a:rPr lang="en-US" altLang="zh-TW" sz="2400" dirty="0">
                <a:cs typeface="Arial" panose="020B0604020202020204" pitchFamily="34" charset="0"/>
              </a:rPr>
              <a:t>(L)</a:t>
            </a:r>
            <a:r>
              <a:rPr lang="zh-TW" altLang="en-US" sz="2400" dirty="0" smtClean="0">
                <a:cs typeface="Arial" panose="020B0604020202020204" pitchFamily="34" charset="0"/>
              </a:rPr>
              <a:t>：依機關</a:t>
            </a:r>
            <a:r>
              <a:rPr lang="zh-TW" altLang="en-US" sz="2400" dirty="0">
                <a:cs typeface="Arial" panose="020B0604020202020204" pitchFamily="34" charset="0"/>
              </a:rPr>
              <a:t>「機率之敘述分類表」填列該風險項目發生機率等級</a:t>
            </a:r>
            <a:r>
              <a:rPr lang="zh-TW" altLang="en-US" sz="2400" dirty="0" smtClean="0">
                <a:cs typeface="Arial" panose="020B0604020202020204" pitchFamily="34" charset="0"/>
              </a:rPr>
              <a:t>。</a:t>
            </a:r>
            <a:endParaRPr lang="en-US" altLang="zh-TW" sz="2400" dirty="0" smtClean="0">
              <a:cs typeface="Arial" panose="020B0604020202020204" pitchFamily="34" charset="0"/>
            </a:endParaRPr>
          </a:p>
          <a:p>
            <a:pPr marL="800100" lvl="1" indent="-342900">
              <a:buFont typeface="Wingdings" panose="05000000000000000000" pitchFamily="2" charset="2"/>
              <a:buChar char="Ø"/>
              <a:defRPr/>
            </a:pPr>
            <a:r>
              <a:rPr lang="zh-TW" altLang="en-US" sz="2400" dirty="0">
                <a:cs typeface="Arial" panose="020B0604020202020204" pitchFamily="34" charset="0"/>
              </a:rPr>
              <a:t>影響程度</a:t>
            </a:r>
            <a:r>
              <a:rPr lang="en-US" altLang="zh-TW" sz="2400" dirty="0" smtClean="0">
                <a:cs typeface="Arial" panose="020B0604020202020204" pitchFamily="34" charset="0"/>
              </a:rPr>
              <a:t>(I</a:t>
            </a:r>
            <a:r>
              <a:rPr lang="en-US" altLang="zh-TW" sz="2400" dirty="0">
                <a:cs typeface="Arial" panose="020B0604020202020204" pitchFamily="34" charset="0"/>
              </a:rPr>
              <a:t>)</a:t>
            </a:r>
            <a:r>
              <a:rPr lang="zh-TW" altLang="en-US" sz="2400" dirty="0" smtClean="0">
                <a:cs typeface="Arial" panose="020B0604020202020204" pitchFamily="34" charset="0"/>
              </a:rPr>
              <a:t>：依機關</a:t>
            </a:r>
            <a:r>
              <a:rPr lang="zh-TW" altLang="en-US" sz="2400" dirty="0">
                <a:cs typeface="Arial" panose="020B0604020202020204" pitchFamily="34" charset="0"/>
              </a:rPr>
              <a:t>「影響之敘述分類表」填列該風險項目影響程度等級</a:t>
            </a:r>
            <a:r>
              <a:rPr lang="zh-TW" altLang="en-US" sz="2400" dirty="0" smtClean="0">
                <a:cs typeface="Arial" panose="020B0604020202020204" pitchFamily="34" charset="0"/>
              </a:rPr>
              <a:t>。</a:t>
            </a:r>
            <a:endParaRPr lang="en-US" altLang="zh-TW" sz="2400" dirty="0" smtClean="0">
              <a:cs typeface="Arial" panose="020B0604020202020204" pitchFamily="34" charset="0"/>
            </a:endParaRPr>
          </a:p>
          <a:p>
            <a:pPr marL="342900" indent="-342900">
              <a:buFont typeface="Wingdings" panose="05000000000000000000" pitchFamily="2" charset="2"/>
              <a:buChar char="Ø"/>
              <a:defRPr/>
            </a:pPr>
            <a:r>
              <a:rPr lang="zh-TW" altLang="en-US" sz="2400" b="1" dirty="0">
                <a:cs typeface="Arial" panose="020B0604020202020204" pitchFamily="34" charset="0"/>
              </a:rPr>
              <a:t>風險</a:t>
            </a:r>
            <a:r>
              <a:rPr lang="zh-TW" altLang="en-US" sz="2400" b="1" dirty="0" smtClean="0">
                <a:cs typeface="Arial" panose="020B0604020202020204" pitchFamily="34" charset="0"/>
              </a:rPr>
              <a:t>值：</a:t>
            </a:r>
            <a:r>
              <a:rPr lang="zh-TW" altLang="en-US" sz="2400" dirty="0">
                <a:cs typeface="Arial" panose="020B0604020202020204" pitchFamily="34" charset="0"/>
              </a:rPr>
              <a:t>可能性</a:t>
            </a:r>
            <a:r>
              <a:rPr lang="en-US" altLang="zh-TW" sz="2400" dirty="0">
                <a:cs typeface="Arial" panose="020B0604020202020204" pitchFamily="34" charset="0"/>
              </a:rPr>
              <a:t>(</a:t>
            </a:r>
            <a:r>
              <a:rPr lang="en-US" altLang="zh-TW" sz="2400" dirty="0" smtClean="0">
                <a:cs typeface="Arial" panose="020B0604020202020204" pitchFamily="34" charset="0"/>
              </a:rPr>
              <a:t>L)X</a:t>
            </a:r>
            <a:r>
              <a:rPr lang="zh-TW" altLang="en-US" sz="2400" dirty="0" smtClean="0">
                <a:cs typeface="Arial" panose="020B0604020202020204" pitchFamily="34" charset="0"/>
              </a:rPr>
              <a:t> 影響</a:t>
            </a:r>
            <a:r>
              <a:rPr lang="zh-TW" altLang="en-US" sz="2400" dirty="0">
                <a:cs typeface="Arial" panose="020B0604020202020204" pitchFamily="34" charset="0"/>
              </a:rPr>
              <a:t>程度</a:t>
            </a:r>
            <a:r>
              <a:rPr lang="en-US" altLang="zh-TW" sz="2400" dirty="0" smtClean="0">
                <a:cs typeface="Arial" panose="020B0604020202020204" pitchFamily="34" charset="0"/>
              </a:rPr>
              <a:t>(I)</a:t>
            </a:r>
            <a:r>
              <a:rPr lang="zh-TW" altLang="en-US" sz="2400" dirty="0" smtClean="0">
                <a:cs typeface="Arial" panose="020B0604020202020204" pitchFamily="34" charset="0"/>
              </a:rPr>
              <a:t>，所獲得之數值。</a:t>
            </a:r>
            <a:endParaRPr lang="en-US" altLang="zh-TW" sz="2400" dirty="0" smtClean="0">
              <a:cs typeface="Arial" panose="020B0604020202020204" pitchFamily="34" charset="0"/>
            </a:endParaRPr>
          </a:p>
          <a:p>
            <a:pPr marL="342900" indent="-342900">
              <a:buFont typeface="Wingdings" panose="05000000000000000000" pitchFamily="2" charset="2"/>
              <a:buChar char="Ø"/>
              <a:defRPr/>
            </a:pPr>
            <a:r>
              <a:rPr lang="zh-TW" altLang="en-US" sz="2400" b="1" dirty="0" smtClean="0">
                <a:cs typeface="Arial" panose="020B0604020202020204" pitchFamily="34" charset="0"/>
              </a:rPr>
              <a:t>新增控制機制：</a:t>
            </a:r>
            <a:r>
              <a:rPr lang="zh-TW" altLang="en-US" sz="2400" dirty="0" smtClean="0">
                <a:cs typeface="Arial" panose="020B0604020202020204" pitchFamily="34" charset="0"/>
              </a:rPr>
              <a:t>指應</a:t>
            </a:r>
            <a:r>
              <a:rPr lang="zh-TW" altLang="en-US" sz="2400" dirty="0">
                <a:cs typeface="Arial" panose="020B0604020202020204" pitchFamily="34" charset="0"/>
              </a:rPr>
              <a:t>進一步採取控制或處理</a:t>
            </a:r>
            <a:r>
              <a:rPr lang="zh-TW" altLang="en-US" sz="2400" dirty="0" smtClean="0">
                <a:cs typeface="Arial" panose="020B0604020202020204" pitchFamily="34" charset="0"/>
              </a:rPr>
              <a:t>該風險之</a:t>
            </a:r>
            <a:r>
              <a:rPr lang="zh-TW" altLang="en-US" sz="2400" dirty="0">
                <a:cs typeface="Arial" panose="020B0604020202020204" pitchFamily="34" charset="0"/>
              </a:rPr>
              <a:t>措施，倘該風險經評量後屬機關不可</a:t>
            </a:r>
            <a:r>
              <a:rPr lang="zh-TW" altLang="en-US" sz="2400" dirty="0" smtClean="0">
                <a:cs typeface="Arial" panose="020B0604020202020204" pitchFamily="34" charset="0"/>
              </a:rPr>
              <a:t>容忍</a:t>
            </a:r>
            <a:r>
              <a:rPr lang="zh-TW" altLang="en-US" sz="2400" dirty="0">
                <a:cs typeface="Arial" panose="020B0604020202020204" pitchFamily="34" charset="0"/>
              </a:rPr>
              <a:t>之風險，則上開措施之關鍵程序（如</a:t>
            </a:r>
            <a:r>
              <a:rPr lang="zh-TW" altLang="en-US" sz="2400" dirty="0" smtClean="0">
                <a:cs typeface="Arial" panose="020B0604020202020204" pitchFamily="34" charset="0"/>
              </a:rPr>
              <a:t>驗證</a:t>
            </a:r>
            <a:r>
              <a:rPr lang="zh-TW" altLang="en-US" sz="2400" dirty="0">
                <a:cs typeface="Arial" panose="020B0604020202020204" pitchFamily="34" charset="0"/>
              </a:rPr>
              <a:t>、查核、盤點等），應納入相關作業</a:t>
            </a:r>
            <a:r>
              <a:rPr lang="zh-TW" altLang="en-US" sz="2400" dirty="0" smtClean="0">
                <a:cs typeface="Arial" panose="020B0604020202020204" pitchFamily="34" charset="0"/>
              </a:rPr>
              <a:t>項目</a:t>
            </a:r>
            <a:r>
              <a:rPr lang="zh-TW" altLang="en-US" sz="2400" dirty="0">
                <a:cs typeface="Arial" panose="020B0604020202020204" pitchFamily="34" charset="0"/>
              </a:rPr>
              <a:t>程序說明表之控制重點欄位予以敘明</a:t>
            </a:r>
            <a:r>
              <a:rPr lang="zh-TW" altLang="en-US" sz="2400" dirty="0" smtClean="0">
                <a:cs typeface="Arial" panose="020B0604020202020204" pitchFamily="34" charset="0"/>
              </a:rPr>
              <a:t>。本</a:t>
            </a:r>
            <a:r>
              <a:rPr lang="zh-TW" altLang="en-US" sz="2400" dirty="0">
                <a:cs typeface="Arial" panose="020B0604020202020204" pitchFamily="34" charset="0"/>
              </a:rPr>
              <a:t>欄位內容應逐年滾動檢討。</a:t>
            </a:r>
          </a:p>
          <a:p>
            <a:pPr marL="342900" indent="-342900">
              <a:buFont typeface="Wingdings" panose="05000000000000000000" pitchFamily="2" charset="2"/>
              <a:buChar char="Ø"/>
              <a:defRPr/>
            </a:pPr>
            <a:endParaRPr lang="en-US" altLang="zh-TW" sz="2400" dirty="0" smtClean="0">
              <a:cs typeface="Arial" panose="020B0604020202020204" pitchFamily="34" charset="0"/>
            </a:endParaRPr>
          </a:p>
          <a:p>
            <a:pPr marL="342900" indent="-342900">
              <a:buFont typeface="Wingdings" panose="05000000000000000000" pitchFamily="2" charset="2"/>
              <a:buChar char="Ø"/>
              <a:defRPr/>
            </a:pPr>
            <a:endParaRPr lang="en-US" altLang="zh-TW" sz="2400" dirty="0">
              <a:cs typeface="Arial" panose="020B0604020202020204" pitchFamily="34" charset="0"/>
            </a:endParaRPr>
          </a:p>
        </p:txBody>
      </p:sp>
      <p:sp>
        <p:nvSpPr>
          <p:cNvPr id="52263" name="投影片編號版面配置區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kumimoji="1">
                <a:solidFill>
                  <a:schemeClr val="tx1"/>
                </a:solidFill>
                <a:latin typeface="Tahoma" pitchFamily="34" charset="0"/>
                <a:ea typeface="新細明體" pitchFamily="18" charset="-120"/>
              </a:defRPr>
            </a:lvl1pPr>
            <a:lvl2pPr marL="742950" indent="-285750" eaLnBrk="0" hangingPunct="0">
              <a:defRPr kumimoji="1">
                <a:solidFill>
                  <a:schemeClr val="tx1"/>
                </a:solidFill>
                <a:latin typeface="Tahoma" pitchFamily="34" charset="0"/>
                <a:ea typeface="新細明體" pitchFamily="18" charset="-120"/>
              </a:defRPr>
            </a:lvl2pPr>
            <a:lvl3pPr marL="1143000" indent="-228600" eaLnBrk="0" hangingPunct="0">
              <a:defRPr kumimoji="1">
                <a:solidFill>
                  <a:schemeClr val="tx1"/>
                </a:solidFill>
                <a:latin typeface="Tahoma" pitchFamily="34" charset="0"/>
                <a:ea typeface="新細明體" pitchFamily="18" charset="-120"/>
              </a:defRPr>
            </a:lvl3pPr>
            <a:lvl4pPr marL="1600200" indent="-228600" eaLnBrk="0" hangingPunct="0">
              <a:defRPr kumimoji="1">
                <a:solidFill>
                  <a:schemeClr val="tx1"/>
                </a:solidFill>
                <a:latin typeface="Tahoma" pitchFamily="34" charset="0"/>
                <a:ea typeface="新細明體" pitchFamily="18" charset="-120"/>
              </a:defRPr>
            </a:lvl4pPr>
            <a:lvl5pPr marL="2057400" indent="-228600" eaLnBrk="0" hangingPunct="0">
              <a:defRPr kumimoji="1">
                <a:solidFill>
                  <a:schemeClr val="tx1"/>
                </a:solidFill>
                <a:latin typeface="Tahoma"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Tahoma"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Tahoma"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Tahoma"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Tahoma" pitchFamily="34" charset="0"/>
                <a:ea typeface="新細明體" pitchFamily="18" charset="-120"/>
              </a:defRPr>
            </a:lvl9pPr>
          </a:lstStyle>
          <a:p>
            <a:pPr eaLnBrk="1" hangingPunct="1"/>
            <a:fld id="{8020CC39-C2F2-4A12-B589-8C7557D8C609}" type="slidenum">
              <a:rPr kumimoji="0" lang="zh-TW" altLang="en-US" smtClean="0">
                <a:solidFill>
                  <a:srgbClr val="FFFFFF"/>
                </a:solidFill>
              </a:rPr>
              <a:pPr eaLnBrk="1" hangingPunct="1"/>
              <a:t>36</a:t>
            </a:fld>
            <a:endParaRPr kumimoji="0" lang="en-US" altLang="zh-TW" smtClean="0">
              <a:solidFill>
                <a:srgbClr val="FFFFFF"/>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381761921"/>
              </p:ext>
            </p:extLst>
          </p:nvPr>
        </p:nvGraphicFramePr>
        <p:xfrm>
          <a:off x="382191" y="826265"/>
          <a:ext cx="8986835" cy="2287204"/>
        </p:xfrm>
        <a:graphic>
          <a:graphicData uri="http://schemas.openxmlformats.org/drawingml/2006/table">
            <a:tbl>
              <a:tblPr firstRow="1" firstCol="1" bandRow="1">
                <a:tableStyleId>{5C22544A-7EE6-4342-B048-85BDC9FD1C3A}</a:tableStyleId>
              </a:tblPr>
              <a:tblGrid>
                <a:gridCol w="898401"/>
                <a:gridCol w="1466223"/>
                <a:gridCol w="1466223"/>
                <a:gridCol w="477507"/>
                <a:gridCol w="428916"/>
                <a:gridCol w="633475"/>
                <a:gridCol w="1298145"/>
                <a:gridCol w="454111"/>
                <a:gridCol w="454111"/>
                <a:gridCol w="677867"/>
                <a:gridCol w="731856"/>
              </a:tblGrid>
              <a:tr h="413555">
                <a:tc rowSpan="2">
                  <a:txBody>
                    <a:bodyPr/>
                    <a:lstStyle/>
                    <a:p>
                      <a:pPr algn="ctr">
                        <a:lnSpc>
                          <a:spcPts val="1600"/>
                        </a:lnSpc>
                        <a:spcAft>
                          <a:spcPts val="0"/>
                        </a:spcAft>
                      </a:pPr>
                      <a:r>
                        <a:rPr lang="zh-TW" sz="1400" kern="100" dirty="0">
                          <a:effectLst/>
                          <a:latin typeface="Arial" panose="020B0604020202020204" pitchFamily="34" charset="0"/>
                          <a:cs typeface="Arial" panose="020B0604020202020204" pitchFamily="34" charset="0"/>
                        </a:rPr>
                        <a:t>風險</a:t>
                      </a:r>
                      <a:r>
                        <a:rPr lang="zh-TW" sz="1400" kern="100" dirty="0" smtClean="0">
                          <a:effectLst/>
                          <a:latin typeface="Arial" panose="020B0604020202020204" pitchFamily="34" charset="0"/>
                          <a:cs typeface="Arial" panose="020B0604020202020204" pitchFamily="34" charset="0"/>
                        </a:rPr>
                        <a:t>項目</a:t>
                      </a:r>
                      <a:endParaRPr lang="zh-TW" sz="1400" kern="100" dirty="0">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rowSpan="2">
                  <a:txBody>
                    <a:bodyPr/>
                    <a:lstStyle/>
                    <a:p>
                      <a:pPr algn="ctr">
                        <a:lnSpc>
                          <a:spcPts val="1600"/>
                        </a:lnSpc>
                        <a:spcAft>
                          <a:spcPts val="0"/>
                        </a:spcAft>
                      </a:pPr>
                      <a:r>
                        <a:rPr lang="zh-TW" sz="1400" kern="100" dirty="0" smtClean="0">
                          <a:effectLst/>
                          <a:latin typeface="Arial" panose="020B0604020202020204" pitchFamily="34" charset="0"/>
                          <a:cs typeface="Arial" panose="020B0604020202020204" pitchFamily="34" charset="0"/>
                        </a:rPr>
                        <a:t>風險情境</a:t>
                      </a:r>
                      <a:endParaRPr lang="zh-TW" sz="1400" kern="100" dirty="0">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rowSpan="2">
                  <a:txBody>
                    <a:bodyPr/>
                    <a:lstStyle/>
                    <a:p>
                      <a:pPr algn="ctr">
                        <a:lnSpc>
                          <a:spcPts val="1600"/>
                        </a:lnSpc>
                        <a:spcAft>
                          <a:spcPts val="0"/>
                        </a:spcAft>
                      </a:pPr>
                      <a:r>
                        <a:rPr lang="zh-TW" sz="1400" kern="100" dirty="0">
                          <a:effectLst/>
                          <a:latin typeface="Arial" panose="020B0604020202020204" pitchFamily="34" charset="0"/>
                          <a:cs typeface="Arial" panose="020B0604020202020204" pitchFamily="34" charset="0"/>
                        </a:rPr>
                        <a:t>現有控制機制</a:t>
                      </a:r>
                      <a:endParaRPr lang="zh-TW" sz="1400" kern="100" dirty="0">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gridSpan="2">
                  <a:txBody>
                    <a:bodyPr/>
                    <a:lstStyle/>
                    <a:p>
                      <a:pPr algn="ctr">
                        <a:spcAft>
                          <a:spcPts val="0"/>
                        </a:spcAft>
                      </a:pPr>
                      <a:r>
                        <a:rPr lang="zh-TW" sz="1400" kern="100" dirty="0">
                          <a:effectLst/>
                          <a:latin typeface="Arial" panose="020B0604020202020204" pitchFamily="34" charset="0"/>
                          <a:cs typeface="Arial" panose="020B0604020202020204" pitchFamily="34" charset="0"/>
                        </a:rPr>
                        <a:t>現有風險分析</a:t>
                      </a:r>
                      <a:endParaRPr lang="zh-TW" sz="1400" b="1" kern="100" dirty="0">
                        <a:effectLst/>
                        <a:latin typeface="Arial" panose="020B0604020202020204" pitchFamily="34" charset="0"/>
                        <a:ea typeface="標楷體"/>
                        <a:cs typeface="Arial" panose="020B0604020202020204" pitchFamily="34" charset="0"/>
                      </a:endParaRPr>
                    </a:p>
                  </a:txBody>
                  <a:tcPr marL="65030" marR="65030" marT="0" marB="0">
                    <a:solidFill>
                      <a:schemeClr val="accent1">
                        <a:lumMod val="50000"/>
                      </a:schemeClr>
                    </a:solidFill>
                  </a:tcPr>
                </a:tc>
                <a:tc hMerge="1">
                  <a:txBody>
                    <a:bodyPr/>
                    <a:lstStyle/>
                    <a:p>
                      <a:endParaRPr lang="zh-TW" altLang="en-US"/>
                    </a:p>
                  </a:txBody>
                  <a:tcPr/>
                </a:tc>
                <a:tc rowSpan="2">
                  <a:txBody>
                    <a:bodyPr/>
                    <a:lstStyle/>
                    <a:p>
                      <a:pPr algn="ctr">
                        <a:lnSpc>
                          <a:spcPts val="1600"/>
                        </a:lnSpc>
                        <a:spcAft>
                          <a:spcPts val="0"/>
                        </a:spcAft>
                      </a:pPr>
                      <a:r>
                        <a:rPr lang="zh-TW" sz="1400" kern="100" dirty="0" smtClean="0">
                          <a:solidFill>
                            <a:schemeClr val="bg1"/>
                          </a:solidFill>
                          <a:effectLst/>
                          <a:latin typeface="Arial" panose="020B0604020202020204" pitchFamily="34" charset="0"/>
                          <a:cs typeface="Arial" panose="020B0604020202020204" pitchFamily="34" charset="0"/>
                        </a:rPr>
                        <a:t>風險</a:t>
                      </a:r>
                      <a:r>
                        <a:rPr lang="zh-TW" sz="1400" kern="100" dirty="0">
                          <a:solidFill>
                            <a:schemeClr val="bg1"/>
                          </a:solidFill>
                          <a:effectLst/>
                          <a:latin typeface="Arial" panose="020B0604020202020204" pitchFamily="34" charset="0"/>
                          <a:cs typeface="Arial" panose="020B0604020202020204" pitchFamily="34" charset="0"/>
                        </a:rPr>
                        <a:t>值</a:t>
                      </a: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(R)=</a:t>
                      </a:r>
                      <a:endParaRPr lang="zh-TW" sz="1400" kern="100" dirty="0">
                        <a:solidFill>
                          <a:schemeClr val="bg1"/>
                        </a:solidFill>
                        <a:effectLst/>
                        <a:latin typeface="Arial" panose="020B0604020202020204" pitchFamily="34" charset="0"/>
                        <a:cs typeface="Arial" panose="020B0604020202020204" pitchFamily="34" charset="0"/>
                      </a:endParaRP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(L)x(I)</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solidFill>
                      <a:schemeClr val="accent1">
                        <a:lumMod val="50000"/>
                      </a:schemeClr>
                    </a:solidFill>
                  </a:tcPr>
                </a:tc>
                <a:tc rowSpan="2">
                  <a:txBody>
                    <a:bodyPr/>
                    <a:lstStyle/>
                    <a:p>
                      <a:pPr algn="ctr">
                        <a:lnSpc>
                          <a:spcPts val="1600"/>
                        </a:lnSpc>
                        <a:spcAft>
                          <a:spcPts val="0"/>
                        </a:spcAft>
                      </a:pPr>
                      <a:r>
                        <a:rPr lang="zh-TW" sz="1400" kern="100" dirty="0" smtClean="0">
                          <a:solidFill>
                            <a:schemeClr val="bg1"/>
                          </a:solidFill>
                          <a:effectLst/>
                          <a:latin typeface="Arial" panose="020B0604020202020204" pitchFamily="34" charset="0"/>
                          <a:cs typeface="Arial" panose="020B0604020202020204" pitchFamily="34" charset="0"/>
                        </a:rPr>
                        <a:t>新增控制</a:t>
                      </a:r>
                      <a:r>
                        <a:rPr lang="zh-TW" sz="1400" kern="100" dirty="0">
                          <a:solidFill>
                            <a:schemeClr val="bg1"/>
                          </a:solidFill>
                          <a:effectLst/>
                          <a:latin typeface="Arial" panose="020B0604020202020204" pitchFamily="34" charset="0"/>
                          <a:cs typeface="Arial" panose="020B0604020202020204" pitchFamily="34" charset="0"/>
                        </a:rPr>
                        <a:t>機制</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gridSpan="2">
                  <a:txBody>
                    <a:bodyPr/>
                    <a:lstStyle/>
                    <a:p>
                      <a:pPr algn="ctr">
                        <a:spcAft>
                          <a:spcPts val="0"/>
                        </a:spcAft>
                      </a:pPr>
                      <a:r>
                        <a:rPr lang="zh-TW" sz="1400" kern="100">
                          <a:effectLst/>
                          <a:latin typeface="Arial" panose="020B0604020202020204" pitchFamily="34" charset="0"/>
                          <a:cs typeface="Arial" panose="020B0604020202020204" pitchFamily="34" charset="0"/>
                        </a:rPr>
                        <a:t>殘餘風險分析</a:t>
                      </a:r>
                      <a:endParaRPr lang="zh-TW" sz="1400" b="1" kern="100">
                        <a:effectLst/>
                        <a:latin typeface="Arial" panose="020B0604020202020204" pitchFamily="34" charset="0"/>
                        <a:ea typeface="標楷體"/>
                        <a:cs typeface="Arial" panose="020B0604020202020204" pitchFamily="34" charset="0"/>
                      </a:endParaRPr>
                    </a:p>
                  </a:txBody>
                  <a:tcPr marL="65030" marR="65030" marT="0" marB="0">
                    <a:solidFill>
                      <a:schemeClr val="accent1">
                        <a:lumMod val="50000"/>
                      </a:schemeClr>
                    </a:solidFill>
                  </a:tcPr>
                </a:tc>
                <a:tc hMerge="1">
                  <a:txBody>
                    <a:bodyPr/>
                    <a:lstStyle/>
                    <a:p>
                      <a:endParaRPr lang="zh-TW" altLang="en-US"/>
                    </a:p>
                  </a:txBody>
                  <a:tcPr/>
                </a:tc>
                <a:tc rowSpan="2">
                  <a:txBody>
                    <a:bodyPr/>
                    <a:lstStyle/>
                    <a:p>
                      <a:pPr algn="ctr">
                        <a:lnSpc>
                          <a:spcPts val="1600"/>
                        </a:lnSpc>
                        <a:spcAft>
                          <a:spcPts val="0"/>
                        </a:spcAft>
                      </a:pPr>
                      <a:r>
                        <a:rPr lang="zh-TW" sz="1400" kern="100" dirty="0" smtClean="0">
                          <a:effectLst/>
                          <a:latin typeface="Arial" panose="020B0604020202020204" pitchFamily="34" charset="0"/>
                          <a:cs typeface="Arial" panose="020B0604020202020204" pitchFamily="34" charset="0"/>
                        </a:rPr>
                        <a:t>風險</a:t>
                      </a:r>
                      <a:r>
                        <a:rPr lang="zh-TW" sz="1400" kern="100" dirty="0">
                          <a:effectLst/>
                          <a:latin typeface="Arial" panose="020B0604020202020204" pitchFamily="34" charset="0"/>
                          <a:cs typeface="Arial" panose="020B0604020202020204" pitchFamily="34" charset="0"/>
                        </a:rPr>
                        <a:t>值</a:t>
                      </a:r>
                    </a:p>
                    <a:p>
                      <a:pPr algn="ctr">
                        <a:lnSpc>
                          <a:spcPts val="1600"/>
                        </a:lnSpc>
                        <a:spcAft>
                          <a:spcPts val="0"/>
                        </a:spcAft>
                      </a:pPr>
                      <a:r>
                        <a:rPr lang="en-US" sz="1400" kern="100" dirty="0">
                          <a:effectLst/>
                          <a:latin typeface="Arial" panose="020B0604020202020204" pitchFamily="34" charset="0"/>
                          <a:cs typeface="Arial" panose="020B0604020202020204" pitchFamily="34" charset="0"/>
                        </a:rPr>
                        <a:t>(R)=</a:t>
                      </a:r>
                      <a:endParaRPr lang="zh-TW" sz="1400" kern="100" dirty="0">
                        <a:effectLst/>
                        <a:latin typeface="Arial" panose="020B0604020202020204" pitchFamily="34" charset="0"/>
                        <a:cs typeface="Arial" panose="020B0604020202020204" pitchFamily="34" charset="0"/>
                      </a:endParaRPr>
                    </a:p>
                    <a:p>
                      <a:pPr algn="ctr">
                        <a:lnSpc>
                          <a:spcPts val="1600"/>
                        </a:lnSpc>
                        <a:spcAft>
                          <a:spcPts val="0"/>
                        </a:spcAft>
                      </a:pPr>
                      <a:r>
                        <a:rPr lang="en-US" sz="1400" kern="100" dirty="0">
                          <a:effectLst/>
                          <a:latin typeface="Arial" panose="020B0604020202020204" pitchFamily="34" charset="0"/>
                          <a:cs typeface="Arial" panose="020B0604020202020204" pitchFamily="34" charset="0"/>
                        </a:rPr>
                        <a:t>(L)x(I)</a:t>
                      </a:r>
                      <a:endParaRPr lang="zh-TW" sz="1400" kern="100" dirty="0">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rowSpan="2">
                  <a:txBody>
                    <a:bodyPr/>
                    <a:lstStyle/>
                    <a:p>
                      <a:pPr algn="ctr">
                        <a:lnSpc>
                          <a:spcPts val="1600"/>
                        </a:lnSpc>
                        <a:spcAft>
                          <a:spcPts val="0"/>
                        </a:spcAft>
                      </a:pPr>
                      <a:r>
                        <a:rPr lang="zh-TW" sz="1400" kern="100">
                          <a:effectLst/>
                          <a:latin typeface="Arial" panose="020B0604020202020204" pitchFamily="34" charset="0"/>
                          <a:cs typeface="Arial" panose="020B0604020202020204" pitchFamily="34" charset="0"/>
                        </a:rPr>
                        <a:t>負責單位</a:t>
                      </a:r>
                      <a:endParaRPr lang="zh-TW" sz="1400" kern="100">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r>
              <a:tr h="98465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ts val="1600"/>
                        </a:lnSpc>
                        <a:spcAft>
                          <a:spcPts val="0"/>
                        </a:spcAft>
                      </a:pPr>
                      <a:r>
                        <a:rPr lang="zh-TW" sz="1400" kern="100" dirty="0">
                          <a:solidFill>
                            <a:schemeClr val="bg1"/>
                          </a:solidFill>
                          <a:effectLst/>
                          <a:latin typeface="Arial" panose="020B0604020202020204" pitchFamily="34" charset="0"/>
                          <a:cs typeface="Arial" panose="020B0604020202020204" pitchFamily="34" charset="0"/>
                        </a:rPr>
                        <a:t>可能性</a:t>
                      </a: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(L)</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a:txBody>
                    <a:bodyPr/>
                    <a:lstStyle/>
                    <a:p>
                      <a:pPr algn="ctr">
                        <a:lnSpc>
                          <a:spcPts val="1600"/>
                        </a:lnSpc>
                        <a:spcAft>
                          <a:spcPts val="0"/>
                        </a:spcAft>
                      </a:pPr>
                      <a:r>
                        <a:rPr lang="zh-TW" sz="1400" kern="100" dirty="0">
                          <a:solidFill>
                            <a:schemeClr val="bg1"/>
                          </a:solidFill>
                          <a:effectLst/>
                          <a:latin typeface="Arial" panose="020B0604020202020204" pitchFamily="34" charset="0"/>
                          <a:cs typeface="Arial" panose="020B0604020202020204" pitchFamily="34" charset="0"/>
                        </a:rPr>
                        <a:t>影響程度</a:t>
                      </a: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(I)</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vMerge="1">
                  <a:txBody>
                    <a:bodyPr/>
                    <a:lstStyle/>
                    <a:p>
                      <a:endParaRPr lang="zh-TW" altLang="en-US"/>
                    </a:p>
                  </a:txBody>
                  <a:tcPr/>
                </a:tc>
                <a:tc vMerge="1">
                  <a:txBody>
                    <a:bodyPr/>
                    <a:lstStyle/>
                    <a:p>
                      <a:endParaRPr lang="zh-TW" altLang="en-US"/>
                    </a:p>
                  </a:txBody>
                  <a:tcPr/>
                </a:tc>
                <a:tc>
                  <a:txBody>
                    <a:bodyPr/>
                    <a:lstStyle/>
                    <a:p>
                      <a:pPr algn="ctr">
                        <a:lnSpc>
                          <a:spcPts val="1600"/>
                        </a:lnSpc>
                        <a:spcAft>
                          <a:spcPts val="0"/>
                        </a:spcAft>
                      </a:pPr>
                      <a:r>
                        <a:rPr lang="zh-TW" sz="1400" kern="100" dirty="0">
                          <a:solidFill>
                            <a:schemeClr val="bg1"/>
                          </a:solidFill>
                          <a:effectLst/>
                          <a:latin typeface="Arial" panose="020B0604020202020204" pitchFamily="34" charset="0"/>
                          <a:cs typeface="Arial" panose="020B0604020202020204" pitchFamily="34" charset="0"/>
                        </a:rPr>
                        <a:t>可能性</a:t>
                      </a: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(L)</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a:txBody>
                    <a:bodyPr/>
                    <a:lstStyle/>
                    <a:p>
                      <a:pPr algn="ctr">
                        <a:lnSpc>
                          <a:spcPts val="1600"/>
                        </a:lnSpc>
                        <a:spcAft>
                          <a:spcPts val="0"/>
                        </a:spcAft>
                      </a:pPr>
                      <a:r>
                        <a:rPr lang="zh-TW" sz="1400" kern="100" dirty="0">
                          <a:solidFill>
                            <a:schemeClr val="bg1"/>
                          </a:solidFill>
                          <a:effectLst/>
                          <a:latin typeface="Arial" panose="020B0604020202020204" pitchFamily="34" charset="0"/>
                          <a:cs typeface="Arial" panose="020B0604020202020204" pitchFamily="34" charset="0"/>
                        </a:rPr>
                        <a:t>影響程度</a:t>
                      </a:r>
                    </a:p>
                    <a:p>
                      <a:pPr algn="ctr">
                        <a:lnSpc>
                          <a:spcPts val="1600"/>
                        </a:lnSpc>
                        <a:spcAft>
                          <a:spcPts val="0"/>
                        </a:spcAft>
                      </a:pPr>
                      <a:r>
                        <a:rPr lang="en-US" sz="1400" kern="100" dirty="0">
                          <a:solidFill>
                            <a:schemeClr val="bg1"/>
                          </a:solidFill>
                          <a:effectLst/>
                          <a:latin typeface="Arial" panose="020B0604020202020204" pitchFamily="34" charset="0"/>
                          <a:cs typeface="Arial" panose="020B0604020202020204" pitchFamily="34" charset="0"/>
                        </a:rPr>
                        <a:t>(I)</a:t>
                      </a:r>
                      <a:endParaRPr lang="zh-TW" sz="140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solidFill>
                      <a:schemeClr val="accent1">
                        <a:lumMod val="50000"/>
                      </a:schemeClr>
                    </a:solidFill>
                  </a:tcPr>
                </a:tc>
                <a:tc vMerge="1">
                  <a:txBody>
                    <a:bodyPr/>
                    <a:lstStyle/>
                    <a:p>
                      <a:endParaRPr lang="zh-TW" altLang="en-US"/>
                    </a:p>
                  </a:txBody>
                  <a:tcPr/>
                </a:tc>
                <a:tc vMerge="1">
                  <a:txBody>
                    <a:bodyPr/>
                    <a:lstStyle/>
                    <a:p>
                      <a:endParaRPr lang="zh-TW" altLang="en-US"/>
                    </a:p>
                  </a:txBody>
                  <a:tcPr/>
                </a:tc>
              </a:tr>
              <a:tr h="844484">
                <a:tc>
                  <a:txBody>
                    <a:bodyPr/>
                    <a:lstStyle/>
                    <a:p>
                      <a:pPr algn="ctr">
                        <a:lnSpc>
                          <a:spcPts val="1600"/>
                        </a:lnSpc>
                        <a:spcAft>
                          <a:spcPts val="0"/>
                        </a:spcAft>
                      </a:pPr>
                      <a:r>
                        <a:rPr lang="zh-TW" altLang="zh-TW" sz="1400" kern="0" dirty="0" smtClean="0">
                          <a:solidFill>
                            <a:schemeClr val="tx1"/>
                          </a:solidFill>
                          <a:effectLst/>
                          <a:latin typeface="Arial" panose="020B0604020202020204" pitchFamily="34" charset="0"/>
                          <a:ea typeface="+mn-ea"/>
                          <a:cs typeface="Arial" panose="020B0604020202020204" pitchFamily="34" charset="0"/>
                        </a:rPr>
                        <a:t>績效評核指標</a:t>
                      </a:r>
                      <a:r>
                        <a:rPr lang="zh-TW" altLang="en-US" sz="1400" kern="0" dirty="0" smtClean="0">
                          <a:solidFill>
                            <a:schemeClr val="tx1"/>
                          </a:solidFill>
                          <a:effectLst/>
                          <a:latin typeface="Arial" panose="020B0604020202020204" pitchFamily="34" charset="0"/>
                          <a:ea typeface="+mn-ea"/>
                          <a:cs typeface="Arial" panose="020B0604020202020204" pitchFamily="34" charset="0"/>
                        </a:rPr>
                        <a:t>檢討</a:t>
                      </a:r>
                      <a:endParaRPr lang="zh-TW" sz="1400" kern="0" dirty="0">
                        <a:solidFill>
                          <a:schemeClr val="tx1"/>
                        </a:solidFill>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just">
                        <a:lnSpc>
                          <a:spcPts val="1600"/>
                        </a:lnSpc>
                        <a:spcAft>
                          <a:spcPts val="0"/>
                        </a:spcAft>
                      </a:pPr>
                      <a:r>
                        <a:rPr lang="zh-TW" sz="1400" kern="0" dirty="0" smtClean="0">
                          <a:effectLst/>
                          <a:latin typeface="Arial" panose="020B0604020202020204" pitchFamily="34" charset="0"/>
                          <a:ea typeface="+mn-ea"/>
                          <a:cs typeface="Arial" panose="020B0604020202020204" pitchFamily="34" charset="0"/>
                        </a:rPr>
                        <a:t>各項</a:t>
                      </a:r>
                      <a:r>
                        <a:rPr lang="zh-TW" altLang="en-US" sz="1400" kern="0" dirty="0" smtClean="0">
                          <a:effectLst/>
                          <a:latin typeface="Arial" panose="020B0604020202020204" pitchFamily="34" charset="0"/>
                          <a:ea typeface="+mn-ea"/>
                          <a:cs typeface="Arial" panose="020B0604020202020204" pitchFamily="34" charset="0"/>
                        </a:rPr>
                        <a:t>關鍵</a:t>
                      </a:r>
                      <a:r>
                        <a:rPr lang="zh-TW" sz="1400" kern="0" dirty="0" smtClean="0">
                          <a:effectLst/>
                          <a:latin typeface="Arial" panose="020B0604020202020204" pitchFamily="34" charset="0"/>
                          <a:ea typeface="+mn-ea"/>
                          <a:cs typeface="Arial" panose="020B0604020202020204" pitchFamily="34" charset="0"/>
                        </a:rPr>
                        <a:t>績效指標</a:t>
                      </a:r>
                      <a:r>
                        <a:rPr lang="en-US" sz="1400" kern="0" dirty="0">
                          <a:effectLst/>
                          <a:latin typeface="Arial" panose="020B0604020202020204" pitchFamily="34" charset="0"/>
                          <a:ea typeface="+mn-ea"/>
                          <a:cs typeface="Arial" panose="020B0604020202020204" pitchFamily="34" charset="0"/>
                        </a:rPr>
                        <a:t>(KPI)</a:t>
                      </a:r>
                      <a:r>
                        <a:rPr lang="zh-TW" sz="1400" kern="0" dirty="0">
                          <a:effectLst/>
                          <a:latin typeface="Arial" panose="020B0604020202020204" pitchFamily="34" charset="0"/>
                          <a:ea typeface="+mn-ea"/>
                          <a:cs typeface="Arial" panose="020B0604020202020204" pitchFamily="34" charset="0"/>
                        </a:rPr>
                        <a:t>項目未達年度設定</a:t>
                      </a:r>
                      <a:r>
                        <a:rPr lang="zh-TW" sz="1400" kern="0" dirty="0" smtClean="0">
                          <a:effectLst/>
                          <a:latin typeface="Arial" panose="020B0604020202020204" pitchFamily="34" charset="0"/>
                          <a:ea typeface="+mn-ea"/>
                          <a:cs typeface="Arial" panose="020B0604020202020204" pitchFamily="34" charset="0"/>
                        </a:rPr>
                        <a:t>目標值。</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marL="0" lvl="0" indent="0" algn="just">
                        <a:lnSpc>
                          <a:spcPts val="1600"/>
                        </a:lnSpc>
                        <a:spcAft>
                          <a:spcPts val="0"/>
                        </a:spcAft>
                        <a:buFont typeface="+mj-lt"/>
                        <a:buNone/>
                      </a:pPr>
                      <a:r>
                        <a:rPr lang="zh-TW" altLang="en-US" sz="1400" kern="100" dirty="0" smtClean="0">
                          <a:effectLst/>
                          <a:latin typeface="Arial" panose="020B0604020202020204" pitchFamily="34" charset="0"/>
                          <a:ea typeface="+mn-ea"/>
                          <a:cs typeface="Arial" panose="020B0604020202020204" pitchFamily="34" charset="0"/>
                        </a:rPr>
                        <a:t>每年年底提報達成情形</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sz="1400" kern="0" dirty="0">
                          <a:effectLst/>
                          <a:latin typeface="Arial" panose="020B0604020202020204" pitchFamily="34" charset="0"/>
                          <a:ea typeface="+mn-ea"/>
                          <a:cs typeface="Arial" panose="020B0604020202020204" pitchFamily="34" charset="0"/>
                        </a:rPr>
                        <a:t>3</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sz="1400" kern="0" dirty="0">
                          <a:effectLst/>
                          <a:latin typeface="Arial" panose="020B0604020202020204" pitchFamily="34" charset="0"/>
                          <a:ea typeface="+mn-ea"/>
                          <a:cs typeface="Arial" panose="020B0604020202020204" pitchFamily="34" charset="0"/>
                        </a:rPr>
                        <a:t>2</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sz="1400" kern="0" dirty="0">
                          <a:effectLst/>
                          <a:latin typeface="Arial" panose="020B0604020202020204" pitchFamily="34" charset="0"/>
                          <a:ea typeface="+mn-ea"/>
                          <a:cs typeface="Arial" panose="020B0604020202020204" pitchFamily="34" charset="0"/>
                        </a:rPr>
                        <a:t>6</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marL="0" lvl="0" indent="0" algn="just">
                        <a:lnSpc>
                          <a:spcPts val="1600"/>
                        </a:lnSpc>
                        <a:spcAft>
                          <a:spcPts val="0"/>
                        </a:spcAft>
                        <a:buFont typeface="+mj-lt"/>
                        <a:buNone/>
                      </a:pPr>
                      <a:r>
                        <a:rPr lang="zh-TW" altLang="en-US" sz="1400" kern="0" dirty="0" smtClean="0">
                          <a:effectLst/>
                          <a:latin typeface="Arial" panose="020B0604020202020204" pitchFamily="34" charset="0"/>
                          <a:ea typeface="+mn-ea"/>
                          <a:cs typeface="Arial" panose="020B0604020202020204" pitchFamily="34" charset="0"/>
                        </a:rPr>
                        <a:t>建立</a:t>
                      </a:r>
                      <a:r>
                        <a:rPr lang="en-US" altLang="zh-TW" sz="1400" kern="0" dirty="0" smtClean="0">
                          <a:effectLst/>
                          <a:latin typeface="Arial" panose="020B0604020202020204" pitchFamily="34" charset="0"/>
                          <a:ea typeface="+mn-ea"/>
                          <a:cs typeface="Arial" panose="020B0604020202020204" pitchFamily="34" charset="0"/>
                        </a:rPr>
                        <a:t>”</a:t>
                      </a:r>
                      <a:r>
                        <a:rPr lang="zh-TW" altLang="en-US" sz="1400" kern="0" dirty="0" smtClean="0">
                          <a:effectLst/>
                          <a:latin typeface="Arial" panose="020B0604020202020204" pitchFamily="34" charset="0"/>
                          <a:ea typeface="+mn-ea"/>
                          <a:cs typeface="Arial" panose="020B0604020202020204" pitchFamily="34" charset="0"/>
                        </a:rPr>
                        <a:t>關鍵績效指標控制作業</a:t>
                      </a:r>
                      <a:r>
                        <a:rPr lang="en-US" altLang="zh-TW" sz="1400" kern="0" dirty="0" smtClean="0">
                          <a:effectLst/>
                          <a:latin typeface="Arial" panose="020B0604020202020204" pitchFamily="34" charset="0"/>
                          <a:ea typeface="+mn-ea"/>
                          <a:cs typeface="Arial" panose="020B0604020202020204" pitchFamily="34" charset="0"/>
                        </a:rPr>
                        <a:t>”</a:t>
                      </a:r>
                    </a:p>
                    <a:p>
                      <a:pPr marL="0" lvl="0" indent="0" algn="just">
                        <a:lnSpc>
                          <a:spcPts val="1600"/>
                        </a:lnSpc>
                        <a:spcAft>
                          <a:spcPts val="0"/>
                        </a:spcAft>
                        <a:buFont typeface="+mj-lt"/>
                        <a:buNone/>
                      </a:pPr>
                      <a:r>
                        <a:rPr lang="zh-TW" altLang="zh-TW" sz="1400" kern="0" dirty="0" smtClean="0">
                          <a:effectLst/>
                          <a:latin typeface="Arial" panose="020B0604020202020204" pitchFamily="34" charset="0"/>
                          <a:ea typeface="+mn-ea"/>
                          <a:cs typeface="Arial" panose="020B0604020202020204" pitchFamily="34" charset="0"/>
                        </a:rPr>
                        <a:t>每</a:t>
                      </a:r>
                      <a:r>
                        <a:rPr lang="en-US" altLang="zh-TW" sz="1400" kern="0" dirty="0" smtClean="0">
                          <a:effectLst/>
                          <a:latin typeface="Arial" panose="020B0604020202020204" pitchFamily="34" charset="0"/>
                          <a:ea typeface="+mn-ea"/>
                          <a:cs typeface="Arial" panose="020B0604020202020204" pitchFamily="34" charset="0"/>
                        </a:rPr>
                        <a:t>2</a:t>
                      </a:r>
                      <a:r>
                        <a:rPr lang="zh-TW" altLang="zh-TW" sz="1400" kern="0" dirty="0" smtClean="0">
                          <a:effectLst/>
                          <a:latin typeface="Arial" panose="020B0604020202020204" pitchFamily="34" charset="0"/>
                          <a:ea typeface="+mn-ea"/>
                          <a:cs typeface="Arial" panose="020B0604020202020204" pitchFamily="34" charset="0"/>
                        </a:rPr>
                        <a:t>個月追蹤各指標執行進度</a:t>
                      </a:r>
                      <a:endParaRPr lang="zh-TW" alt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altLang="zh-TW" sz="1400" kern="100" dirty="0" smtClean="0">
                          <a:effectLst/>
                          <a:latin typeface="Arial" panose="020B0604020202020204" pitchFamily="34" charset="0"/>
                          <a:ea typeface="+mn-ea"/>
                          <a:cs typeface="Arial" panose="020B0604020202020204" pitchFamily="34" charset="0"/>
                        </a:rPr>
                        <a:t>1</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sz="1400" kern="0" dirty="0">
                          <a:effectLst/>
                          <a:latin typeface="Arial" panose="020B0604020202020204" pitchFamily="34" charset="0"/>
                          <a:ea typeface="+mn-ea"/>
                          <a:cs typeface="Arial" panose="020B0604020202020204" pitchFamily="34" charset="0"/>
                        </a:rPr>
                        <a:t>2</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ctr">
                        <a:lnSpc>
                          <a:spcPts val="1600"/>
                        </a:lnSpc>
                        <a:spcAft>
                          <a:spcPts val="0"/>
                        </a:spcAft>
                      </a:pPr>
                      <a:r>
                        <a:rPr lang="en-US" altLang="zh-TW" sz="1400" kern="100" dirty="0" smtClean="0">
                          <a:effectLst/>
                          <a:latin typeface="Arial" panose="020B0604020202020204" pitchFamily="34" charset="0"/>
                          <a:ea typeface="+mn-ea"/>
                          <a:cs typeface="Arial" panose="020B0604020202020204" pitchFamily="34" charset="0"/>
                        </a:rPr>
                        <a:t>2</a:t>
                      </a:r>
                      <a:endParaRPr lang="zh-TW" sz="1400" kern="100" dirty="0">
                        <a:effectLst/>
                        <a:latin typeface="Arial" panose="020B0604020202020204" pitchFamily="34" charset="0"/>
                        <a:ea typeface="+mn-ea"/>
                        <a:cs typeface="Arial" panose="020B0604020202020204" pitchFamily="34" charset="0"/>
                      </a:endParaRPr>
                    </a:p>
                  </a:txBody>
                  <a:tcPr marL="65030" marR="65030" marT="0" marB="0">
                    <a:solidFill>
                      <a:schemeClr val="bg2">
                        <a:lumMod val="20000"/>
                        <a:lumOff val="80000"/>
                      </a:schemeClr>
                    </a:solidFill>
                  </a:tcPr>
                </a:tc>
                <a:tc>
                  <a:txBody>
                    <a:bodyPr/>
                    <a:lstStyle/>
                    <a:p>
                      <a:pPr algn="just">
                        <a:lnSpc>
                          <a:spcPts val="1600"/>
                        </a:lnSpc>
                        <a:spcAft>
                          <a:spcPts val="0"/>
                        </a:spcAft>
                      </a:pPr>
                      <a:r>
                        <a:rPr lang="zh-TW" sz="1400" kern="100" dirty="0">
                          <a:effectLst/>
                          <a:latin typeface="Arial" panose="020B0604020202020204" pitchFamily="34" charset="0"/>
                          <a:ea typeface="+mn-ea"/>
                          <a:cs typeface="Arial" panose="020B0604020202020204" pitchFamily="34" charset="0"/>
                        </a:rPr>
                        <a:t>綜合規劃科</a:t>
                      </a:r>
                    </a:p>
                  </a:txBody>
                  <a:tcPr marL="65030" marR="65030" marT="0" marB="0">
                    <a:solidFill>
                      <a:schemeClr val="bg2">
                        <a:lumMod val="20000"/>
                        <a:lumOff val="80000"/>
                      </a:schemeClr>
                    </a:solid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282468881"/>
              </p:ext>
            </p:extLst>
          </p:nvPr>
        </p:nvGraphicFramePr>
        <p:xfrm>
          <a:off x="382191" y="826265"/>
          <a:ext cx="8986836" cy="3352800"/>
        </p:xfrm>
        <a:graphic>
          <a:graphicData uri="http://schemas.openxmlformats.org/drawingml/2006/table">
            <a:tbl>
              <a:tblPr firstRow="1" firstCol="1" bandRow="1">
                <a:tableStyleId>{5C22544A-7EE6-4342-B048-85BDC9FD1C3A}</a:tableStyleId>
              </a:tblPr>
              <a:tblGrid>
                <a:gridCol w="682377"/>
                <a:gridCol w="1440160"/>
                <a:gridCol w="936104"/>
                <a:gridCol w="648072"/>
                <a:gridCol w="648072"/>
                <a:gridCol w="648072"/>
                <a:gridCol w="1224136"/>
                <a:gridCol w="576064"/>
                <a:gridCol w="774056"/>
                <a:gridCol w="738112"/>
                <a:gridCol w="671611"/>
              </a:tblGrid>
              <a:tr h="413555">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風險</a:t>
                      </a:r>
                      <a:r>
                        <a:rPr lang="zh-TW" sz="2000" b="0" kern="100" dirty="0" smtClean="0">
                          <a:effectLst/>
                          <a:latin typeface="Arial" panose="020B0604020202020204" pitchFamily="34" charset="0"/>
                          <a:cs typeface="Arial" panose="020B0604020202020204" pitchFamily="34" charset="0"/>
                        </a:rPr>
                        <a:t>項目</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smtClean="0">
                          <a:effectLst/>
                          <a:latin typeface="Arial" panose="020B0604020202020204" pitchFamily="34" charset="0"/>
                          <a:cs typeface="Arial" panose="020B0604020202020204" pitchFamily="34" charset="0"/>
                        </a:rPr>
                        <a:t>風險情境</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現有控制機制</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2">
                  <a:txBody>
                    <a:bodyPr/>
                    <a:lstStyle/>
                    <a:p>
                      <a:pPr algn="ctr">
                        <a:spcAft>
                          <a:spcPts val="0"/>
                        </a:spcAft>
                      </a:pPr>
                      <a:r>
                        <a:rPr lang="zh-TW" sz="1800" kern="100" dirty="0">
                          <a:effectLst/>
                          <a:latin typeface="Arial" panose="020B0604020202020204" pitchFamily="34" charset="0"/>
                          <a:cs typeface="Arial" panose="020B0604020202020204" pitchFamily="34" charset="0"/>
                        </a:rPr>
                        <a:t>現有風險分析</a:t>
                      </a:r>
                      <a:endParaRPr lang="zh-TW" sz="1800" b="1" kern="100" dirty="0">
                        <a:effectLst/>
                        <a:latin typeface="Arial" panose="020B0604020202020204" pitchFamily="34" charset="0"/>
                        <a:ea typeface="標楷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zh-TW" altLang="en-US"/>
                    </a:p>
                  </a:txBody>
                  <a:tcPr/>
                </a:tc>
                <a:tc rowSpan="2">
                  <a:txBody>
                    <a:bodyPr/>
                    <a:lstStyle/>
                    <a:p>
                      <a:pPr algn="ctr">
                        <a:lnSpc>
                          <a:spcPct val="100000"/>
                        </a:lnSpc>
                        <a:spcAft>
                          <a:spcPts val="0"/>
                        </a:spcAft>
                      </a:pPr>
                      <a:r>
                        <a:rPr lang="zh-TW" sz="2000" b="0" kern="100" dirty="0" smtClean="0">
                          <a:solidFill>
                            <a:schemeClr val="bg1"/>
                          </a:solidFill>
                          <a:effectLst/>
                          <a:latin typeface="Arial" panose="020B0604020202020204" pitchFamily="34" charset="0"/>
                          <a:cs typeface="Arial" panose="020B0604020202020204" pitchFamily="34" charset="0"/>
                        </a:rPr>
                        <a:t>風險</a:t>
                      </a:r>
                      <a:r>
                        <a:rPr lang="zh-TW" sz="2000" b="0" kern="100" dirty="0">
                          <a:solidFill>
                            <a:schemeClr val="bg1"/>
                          </a:solidFill>
                          <a:effectLst/>
                          <a:latin typeface="Arial" panose="020B0604020202020204" pitchFamily="34" charset="0"/>
                          <a:cs typeface="Arial" panose="020B0604020202020204" pitchFamily="34" charset="0"/>
                        </a:rPr>
                        <a:t>值</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(R)=</a:t>
                      </a:r>
                      <a:endParaRPr lang="zh-TW" sz="2000" b="0" kern="100" dirty="0">
                        <a:solidFill>
                          <a:schemeClr val="bg1"/>
                        </a:solidFill>
                        <a:effectLst/>
                        <a:latin typeface="Arial" panose="020B0604020202020204" pitchFamily="34" charset="0"/>
                        <a:cs typeface="Arial" panose="020B0604020202020204" pitchFamily="34" charset="0"/>
                      </a:endParaRP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(L)x(I)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smtClean="0">
                          <a:solidFill>
                            <a:schemeClr val="bg1"/>
                          </a:solidFill>
                          <a:effectLst/>
                          <a:latin typeface="Arial" panose="020B0604020202020204" pitchFamily="34" charset="0"/>
                          <a:cs typeface="Arial" panose="020B0604020202020204" pitchFamily="34" charset="0"/>
                        </a:rPr>
                        <a:t>新增控制</a:t>
                      </a:r>
                      <a:r>
                        <a:rPr lang="zh-TW" sz="2000" b="0" kern="100" dirty="0">
                          <a:solidFill>
                            <a:schemeClr val="bg1"/>
                          </a:solidFill>
                          <a:effectLst/>
                          <a:latin typeface="Arial" panose="020B0604020202020204" pitchFamily="34" charset="0"/>
                          <a:cs typeface="Arial" panose="020B0604020202020204" pitchFamily="34" charset="0"/>
                        </a:rPr>
                        <a:t>機制</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gridSpan="2">
                  <a:txBody>
                    <a:bodyPr/>
                    <a:lstStyle/>
                    <a:p>
                      <a:pPr algn="ctr">
                        <a:spcAft>
                          <a:spcPts val="0"/>
                        </a:spcAft>
                      </a:pPr>
                      <a:r>
                        <a:rPr lang="zh-TW" sz="2000" kern="100" dirty="0">
                          <a:effectLst/>
                          <a:latin typeface="Arial" panose="020B0604020202020204" pitchFamily="34" charset="0"/>
                          <a:cs typeface="Arial" panose="020B0604020202020204" pitchFamily="34" charset="0"/>
                        </a:rPr>
                        <a:t>殘餘風險分析</a:t>
                      </a:r>
                      <a:endParaRPr lang="zh-TW" sz="2000" b="1" kern="100" dirty="0">
                        <a:effectLst/>
                        <a:latin typeface="Arial" panose="020B0604020202020204" pitchFamily="34" charset="0"/>
                        <a:ea typeface="標楷體"/>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50000"/>
                      </a:schemeClr>
                    </a:solidFill>
                  </a:tcPr>
                </a:tc>
                <a:tc hMerge="1">
                  <a:txBody>
                    <a:bodyPr/>
                    <a:lstStyle/>
                    <a:p>
                      <a:endParaRPr lang="zh-TW" altLang="en-US"/>
                    </a:p>
                  </a:txBody>
                  <a:tcPr/>
                </a:tc>
                <a:tc rowSpan="2">
                  <a:txBody>
                    <a:bodyPr/>
                    <a:lstStyle/>
                    <a:p>
                      <a:pPr algn="ctr">
                        <a:lnSpc>
                          <a:spcPct val="100000"/>
                        </a:lnSpc>
                        <a:spcAft>
                          <a:spcPts val="0"/>
                        </a:spcAft>
                      </a:pPr>
                      <a:r>
                        <a:rPr lang="zh-TW" sz="2000" b="0" kern="100" dirty="0" smtClean="0">
                          <a:effectLst/>
                          <a:latin typeface="Arial" panose="020B0604020202020204" pitchFamily="34" charset="0"/>
                          <a:cs typeface="Arial" panose="020B0604020202020204" pitchFamily="34" charset="0"/>
                        </a:rPr>
                        <a:t>風險</a:t>
                      </a:r>
                      <a:r>
                        <a:rPr lang="zh-TW" sz="2000" b="0" kern="100" dirty="0">
                          <a:effectLst/>
                          <a:latin typeface="Arial" panose="020B0604020202020204" pitchFamily="34" charset="0"/>
                          <a:cs typeface="Arial" panose="020B0604020202020204" pitchFamily="34" charset="0"/>
                        </a:rPr>
                        <a:t>值</a:t>
                      </a:r>
                    </a:p>
                    <a:p>
                      <a:pPr algn="ctr">
                        <a:lnSpc>
                          <a:spcPct val="100000"/>
                        </a:lnSpc>
                        <a:spcAft>
                          <a:spcPts val="0"/>
                        </a:spcAft>
                      </a:pPr>
                      <a:r>
                        <a:rPr lang="en-US" sz="2000" b="0" kern="100" dirty="0">
                          <a:effectLst/>
                          <a:latin typeface="Arial" panose="020B0604020202020204" pitchFamily="34" charset="0"/>
                          <a:cs typeface="Arial" panose="020B0604020202020204" pitchFamily="34" charset="0"/>
                        </a:rPr>
                        <a:t>(R)=</a:t>
                      </a:r>
                      <a:endParaRPr lang="zh-TW" sz="2000" b="0" kern="100" dirty="0">
                        <a:effectLst/>
                        <a:latin typeface="Arial" panose="020B0604020202020204" pitchFamily="34" charset="0"/>
                        <a:cs typeface="Arial" panose="020B0604020202020204" pitchFamily="34" charset="0"/>
                      </a:endParaRPr>
                    </a:p>
                    <a:p>
                      <a:pPr algn="ctr">
                        <a:lnSpc>
                          <a:spcPct val="100000"/>
                        </a:lnSpc>
                        <a:spcAft>
                          <a:spcPts val="0"/>
                        </a:spcAft>
                      </a:pPr>
                      <a:r>
                        <a:rPr lang="en-US" sz="2000" b="0" kern="100" dirty="0">
                          <a:effectLst/>
                          <a:latin typeface="Arial" panose="020B0604020202020204" pitchFamily="34" charset="0"/>
                          <a:cs typeface="Arial" panose="020B0604020202020204" pitchFamily="34" charset="0"/>
                        </a:rPr>
                        <a:t>(L)x(I)</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rowSpan="2">
                  <a:txBody>
                    <a:bodyPr/>
                    <a:lstStyle/>
                    <a:p>
                      <a:pPr algn="ctr">
                        <a:lnSpc>
                          <a:spcPct val="100000"/>
                        </a:lnSpc>
                        <a:spcAft>
                          <a:spcPts val="0"/>
                        </a:spcAft>
                      </a:pPr>
                      <a:r>
                        <a:rPr lang="zh-TW" sz="2000" b="0" kern="100" dirty="0">
                          <a:effectLst/>
                          <a:latin typeface="Arial" panose="020B0604020202020204" pitchFamily="34" charset="0"/>
                          <a:cs typeface="Arial" panose="020B0604020202020204" pitchFamily="34" charset="0"/>
                        </a:rPr>
                        <a:t>負責單位</a:t>
                      </a:r>
                      <a:endParaRPr lang="zh-TW" sz="2000" b="0" kern="100" dirty="0">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98465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可能性</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影響程度</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lang="zh-TW" altLang="en-US"/>
                    </a:p>
                  </a:txBody>
                  <a:tcPr/>
                </a:tc>
                <a:tc vMerge="1">
                  <a:txBody>
                    <a:bodyPr/>
                    <a:lstStyle/>
                    <a:p>
                      <a:endParaRPr lang="zh-TW" altLang="en-US"/>
                    </a:p>
                  </a:txBody>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可能性</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(L)</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lnSpc>
                          <a:spcPct val="100000"/>
                        </a:lnSpc>
                        <a:spcAft>
                          <a:spcPts val="0"/>
                        </a:spcAft>
                      </a:pPr>
                      <a:r>
                        <a:rPr lang="zh-TW" sz="2000" b="0" kern="100" dirty="0">
                          <a:solidFill>
                            <a:schemeClr val="bg1"/>
                          </a:solidFill>
                          <a:effectLst/>
                          <a:latin typeface="Arial" panose="020B0604020202020204" pitchFamily="34" charset="0"/>
                          <a:cs typeface="Arial" panose="020B0604020202020204" pitchFamily="34" charset="0"/>
                        </a:rPr>
                        <a:t>影響程度</a:t>
                      </a:r>
                    </a:p>
                    <a:p>
                      <a:pPr algn="ctr">
                        <a:lnSpc>
                          <a:spcPct val="100000"/>
                        </a:lnSpc>
                        <a:spcAft>
                          <a:spcPts val="0"/>
                        </a:spcAft>
                      </a:pPr>
                      <a:r>
                        <a:rPr lang="en-US" sz="2000" b="0" kern="100" dirty="0">
                          <a:solidFill>
                            <a:schemeClr val="bg1"/>
                          </a:solidFill>
                          <a:effectLst/>
                          <a:latin typeface="Arial" panose="020B0604020202020204" pitchFamily="34" charset="0"/>
                          <a:cs typeface="Arial" panose="020B0604020202020204" pitchFamily="34" charset="0"/>
                        </a:rPr>
                        <a:t>(I)</a:t>
                      </a:r>
                      <a:endParaRPr lang="zh-TW" sz="2000" b="0" kern="100" dirty="0">
                        <a:solidFill>
                          <a:schemeClr val="bg1"/>
                        </a:solidFill>
                        <a:effectLst/>
                        <a:latin typeface="Arial" panose="020B0604020202020204" pitchFamily="34" charset="0"/>
                        <a:ea typeface="新細明體"/>
                        <a:cs typeface="Arial" panose="020B0604020202020204" pitchFamily="34" charset="0"/>
                      </a:endParaRPr>
                    </a:p>
                  </a:txBody>
                  <a:tcPr marL="65030" marR="6503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vMerge="1">
                  <a:txBody>
                    <a:bodyPr/>
                    <a:lstStyle/>
                    <a:p>
                      <a:endParaRPr lang="zh-TW" altLang="en-US"/>
                    </a:p>
                  </a:txBody>
                  <a:tcPr/>
                </a:tc>
                <a:tc vMerge="1">
                  <a:txBody>
                    <a:bodyPr/>
                    <a:lstStyle/>
                    <a:p>
                      <a:endParaRPr lang="zh-TW" altLang="en-US"/>
                    </a:p>
                  </a:txBody>
                  <a:tcPr/>
                </a:tc>
              </a:tr>
              <a:tr h="844484">
                <a:tc>
                  <a:txBody>
                    <a:bodyPr/>
                    <a:lstStyle/>
                    <a:p>
                      <a:pPr algn="ctr">
                        <a:lnSpc>
                          <a:spcPct val="100000"/>
                        </a:lnSpc>
                        <a:spcAft>
                          <a:spcPts val="0"/>
                        </a:spcAft>
                      </a:pPr>
                      <a:r>
                        <a:rPr lang="zh-TW" altLang="zh-TW" sz="2000" kern="0" dirty="0" smtClean="0">
                          <a:solidFill>
                            <a:schemeClr val="tx1"/>
                          </a:solidFill>
                          <a:effectLst/>
                          <a:latin typeface="Arial" panose="020B0604020202020204" pitchFamily="34" charset="0"/>
                          <a:ea typeface="+mn-ea"/>
                          <a:cs typeface="Arial" panose="020B0604020202020204" pitchFamily="34" charset="0"/>
                        </a:rPr>
                        <a:t>績效評核指標</a:t>
                      </a:r>
                      <a:r>
                        <a:rPr lang="zh-TW" altLang="en-US" sz="2000" kern="0" dirty="0" smtClean="0">
                          <a:solidFill>
                            <a:schemeClr val="tx1"/>
                          </a:solidFill>
                          <a:effectLst/>
                          <a:latin typeface="Arial" panose="020B0604020202020204" pitchFamily="34" charset="0"/>
                          <a:ea typeface="+mn-ea"/>
                          <a:cs typeface="Arial" panose="020B0604020202020204" pitchFamily="34" charset="0"/>
                        </a:rPr>
                        <a:t>檢討</a:t>
                      </a:r>
                      <a:endParaRPr lang="zh-TW" sz="2000" kern="0" dirty="0">
                        <a:solidFill>
                          <a:schemeClr val="tx1"/>
                        </a:solidFill>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just">
                        <a:lnSpc>
                          <a:spcPct val="100000"/>
                        </a:lnSpc>
                        <a:spcAft>
                          <a:spcPts val="0"/>
                        </a:spcAft>
                      </a:pPr>
                      <a:r>
                        <a:rPr lang="zh-TW" sz="2000" kern="0" dirty="0" smtClean="0">
                          <a:effectLst/>
                          <a:latin typeface="Arial" panose="020B0604020202020204" pitchFamily="34" charset="0"/>
                          <a:ea typeface="+mn-ea"/>
                          <a:cs typeface="Arial" panose="020B0604020202020204" pitchFamily="34" charset="0"/>
                        </a:rPr>
                        <a:t>各項</a:t>
                      </a:r>
                      <a:r>
                        <a:rPr lang="zh-TW" altLang="en-US" sz="2000" kern="0" dirty="0" smtClean="0">
                          <a:effectLst/>
                          <a:latin typeface="Arial" panose="020B0604020202020204" pitchFamily="34" charset="0"/>
                          <a:ea typeface="+mn-ea"/>
                          <a:cs typeface="Arial" panose="020B0604020202020204" pitchFamily="34" charset="0"/>
                        </a:rPr>
                        <a:t>關鍵</a:t>
                      </a:r>
                      <a:r>
                        <a:rPr lang="zh-TW" sz="2000" kern="0" dirty="0" smtClean="0">
                          <a:effectLst/>
                          <a:latin typeface="Arial" panose="020B0604020202020204" pitchFamily="34" charset="0"/>
                          <a:ea typeface="+mn-ea"/>
                          <a:cs typeface="Arial" panose="020B0604020202020204" pitchFamily="34" charset="0"/>
                        </a:rPr>
                        <a:t>績效指標</a:t>
                      </a:r>
                      <a:r>
                        <a:rPr lang="en-US" sz="2000" kern="0" dirty="0">
                          <a:effectLst/>
                          <a:latin typeface="Arial" panose="020B0604020202020204" pitchFamily="34" charset="0"/>
                          <a:ea typeface="+mn-ea"/>
                          <a:cs typeface="Arial" panose="020B0604020202020204" pitchFamily="34" charset="0"/>
                        </a:rPr>
                        <a:t>(KPI)</a:t>
                      </a:r>
                      <a:r>
                        <a:rPr lang="zh-TW" sz="2000" kern="0" dirty="0">
                          <a:effectLst/>
                          <a:latin typeface="Arial" panose="020B0604020202020204" pitchFamily="34" charset="0"/>
                          <a:ea typeface="+mn-ea"/>
                          <a:cs typeface="Arial" panose="020B0604020202020204" pitchFamily="34" charset="0"/>
                        </a:rPr>
                        <a:t>項目未達年度設定</a:t>
                      </a:r>
                      <a:r>
                        <a:rPr lang="zh-TW" sz="2000" kern="0" dirty="0" smtClean="0">
                          <a:effectLst/>
                          <a:latin typeface="Arial" panose="020B0604020202020204" pitchFamily="34" charset="0"/>
                          <a:ea typeface="+mn-ea"/>
                          <a:cs typeface="Arial" panose="020B0604020202020204" pitchFamily="34" charset="0"/>
                        </a:rPr>
                        <a:t>目標值。</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just">
                        <a:lnSpc>
                          <a:spcPct val="100000"/>
                        </a:lnSpc>
                        <a:spcAft>
                          <a:spcPts val="0"/>
                        </a:spcAft>
                        <a:buFont typeface="+mj-lt"/>
                        <a:buNone/>
                      </a:pPr>
                      <a:r>
                        <a:rPr lang="zh-TW" altLang="en-US" sz="2000" kern="100" dirty="0" smtClean="0">
                          <a:effectLst/>
                          <a:latin typeface="Arial" panose="020B0604020202020204" pitchFamily="34" charset="0"/>
                          <a:ea typeface="+mn-ea"/>
                          <a:cs typeface="Arial" panose="020B0604020202020204" pitchFamily="34" charset="0"/>
                        </a:rPr>
                        <a:t>每年年底提報達成情形</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3</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6</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just">
                        <a:lnSpc>
                          <a:spcPct val="100000"/>
                        </a:lnSpc>
                        <a:spcAft>
                          <a:spcPts val="0"/>
                        </a:spcAft>
                        <a:buFont typeface="+mj-lt"/>
                        <a:buNone/>
                      </a:pPr>
                      <a:r>
                        <a:rPr lang="zh-TW" altLang="en-US" sz="2000" kern="0" dirty="0" smtClean="0">
                          <a:effectLst/>
                          <a:latin typeface="Arial" panose="020B0604020202020204" pitchFamily="34" charset="0"/>
                          <a:ea typeface="+mn-ea"/>
                          <a:cs typeface="Arial" panose="020B0604020202020204" pitchFamily="34" charset="0"/>
                        </a:rPr>
                        <a:t>建立</a:t>
                      </a:r>
                      <a:r>
                        <a:rPr lang="en-US" altLang="zh-TW" sz="2000" kern="0" dirty="0" smtClean="0">
                          <a:effectLst/>
                          <a:latin typeface="Arial" panose="020B0604020202020204" pitchFamily="34" charset="0"/>
                          <a:ea typeface="+mn-ea"/>
                          <a:cs typeface="Arial" panose="020B0604020202020204" pitchFamily="34" charset="0"/>
                        </a:rPr>
                        <a:t>”</a:t>
                      </a:r>
                      <a:r>
                        <a:rPr lang="zh-TW" altLang="en-US" sz="2000" kern="0" dirty="0" smtClean="0">
                          <a:effectLst/>
                          <a:latin typeface="Arial" panose="020B0604020202020204" pitchFamily="34" charset="0"/>
                          <a:ea typeface="+mn-ea"/>
                          <a:cs typeface="Arial" panose="020B0604020202020204" pitchFamily="34" charset="0"/>
                        </a:rPr>
                        <a:t>關鍵績效指標控制作業</a:t>
                      </a:r>
                      <a:r>
                        <a:rPr lang="en-US" altLang="zh-TW" sz="2000" kern="0" dirty="0" smtClean="0">
                          <a:effectLst/>
                          <a:latin typeface="Arial" panose="020B0604020202020204" pitchFamily="34" charset="0"/>
                          <a:ea typeface="+mn-ea"/>
                          <a:cs typeface="Arial" panose="020B0604020202020204" pitchFamily="34" charset="0"/>
                        </a:rPr>
                        <a:t>”</a:t>
                      </a: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altLang="zh-TW" sz="2000" kern="100" dirty="0" smtClean="0">
                          <a:effectLst/>
                          <a:latin typeface="Arial" panose="020B0604020202020204" pitchFamily="34" charset="0"/>
                          <a:ea typeface="+mn-ea"/>
                          <a:cs typeface="Arial" panose="020B0604020202020204" pitchFamily="34" charset="0"/>
                        </a:rPr>
                        <a:t>1</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sz="2000" kern="0" dirty="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lnSpc>
                          <a:spcPct val="100000"/>
                        </a:lnSpc>
                        <a:spcAft>
                          <a:spcPts val="0"/>
                        </a:spcAft>
                      </a:pPr>
                      <a:r>
                        <a:rPr lang="en-US" altLang="zh-TW" sz="2000" kern="100" dirty="0" smtClean="0">
                          <a:effectLst/>
                          <a:latin typeface="Arial" panose="020B0604020202020204" pitchFamily="34" charset="0"/>
                          <a:ea typeface="+mn-ea"/>
                          <a:cs typeface="Arial" panose="020B0604020202020204" pitchFamily="34" charset="0"/>
                        </a:rPr>
                        <a:t>2</a:t>
                      </a:r>
                      <a:endParaRPr lang="zh-TW" sz="2000" kern="100" dirty="0">
                        <a:effectLst/>
                        <a:latin typeface="Arial" panose="020B0604020202020204" pitchFamily="34" charset="0"/>
                        <a:ea typeface="+mn-ea"/>
                        <a:cs typeface="Arial" panose="020B0604020202020204" pitchFamily="34" charset="0"/>
                      </a:endParaRP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just">
                        <a:lnSpc>
                          <a:spcPct val="100000"/>
                        </a:lnSpc>
                        <a:spcAft>
                          <a:spcPts val="0"/>
                        </a:spcAft>
                      </a:pPr>
                      <a:r>
                        <a:rPr lang="zh-TW" sz="2000" kern="100" dirty="0">
                          <a:effectLst/>
                          <a:latin typeface="Arial" panose="020B0604020202020204" pitchFamily="34" charset="0"/>
                          <a:ea typeface="+mn-ea"/>
                          <a:cs typeface="Arial" panose="020B0604020202020204" pitchFamily="34" charset="0"/>
                        </a:rPr>
                        <a:t>綜合規劃科</a:t>
                      </a:r>
                    </a:p>
                  </a:txBody>
                  <a:tcPr marL="65030" marR="6503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r>
            </a:tbl>
          </a:graphicData>
        </a:graphic>
      </p:graphicFrame>
    </p:spTree>
    <p:extLst>
      <p:ext uri="{BB962C8B-B14F-4D97-AF65-F5344CB8AC3E}">
        <p14:creationId xmlns:p14="http://schemas.microsoft.com/office/powerpoint/2010/main" val="22043754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p:txBody>
          <a:bodyPr/>
          <a:lstStyle/>
          <a:p>
            <a:pPr>
              <a:defRPr/>
            </a:pPr>
            <a:fld id="{C537A6A9-CA0B-418D-A7D9-5921E0F0FBDB}" type="slidenum">
              <a:rPr lang="en-US" altLang="zh-TW">
                <a:latin typeface="Arial" panose="020B0604020202020204" pitchFamily="34" charset="0"/>
                <a:cs typeface="Arial" panose="020B0604020202020204" pitchFamily="34" charset="0"/>
              </a:rPr>
              <a:pPr>
                <a:defRPr/>
              </a:pPr>
              <a:t>37</a:t>
            </a:fld>
            <a:endParaRPr lang="en-US" altLang="zh-TW">
              <a:latin typeface="Arial" panose="020B0604020202020204" pitchFamily="34" charset="0"/>
              <a:cs typeface="Arial" panose="020B0604020202020204" pitchFamily="34" charset="0"/>
            </a:endParaRPr>
          </a:p>
        </p:txBody>
      </p:sp>
      <p:sp>
        <p:nvSpPr>
          <p:cNvPr id="271362" name="Rectangle 2"/>
          <p:cNvSpPr>
            <a:spLocks noGrp="1" noChangeArrowheads="1"/>
          </p:cNvSpPr>
          <p:nvPr>
            <p:ph type="title"/>
          </p:nvPr>
        </p:nvSpPr>
        <p:spPr>
          <a:xfrm>
            <a:off x="560512" y="764704"/>
            <a:ext cx="8915400" cy="1139825"/>
          </a:xfrm>
        </p:spPr>
        <p:txBody>
          <a:bodyPr/>
          <a:lstStyle/>
          <a:p>
            <a:pPr eaLnBrk="1" hangingPunct="1">
              <a:spcBef>
                <a:spcPts val="1200"/>
              </a:spcBef>
            </a:pPr>
            <a:r>
              <a:rPr lang="zh-TW" altLang="en-US" sz="6000" b="0" dirty="0" smtClean="0">
                <a:solidFill>
                  <a:srgbClr val="C00000"/>
                </a:solidFill>
                <a:effectLst>
                  <a:outerShdw blurRad="38100" dist="38100" dir="2700000" algn="tl">
                    <a:srgbClr val="000000">
                      <a:alpha val="43137"/>
                    </a:srgbClr>
                  </a:outerShdw>
                </a:effectLst>
                <a:latin typeface="+mn-ea"/>
                <a:ea typeface="+mn-ea"/>
                <a:cs typeface="Arial" panose="020B0604020202020204" pitchFamily="34" charset="0"/>
              </a:rPr>
              <a:t>風險評估案例</a:t>
            </a:r>
            <a:r>
              <a:rPr lang="zh-TW" altLang="en-US" sz="6000" b="0" dirty="0">
                <a:solidFill>
                  <a:srgbClr val="C00000"/>
                </a:solidFill>
                <a:effectLst>
                  <a:outerShdw blurRad="38100" dist="38100" dir="2700000" algn="tl">
                    <a:srgbClr val="000000">
                      <a:alpha val="43137"/>
                    </a:srgbClr>
                  </a:outerShdw>
                </a:effectLst>
                <a:latin typeface="+mn-ea"/>
                <a:ea typeface="+mn-ea"/>
                <a:cs typeface="Arial" panose="020B0604020202020204" pitchFamily="34" charset="0"/>
              </a:rPr>
              <a:t>研討</a:t>
            </a:r>
            <a:endParaRPr lang="zh-TW" altLang="en-US" sz="6000" b="0" dirty="0" smtClean="0">
              <a:solidFill>
                <a:srgbClr val="C00000"/>
              </a:solidFill>
              <a:effectLst>
                <a:outerShdw blurRad="38100" dist="38100" dir="2700000" algn="tl">
                  <a:srgbClr val="000000">
                    <a:alpha val="43137"/>
                  </a:srgbClr>
                </a:outerShdw>
              </a:effectLst>
              <a:latin typeface="+mn-ea"/>
              <a:ea typeface="+mn-ea"/>
              <a:cs typeface="Arial" panose="020B0604020202020204" pitchFamily="34" charset="0"/>
            </a:endParaRPr>
          </a:p>
        </p:txBody>
      </p:sp>
      <p:sp>
        <p:nvSpPr>
          <p:cNvPr id="271363" name="Rectangle 3"/>
          <p:cNvSpPr>
            <a:spLocks noGrp="1" noChangeArrowheads="1"/>
          </p:cNvSpPr>
          <p:nvPr>
            <p:ph type="body" idx="1"/>
          </p:nvPr>
        </p:nvSpPr>
        <p:spPr>
          <a:xfrm>
            <a:off x="1892660" y="1988840"/>
            <a:ext cx="6120680" cy="4177233"/>
          </a:xfrm>
        </p:spPr>
        <p:txBody>
          <a:bodyPr/>
          <a:lstStyle/>
          <a:p>
            <a:pPr>
              <a:lnSpc>
                <a:spcPct val="200000"/>
              </a:lnSpc>
            </a:pPr>
            <a:r>
              <a:rPr lang="zh-TW" altLang="en-US" dirty="0" smtClean="0">
                <a:hlinkClick r:id="rId3" action="ppaction://hlinkpres?slideindex=1&amp;slidetitle="/>
              </a:rPr>
              <a:t>風險評估</a:t>
            </a:r>
            <a:r>
              <a:rPr lang="zh-TW" altLang="en-US" sz="3200" dirty="0" smtClean="0">
                <a:hlinkClick r:id="rId3" action="ppaction://hlinkpres?slideindex=1&amp;slidetitle="/>
              </a:rPr>
              <a:t>案例</a:t>
            </a:r>
            <a:r>
              <a:rPr lang="en-US" altLang="zh-TW" sz="3200" dirty="0" smtClean="0">
                <a:hlinkClick r:id="rId3" action="ppaction://hlinkpres?slideindex=1&amp;slidetitle="/>
              </a:rPr>
              <a:t>1</a:t>
            </a:r>
            <a:r>
              <a:rPr lang="zh-TW" altLang="en-US" sz="3200" dirty="0" smtClean="0">
                <a:hlinkClick r:id="rId3" action="ppaction://hlinkpres?slideindex=1&amp;slidetitle="/>
              </a:rPr>
              <a:t>：教育部體育署</a:t>
            </a:r>
            <a:endParaRPr lang="en-US" altLang="zh-TW" sz="3200" dirty="0" smtClean="0">
              <a:latin typeface="Arial" panose="020B0604020202020204" pitchFamily="34" charset="0"/>
              <a:cs typeface="Arial" panose="020B0604020202020204" pitchFamily="34" charset="0"/>
            </a:endParaRPr>
          </a:p>
          <a:p>
            <a:pPr>
              <a:lnSpc>
                <a:spcPct val="200000"/>
              </a:lnSpc>
            </a:pPr>
            <a:r>
              <a:rPr lang="zh-TW" altLang="en-US" sz="3200" dirty="0" smtClean="0">
                <a:latin typeface="Arial" panose="020B0604020202020204" pitchFamily="34" charset="0"/>
                <a:cs typeface="Arial" panose="020B0604020202020204" pitchFamily="34" charset="0"/>
                <a:hlinkClick r:id="rId4" action="ppaction://hlinkpres?slideindex=1&amp;slidetitle="/>
              </a:rPr>
              <a:t>風險評估案例</a:t>
            </a:r>
            <a:r>
              <a:rPr lang="en-US" altLang="zh-TW" sz="3200" dirty="0" smtClean="0">
                <a:latin typeface="Arial" panose="020B0604020202020204" pitchFamily="34" charset="0"/>
                <a:cs typeface="Arial" panose="020B0604020202020204" pitchFamily="34" charset="0"/>
                <a:hlinkClick r:id="rId4" action="ppaction://hlinkpres?slideindex=1&amp;slidetitle="/>
              </a:rPr>
              <a:t>2</a:t>
            </a:r>
            <a:r>
              <a:rPr lang="zh-TW" altLang="en-US" sz="3200" dirty="0" smtClean="0">
                <a:latin typeface="Arial" panose="020B0604020202020204" pitchFamily="34" charset="0"/>
                <a:cs typeface="Arial" panose="020B0604020202020204" pitchFamily="34" charset="0"/>
                <a:hlinkClick r:id="rId4" action="ppaction://hlinkpres?slideindex=1&amp;slidetitle="/>
              </a:rPr>
              <a:t>：</a:t>
            </a:r>
            <a:r>
              <a:rPr lang="zh-TW" altLang="en-US" sz="3200" dirty="0">
                <a:latin typeface="Arial" panose="020B0604020202020204" pitchFamily="34" charset="0"/>
                <a:cs typeface="Arial" panose="020B0604020202020204" pitchFamily="34" charset="0"/>
                <a:hlinkClick r:id="rId4" action="ppaction://hlinkpres?slideindex=1&amp;slidetitle="/>
              </a:rPr>
              <a:t>主計總</a:t>
            </a:r>
            <a:r>
              <a:rPr lang="zh-TW" altLang="en-US" sz="3200" dirty="0" smtClean="0">
                <a:latin typeface="Arial" panose="020B0604020202020204" pitchFamily="34" charset="0"/>
                <a:cs typeface="Arial" panose="020B0604020202020204" pitchFamily="34" charset="0"/>
                <a:hlinkClick r:id="rId4" action="ppaction://hlinkpres?slideindex=1&amp;slidetitle="/>
              </a:rPr>
              <a:t>處</a:t>
            </a:r>
            <a:endParaRPr lang="en-US" altLang="zh-TW" sz="3200" dirty="0" smtClean="0">
              <a:latin typeface="Arial" panose="020B0604020202020204" pitchFamily="34" charset="0"/>
              <a:cs typeface="Arial" panose="020B0604020202020204" pitchFamily="34" charset="0"/>
            </a:endParaRPr>
          </a:p>
          <a:p>
            <a:pPr>
              <a:lnSpc>
                <a:spcPct val="200000"/>
              </a:lnSpc>
            </a:pPr>
            <a:r>
              <a:rPr lang="zh-TW" altLang="en-US" sz="3200" dirty="0" smtClean="0">
                <a:latin typeface="Arial" panose="020B0604020202020204" pitchFamily="34" charset="0"/>
                <a:cs typeface="Arial" panose="020B0604020202020204" pitchFamily="34" charset="0"/>
                <a:hlinkClick r:id="rId5" action="ppaction://hlinkpres?slideindex=1&amp;slidetitle="/>
              </a:rPr>
              <a:t>風險評估案例</a:t>
            </a:r>
            <a:r>
              <a:rPr lang="en-US" altLang="zh-TW" sz="3200" dirty="0" smtClean="0">
                <a:latin typeface="Arial" panose="020B0604020202020204" pitchFamily="34" charset="0"/>
                <a:cs typeface="Arial" panose="020B0604020202020204" pitchFamily="34" charset="0"/>
                <a:hlinkClick r:id="rId5" action="ppaction://hlinkpres?slideindex=1&amp;slidetitle="/>
              </a:rPr>
              <a:t>3</a:t>
            </a:r>
            <a:r>
              <a:rPr lang="zh-TW" altLang="en-US" sz="3200" dirty="0" smtClean="0">
                <a:latin typeface="Arial" panose="020B0604020202020204" pitchFamily="34" charset="0"/>
                <a:cs typeface="Arial" panose="020B0604020202020204" pitchFamily="34" charset="0"/>
                <a:hlinkClick r:id="rId5" action="ppaction://hlinkpres?slideindex=1&amp;slidetitle="/>
              </a:rPr>
              <a:t>：</a:t>
            </a:r>
            <a:r>
              <a:rPr lang="zh-TW" altLang="en-US" sz="3200" dirty="0">
                <a:latin typeface="Arial" panose="020B0604020202020204" pitchFamily="34" charset="0"/>
                <a:cs typeface="Arial" panose="020B0604020202020204" pitchFamily="34" charset="0"/>
                <a:hlinkClick r:id="rId5" action="ppaction://hlinkpres?slideindex=1&amp;slidetitle="/>
              </a:rPr>
              <a:t>鐵工局中工</a:t>
            </a:r>
            <a:r>
              <a:rPr lang="zh-TW" altLang="en-US" sz="3200" dirty="0" smtClean="0">
                <a:latin typeface="Arial" panose="020B0604020202020204" pitchFamily="34" charset="0"/>
                <a:cs typeface="Arial" panose="020B0604020202020204" pitchFamily="34" charset="0"/>
                <a:hlinkClick r:id="rId5" action="ppaction://hlinkpres?slideindex=1&amp;slidetitle="/>
              </a:rPr>
              <a:t>處</a:t>
            </a:r>
            <a:endParaRPr lang="en-US" altLang="zh-TW" sz="3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88077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71362"/>
                                        </p:tgtEl>
                                        <p:attrNameLst>
                                          <p:attrName>style.visibility</p:attrName>
                                        </p:attrNameLst>
                                      </p:cBhvr>
                                      <p:to>
                                        <p:strVal val="visible"/>
                                      </p:to>
                                    </p:set>
                                    <p:animEffect transition="in" filter="slide(fromTop)">
                                      <p:cBhvr>
                                        <p:cTn id="7" dur="500"/>
                                        <p:tgtEl>
                                          <p:spTgt spid="27136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71363"/>
                                        </p:tgtEl>
                                        <p:attrNameLst>
                                          <p:attrName>style.visibility</p:attrName>
                                        </p:attrNameLst>
                                      </p:cBhvr>
                                      <p:to>
                                        <p:strVal val="visible"/>
                                      </p:to>
                                    </p:set>
                                    <p:animEffect transition="in" filter="strips(downRight)">
                                      <p:cBhvr>
                                        <p:cTn id="11"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utoUpdateAnimBg="0"/>
      <p:bldP spid="27136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2211" name="Picture 3" descr="j04298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366" y="1557339"/>
            <a:ext cx="3664876"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865056" y="554038"/>
            <a:ext cx="8177609"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lgn="ctr" rtl="0" eaLnBrk="0" fontAlgn="ctr" hangingPunct="0">
              <a:spcBef>
                <a:spcPct val="0"/>
              </a:spcBef>
              <a:spcAft>
                <a:spcPct val="0"/>
              </a:spcAft>
              <a:defRPr kumimoji="1" sz="4400">
                <a:solidFill>
                  <a:schemeClr val="tx2"/>
                </a:solidFill>
                <a:latin typeface="+mj-lt"/>
                <a:ea typeface="+mj-ea"/>
                <a:cs typeface="+mj-cs"/>
              </a:defRPr>
            </a:lvl1pPr>
            <a:lvl2pPr algn="ctr" rtl="0" eaLnBrk="0" fontAlgn="ctr" hangingPunct="0">
              <a:spcBef>
                <a:spcPct val="0"/>
              </a:spcBef>
              <a:spcAft>
                <a:spcPct val="0"/>
              </a:spcAft>
              <a:defRPr kumimoji="1" sz="4400">
                <a:solidFill>
                  <a:schemeClr val="tx2"/>
                </a:solidFill>
                <a:latin typeface="Arial" charset="0"/>
                <a:ea typeface="標楷體" pitchFamily="65" charset="-120"/>
              </a:defRPr>
            </a:lvl2pPr>
            <a:lvl3pPr algn="ctr" rtl="0" eaLnBrk="0" fontAlgn="ctr" hangingPunct="0">
              <a:spcBef>
                <a:spcPct val="0"/>
              </a:spcBef>
              <a:spcAft>
                <a:spcPct val="0"/>
              </a:spcAft>
              <a:defRPr kumimoji="1" sz="4400">
                <a:solidFill>
                  <a:schemeClr val="tx2"/>
                </a:solidFill>
                <a:latin typeface="Arial" charset="0"/>
                <a:ea typeface="標楷體" pitchFamily="65" charset="-120"/>
              </a:defRPr>
            </a:lvl3pPr>
            <a:lvl4pPr algn="ctr" rtl="0" eaLnBrk="0" fontAlgn="ctr" hangingPunct="0">
              <a:spcBef>
                <a:spcPct val="0"/>
              </a:spcBef>
              <a:spcAft>
                <a:spcPct val="0"/>
              </a:spcAft>
              <a:defRPr kumimoji="1" sz="4400">
                <a:solidFill>
                  <a:schemeClr val="tx2"/>
                </a:solidFill>
                <a:latin typeface="Arial" charset="0"/>
                <a:ea typeface="標楷體" pitchFamily="65" charset="-120"/>
              </a:defRPr>
            </a:lvl4pPr>
            <a:lvl5pPr algn="ctr" rtl="0" eaLnBrk="0" fontAlgn="ctr" hangingPunct="0">
              <a:spcBef>
                <a:spcPct val="0"/>
              </a:spcBef>
              <a:spcAft>
                <a:spcPct val="0"/>
              </a:spcAft>
              <a:defRPr kumimoji="1" sz="4400">
                <a:solidFill>
                  <a:schemeClr val="tx2"/>
                </a:solidFill>
                <a:latin typeface="Arial" charset="0"/>
                <a:ea typeface="標楷體" pitchFamily="65" charset="-120"/>
              </a:defRPr>
            </a:lvl5pPr>
            <a:lvl6pPr marL="457200" algn="ctr" rtl="0" fontAlgn="ctr">
              <a:spcBef>
                <a:spcPct val="0"/>
              </a:spcBef>
              <a:spcAft>
                <a:spcPct val="0"/>
              </a:spcAft>
              <a:defRPr kumimoji="1" sz="4400">
                <a:solidFill>
                  <a:schemeClr val="tx2"/>
                </a:solidFill>
                <a:latin typeface="Arial" charset="0"/>
                <a:ea typeface="標楷體" pitchFamily="65" charset="-120"/>
              </a:defRPr>
            </a:lvl6pPr>
            <a:lvl7pPr marL="914400" algn="ctr" rtl="0" fontAlgn="ctr">
              <a:spcBef>
                <a:spcPct val="0"/>
              </a:spcBef>
              <a:spcAft>
                <a:spcPct val="0"/>
              </a:spcAft>
              <a:defRPr kumimoji="1" sz="4400">
                <a:solidFill>
                  <a:schemeClr val="tx2"/>
                </a:solidFill>
                <a:latin typeface="Arial" charset="0"/>
                <a:ea typeface="標楷體" pitchFamily="65" charset="-120"/>
              </a:defRPr>
            </a:lvl7pPr>
            <a:lvl8pPr marL="1371600" algn="ctr" rtl="0" fontAlgn="ctr">
              <a:spcBef>
                <a:spcPct val="0"/>
              </a:spcBef>
              <a:spcAft>
                <a:spcPct val="0"/>
              </a:spcAft>
              <a:defRPr kumimoji="1" sz="4400">
                <a:solidFill>
                  <a:schemeClr val="tx2"/>
                </a:solidFill>
                <a:latin typeface="Arial" charset="0"/>
                <a:ea typeface="標楷體" pitchFamily="65" charset="-120"/>
              </a:defRPr>
            </a:lvl8pPr>
            <a:lvl9pPr marL="1828800" algn="ctr" rtl="0" fontAlgn="ctr">
              <a:spcBef>
                <a:spcPct val="0"/>
              </a:spcBef>
              <a:spcAft>
                <a:spcPct val="0"/>
              </a:spcAft>
              <a:defRPr kumimoji="1" sz="4400">
                <a:solidFill>
                  <a:schemeClr val="tx2"/>
                </a:solidFill>
                <a:latin typeface="Arial" charset="0"/>
                <a:ea typeface="標楷體" pitchFamily="65" charset="-120"/>
              </a:defRPr>
            </a:lvl9pPr>
          </a:lstStyle>
          <a:p>
            <a:pPr>
              <a:defRPr/>
            </a:pPr>
            <a:r>
              <a:rPr lang="zh-TW" altLang="en-US" kern="0" dirty="0" smtClean="0">
                <a:solidFill>
                  <a:srgbClr val="000099"/>
                </a:solidFill>
                <a:latin typeface="+mn-ea"/>
                <a:ea typeface="+mn-ea"/>
              </a:rPr>
              <a:t>動動腦</a:t>
            </a:r>
            <a:r>
              <a:rPr lang="zh-TW" altLang="en-US" kern="0" dirty="0">
                <a:solidFill>
                  <a:srgbClr val="000099"/>
                </a:solidFill>
                <a:latin typeface="+mn-ea"/>
                <a:ea typeface="+mn-ea"/>
              </a:rPr>
              <a:t>時間</a:t>
            </a:r>
            <a:endParaRPr lang="zh-TW" altLang="en-US" kern="0" dirty="0" smtClean="0">
              <a:solidFill>
                <a:srgbClr val="000099"/>
              </a:solidFill>
              <a:latin typeface="+mn-ea"/>
              <a:ea typeface="+mn-ea"/>
            </a:endParaRPr>
          </a:p>
        </p:txBody>
      </p:sp>
    </p:spTree>
    <p:extLst>
      <p:ext uri="{BB962C8B-B14F-4D97-AF65-F5344CB8AC3E}">
        <p14:creationId xmlns:p14="http://schemas.microsoft.com/office/powerpoint/2010/main" val="278856130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48" presetClass="entr" presetSubtype="0" accel="50000" fill="hold" nodeType="withEffect">
                                  <p:stCondLst>
                                    <p:cond delay="0"/>
                                  </p:stCondLst>
                                  <p:childTnLst>
                                    <p:set>
                                      <p:cBhvr>
                                        <p:cTn id="9" dur="1" fill="hold">
                                          <p:stCondLst>
                                            <p:cond delay="0"/>
                                          </p:stCondLst>
                                        </p:cTn>
                                        <p:tgtEl>
                                          <p:spTgt spid="222211"/>
                                        </p:tgtEl>
                                        <p:attrNameLst>
                                          <p:attrName>style.visibility</p:attrName>
                                        </p:attrNameLst>
                                      </p:cBhvr>
                                      <p:to>
                                        <p:strVal val="visible"/>
                                      </p:to>
                                    </p:set>
                                    <p:anim calcmode="lin" valueType="num">
                                      <p:cBhvr>
                                        <p:cTn id="10" dur="500" fill="hold"/>
                                        <p:tgtEl>
                                          <p:spTgt spid="2222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 dur="500" fill="hold"/>
                                        <p:tgtEl>
                                          <p:spTgt spid="222211"/>
                                        </p:tgtEl>
                                        <p:attrNameLst>
                                          <p:attrName>ppt_x</p:attrName>
                                        </p:attrNameLst>
                                      </p:cBhvr>
                                      <p:tavLst>
                                        <p:tav tm="0">
                                          <p:val>
                                            <p:fltVal val="-1"/>
                                          </p:val>
                                        </p:tav>
                                        <p:tav tm="50000">
                                          <p:val>
                                            <p:fltVal val="0.95"/>
                                          </p:val>
                                        </p:tav>
                                        <p:tav tm="100000">
                                          <p:val>
                                            <p:strVal val="#ppt_x"/>
                                          </p:val>
                                        </p:tav>
                                      </p:tavLst>
                                    </p:anim>
                                    <p:anim calcmode="lin" valueType="num">
                                      <p:cBhvr>
                                        <p:cTn id="12" dur="500" fill="hold"/>
                                        <p:tgtEl>
                                          <p:spTgt spid="222211"/>
                                        </p:tgtEl>
                                        <p:attrNameLst>
                                          <p:attrName>ppt_y</p:attrName>
                                        </p:attrNameLst>
                                      </p:cBhvr>
                                      <p:tavLst>
                                        <p:tav tm="0">
                                          <p:val>
                                            <p:strVal val="#ppt_y"/>
                                          </p:val>
                                        </p:tav>
                                        <p:tav tm="100000">
                                          <p:val>
                                            <p:strVal val="#ppt_y"/>
                                          </p:val>
                                        </p:tav>
                                      </p:tavLst>
                                    </p:anim>
                                    <p:animEffect transition="in" filter="fade">
                                      <p:cBhvr>
                                        <p:cTn id="13" dur="500"/>
                                        <p:tgtEl>
                                          <p:spTgt spid="222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FBA20CD-B040-486E-ACE8-BB4B74516EF7}" type="slidenum">
              <a:rPr kumimoji="0" lang="zh-TW" altLang="en-US" smtClean="0">
                <a:latin typeface="Times New Roman" pitchFamily="18" charset="0"/>
              </a:rPr>
              <a:pPr eaLnBrk="1" hangingPunct="1"/>
              <a:t>3</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5400" dirty="0">
                <a:solidFill>
                  <a:srgbClr val="000066"/>
                </a:solidFill>
                <a:ea typeface="標楷體" pitchFamily="65" charset="-120"/>
              </a:rPr>
              <a:t>漫談內部控制制度</a:t>
            </a:r>
            <a:endParaRPr lang="zh-TW" altLang="en-US" sz="5400" dirty="0" smtClean="0">
              <a:solidFill>
                <a:srgbClr val="000066"/>
              </a:solidFill>
              <a:ea typeface="標楷體" pitchFamily="65" charset="-120"/>
            </a:endParaRPr>
          </a:p>
        </p:txBody>
      </p:sp>
    </p:spTree>
    <p:extLst>
      <p:ext uri="{BB962C8B-B14F-4D97-AF65-F5344CB8AC3E}">
        <p14:creationId xmlns:p14="http://schemas.microsoft.com/office/powerpoint/2010/main" val="28302494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p:txBody>
          <a:bodyPr/>
          <a:lstStyle/>
          <a:p>
            <a:pPr>
              <a:defRPr/>
            </a:pPr>
            <a:fld id="{C537A6A9-CA0B-418D-A7D9-5921E0F0FBDB}" type="slidenum">
              <a:rPr lang="en-US" altLang="zh-TW">
                <a:latin typeface="Arial" panose="020B0604020202020204" pitchFamily="34" charset="0"/>
                <a:cs typeface="Arial" panose="020B0604020202020204" pitchFamily="34" charset="0"/>
              </a:rPr>
              <a:pPr>
                <a:defRPr/>
              </a:pPr>
              <a:t>39</a:t>
            </a:fld>
            <a:endParaRPr lang="en-US" altLang="zh-TW">
              <a:latin typeface="Arial" panose="020B0604020202020204" pitchFamily="34" charset="0"/>
              <a:cs typeface="Arial" panose="020B0604020202020204" pitchFamily="34" charset="0"/>
            </a:endParaRPr>
          </a:p>
        </p:txBody>
      </p:sp>
      <p:sp>
        <p:nvSpPr>
          <p:cNvPr id="271362" name="Rectangle 2"/>
          <p:cNvSpPr>
            <a:spLocks noGrp="1" noChangeArrowheads="1"/>
          </p:cNvSpPr>
          <p:nvPr>
            <p:ph type="title"/>
          </p:nvPr>
        </p:nvSpPr>
        <p:spPr>
          <a:xfrm>
            <a:off x="560512" y="764704"/>
            <a:ext cx="8915400" cy="1139825"/>
          </a:xfrm>
        </p:spPr>
        <p:txBody>
          <a:bodyPr/>
          <a:lstStyle/>
          <a:p>
            <a:pPr eaLnBrk="1" hangingPunct="1">
              <a:spcBef>
                <a:spcPts val="1200"/>
              </a:spcBef>
            </a:pPr>
            <a:r>
              <a:rPr lang="zh-TW" altLang="en-US" b="0" dirty="0" smtClean="0">
                <a:solidFill>
                  <a:srgbClr val="C00000"/>
                </a:solidFill>
                <a:effectLst>
                  <a:outerShdw blurRad="38100" dist="38100" dir="2700000" algn="tl">
                    <a:srgbClr val="000000">
                      <a:alpha val="43137"/>
                    </a:srgbClr>
                  </a:outerShdw>
                </a:effectLst>
                <a:latin typeface="+mn-ea"/>
                <a:ea typeface="+mn-ea"/>
                <a:cs typeface="Arial" panose="020B0604020202020204" pitchFamily="34" charset="0"/>
              </a:rPr>
              <a:t>您覺得如下項目有哪些風險</a:t>
            </a:r>
          </a:p>
        </p:txBody>
      </p:sp>
      <p:sp>
        <p:nvSpPr>
          <p:cNvPr id="271363" name="Rectangle 3"/>
          <p:cNvSpPr>
            <a:spLocks noGrp="1" noChangeArrowheads="1"/>
          </p:cNvSpPr>
          <p:nvPr>
            <p:ph type="body" idx="1"/>
          </p:nvPr>
        </p:nvSpPr>
        <p:spPr>
          <a:xfrm>
            <a:off x="2234698" y="1988840"/>
            <a:ext cx="5436604" cy="4177233"/>
          </a:xfrm>
        </p:spPr>
        <p:txBody>
          <a:bodyPr/>
          <a:lstStyle/>
          <a:p>
            <a:pPr>
              <a:spcBef>
                <a:spcPts val="1200"/>
              </a:spcBef>
            </a:pPr>
            <a:r>
              <a:rPr lang="zh-TW" altLang="en-US" dirty="0" smtClean="0"/>
              <a:t>培育</a:t>
            </a:r>
            <a:r>
              <a:rPr lang="zh-TW" altLang="en-US" dirty="0"/>
              <a:t>專業複合型</a:t>
            </a:r>
            <a:r>
              <a:rPr lang="zh-TW" altLang="en-US" dirty="0" smtClean="0"/>
              <a:t>人才</a:t>
            </a:r>
            <a:endParaRPr lang="en-US" altLang="zh-TW" dirty="0" smtClean="0"/>
          </a:p>
          <a:p>
            <a:pPr>
              <a:spcBef>
                <a:spcPts val="1200"/>
              </a:spcBef>
            </a:pPr>
            <a:r>
              <a:rPr lang="zh-TW" altLang="en-US" dirty="0" smtClean="0"/>
              <a:t>爭取</a:t>
            </a:r>
            <a:r>
              <a:rPr lang="zh-TW" altLang="en-US" dirty="0"/>
              <a:t>外部</a:t>
            </a:r>
            <a:r>
              <a:rPr lang="zh-TW" altLang="en-US" dirty="0" smtClean="0"/>
              <a:t>資源活化校園資產</a:t>
            </a:r>
            <a:endParaRPr lang="en-US" altLang="zh-TW" dirty="0" smtClean="0"/>
          </a:p>
          <a:p>
            <a:pPr>
              <a:spcBef>
                <a:spcPts val="1200"/>
              </a:spcBef>
            </a:pPr>
            <a:r>
              <a:rPr lang="zh-TW" altLang="en-US" dirty="0" smtClean="0"/>
              <a:t>建置健康</a:t>
            </a:r>
            <a:r>
              <a:rPr lang="zh-TW" altLang="en-US" dirty="0"/>
              <a:t>樂活校園</a:t>
            </a:r>
            <a:r>
              <a:rPr lang="zh-TW" altLang="en-US" dirty="0" smtClean="0"/>
              <a:t>環境</a:t>
            </a:r>
            <a:endParaRPr lang="en-US" altLang="zh-TW" dirty="0" smtClean="0"/>
          </a:p>
          <a:p>
            <a:pPr>
              <a:spcBef>
                <a:spcPts val="1200"/>
              </a:spcBef>
            </a:pPr>
            <a:endParaRPr lang="en-US" altLang="zh-TW" dirty="0"/>
          </a:p>
          <a:p>
            <a:pPr>
              <a:spcBef>
                <a:spcPts val="1200"/>
              </a:spcBef>
            </a:pPr>
            <a:r>
              <a:rPr lang="zh-TW" altLang="en-US" dirty="0" smtClean="0"/>
              <a:t>您自己單位的年度目標</a:t>
            </a:r>
            <a:endParaRPr lang="en-US" altLang="zh-TW" dirty="0" smtClean="0"/>
          </a:p>
          <a:p>
            <a:pPr>
              <a:spcBef>
                <a:spcPts val="1200"/>
              </a:spcBef>
            </a:pPr>
            <a:r>
              <a:rPr lang="zh-TW" altLang="en-US" dirty="0"/>
              <a:t>您自己單位</a:t>
            </a:r>
            <a:r>
              <a:rPr lang="zh-TW" altLang="en-US" dirty="0" smtClean="0"/>
              <a:t>的核心業務</a:t>
            </a:r>
            <a:endParaRPr lang="en-US" altLang="zh-TW" dirty="0" smtClean="0"/>
          </a:p>
          <a:p>
            <a:pPr>
              <a:lnSpc>
                <a:spcPct val="200000"/>
              </a:lnSpc>
            </a:pPr>
            <a:endParaRPr lang="en-US" altLang="zh-TW" sz="32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02761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71362"/>
                                        </p:tgtEl>
                                        <p:attrNameLst>
                                          <p:attrName>style.visibility</p:attrName>
                                        </p:attrNameLst>
                                      </p:cBhvr>
                                      <p:to>
                                        <p:strVal val="visible"/>
                                      </p:to>
                                    </p:set>
                                    <p:animEffect transition="in" filter="slide(fromTop)">
                                      <p:cBhvr>
                                        <p:cTn id="7" dur="500"/>
                                        <p:tgtEl>
                                          <p:spTgt spid="27136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71363"/>
                                        </p:tgtEl>
                                        <p:attrNameLst>
                                          <p:attrName>style.visibility</p:attrName>
                                        </p:attrNameLst>
                                      </p:cBhvr>
                                      <p:to>
                                        <p:strVal val="visible"/>
                                      </p:to>
                                    </p:set>
                                    <p:animEffect transition="in" filter="strips(downRight)">
                                      <p:cBhvr>
                                        <p:cTn id="11" dur="500"/>
                                        <p:tgtEl>
                                          <p:spTgt spid="27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utoUpdateAnimBg="0"/>
      <p:bldP spid="27136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61C0D6CE-19EC-4781-B8DF-8B572C512FD0}" type="slidenum">
              <a:rPr kumimoji="0" lang="zh-TW" altLang="en-US" smtClean="0">
                <a:latin typeface="Times New Roman" pitchFamily="18" charset="0"/>
              </a:rPr>
              <a:pPr eaLnBrk="1" hangingPunct="1"/>
              <a:t>40</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5400" dirty="0" smtClean="0">
                <a:solidFill>
                  <a:srgbClr val="000066"/>
                </a:solidFill>
                <a:ea typeface="標楷體" pitchFamily="65" charset="-120"/>
              </a:rPr>
              <a:t>內部控制之控制作業</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871A4391-ECE1-40F9-A93A-0EE1D593E0D0}" type="slidenum">
              <a:rPr kumimoji="0" lang="zh-TW" altLang="en-US" smtClean="0">
                <a:latin typeface="Times New Roman" pitchFamily="18" charset="0"/>
              </a:rPr>
              <a:pPr eaLnBrk="1" hangingPunct="1"/>
              <a:t>41</a:t>
            </a:fld>
            <a:endParaRPr kumimoji="0" lang="en-US" altLang="zh-TW" smtClean="0">
              <a:latin typeface="Times New Roman" pitchFamily="18" charset="0"/>
            </a:endParaRPr>
          </a:p>
        </p:txBody>
      </p:sp>
      <p:grpSp>
        <p:nvGrpSpPr>
          <p:cNvPr id="33795" name="Group 16"/>
          <p:cNvGrpSpPr>
            <a:grpSpLocks/>
          </p:cNvGrpSpPr>
          <p:nvPr/>
        </p:nvGrpSpPr>
        <p:grpSpPr bwMode="auto">
          <a:xfrm>
            <a:off x="0" y="5084763"/>
            <a:ext cx="9906000" cy="1773237"/>
            <a:chOff x="0" y="5257800"/>
            <a:chExt cx="9144000" cy="1600200"/>
          </a:xfrm>
        </p:grpSpPr>
        <p:sp>
          <p:nvSpPr>
            <p:cNvPr id="28" name="Right Triangle 27"/>
            <p:cNvSpPr/>
            <p:nvPr/>
          </p:nvSpPr>
          <p:spPr>
            <a:xfrm>
              <a:off x="0" y="5257800"/>
              <a:ext cx="9144000" cy="121913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9" name="Rectangle 28"/>
            <p:cNvSpPr/>
            <p:nvPr/>
          </p:nvSpPr>
          <p:spPr>
            <a:xfrm>
              <a:off x="0" y="6476932"/>
              <a:ext cx="9144000" cy="381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grpSp>
        <p:nvGrpSpPr>
          <p:cNvPr id="33796" name="Group 15"/>
          <p:cNvGrpSpPr>
            <a:grpSpLocks/>
          </p:cNvGrpSpPr>
          <p:nvPr/>
        </p:nvGrpSpPr>
        <p:grpSpPr bwMode="auto">
          <a:xfrm>
            <a:off x="0" y="0"/>
            <a:ext cx="9906000" cy="1524000"/>
            <a:chOff x="0" y="0"/>
            <a:chExt cx="9144000" cy="1524000"/>
          </a:xfrm>
        </p:grpSpPr>
        <p:sp>
          <p:nvSpPr>
            <p:cNvPr id="31" name="Right Triangle 30"/>
            <p:cNvSpPr/>
            <p:nvPr/>
          </p:nvSpPr>
          <p:spPr>
            <a:xfrm flipH="1" flipV="1">
              <a:off x="0" y="304800"/>
              <a:ext cx="9144000" cy="1219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32" name="Rectangle 31"/>
            <p:cNvSpPr/>
            <p:nvPr/>
          </p:nvSpPr>
          <p:spPr>
            <a:xfrm>
              <a:off x="0" y="0"/>
              <a:ext cx="9144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grpSp>
        <p:nvGrpSpPr>
          <p:cNvPr id="33797" name="Group 38"/>
          <p:cNvGrpSpPr>
            <a:grpSpLocks/>
          </p:cNvGrpSpPr>
          <p:nvPr/>
        </p:nvGrpSpPr>
        <p:grpSpPr bwMode="auto">
          <a:xfrm>
            <a:off x="3584575" y="471488"/>
            <a:ext cx="3348038" cy="1516062"/>
            <a:chOff x="3309091" y="471125"/>
            <a:chExt cx="3090597" cy="1515974"/>
          </a:xfrm>
        </p:grpSpPr>
        <p:sp>
          <p:nvSpPr>
            <p:cNvPr id="10" name="Rectangle 9"/>
            <p:cNvSpPr/>
            <p:nvPr/>
          </p:nvSpPr>
          <p:spPr>
            <a:xfrm>
              <a:off x="3656488" y="471125"/>
              <a:ext cx="2743200" cy="1371600"/>
            </a:xfrm>
            <a:prstGeom prst="rect">
              <a:avLst/>
            </a:prstGeom>
            <a:solidFill>
              <a:srgbClr val="FFFF00"/>
            </a:solidFill>
            <a:ln w="34925">
              <a:solidFill>
                <a:srgbClr val="FFFF00"/>
              </a:solid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0" name="TextBox 19"/>
            <p:cNvSpPr txBox="1"/>
            <p:nvPr/>
          </p:nvSpPr>
          <p:spPr>
            <a:xfrm>
              <a:off x="3309091" y="1340768"/>
              <a:ext cx="2791694" cy="646331"/>
            </a:xfrm>
            <a:prstGeom prst="rect">
              <a:avLst/>
            </a:prstGeom>
            <a:noFill/>
          </p:spPr>
          <p:txBody>
            <a:bodyPr>
              <a:spAutoFit/>
              <a:scene3d>
                <a:camera prst="isometricOffAxis2Left"/>
                <a:lightRig rig="threePt" dir="t"/>
              </a:scene3d>
              <a:sp3d/>
            </a:bodyPr>
            <a:lstStyle/>
            <a:p>
              <a:pPr algn="r">
                <a:defRPr/>
              </a:pPr>
              <a:r>
                <a:rPr lang="zh-TW" altLang="en-US" sz="3600" b="1" dirty="0">
                  <a:solidFill>
                    <a:srgbClr val="7030A0"/>
                  </a:solidFill>
                  <a:latin typeface="標楷體" pitchFamily="65" charset="-120"/>
                </a:rPr>
                <a:t>建立檢查機制</a:t>
              </a:r>
              <a:endParaRPr lang="en-US" sz="3600" b="1" dirty="0">
                <a:solidFill>
                  <a:srgbClr val="7030A0"/>
                </a:solidFill>
                <a:latin typeface="標楷體" pitchFamily="65" charset="-120"/>
              </a:endParaRPr>
            </a:p>
          </p:txBody>
        </p:sp>
      </p:grpSp>
      <p:grpSp>
        <p:nvGrpSpPr>
          <p:cNvPr id="33798" name="Group 39"/>
          <p:cNvGrpSpPr>
            <a:grpSpLocks/>
          </p:cNvGrpSpPr>
          <p:nvPr/>
        </p:nvGrpSpPr>
        <p:grpSpPr bwMode="auto">
          <a:xfrm>
            <a:off x="2792413" y="1385888"/>
            <a:ext cx="3462337" cy="1465262"/>
            <a:chOff x="2632910" y="1317681"/>
            <a:chExt cx="3195528" cy="1465270"/>
          </a:xfrm>
        </p:grpSpPr>
        <p:sp>
          <p:nvSpPr>
            <p:cNvPr id="9" name="Rectangle 8"/>
            <p:cNvSpPr/>
            <p:nvPr/>
          </p:nvSpPr>
          <p:spPr>
            <a:xfrm>
              <a:off x="3085238" y="1317681"/>
              <a:ext cx="2743200" cy="1371600"/>
            </a:xfrm>
            <a:prstGeom prst="rect">
              <a:avLst/>
            </a:prstGeom>
            <a:solidFill>
              <a:srgbClr val="FFFF00"/>
            </a:solidFill>
            <a:ln w="34925">
              <a:no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1" name="TextBox 20"/>
            <p:cNvSpPr txBox="1"/>
            <p:nvPr/>
          </p:nvSpPr>
          <p:spPr>
            <a:xfrm>
              <a:off x="2632910" y="2136620"/>
              <a:ext cx="2889285" cy="646331"/>
            </a:xfrm>
            <a:prstGeom prst="rect">
              <a:avLst/>
            </a:prstGeom>
            <a:noFill/>
          </p:spPr>
          <p:txBody>
            <a:bodyPr>
              <a:spAutoFit/>
              <a:scene3d>
                <a:camera prst="isometricOffAxis2Left"/>
                <a:lightRig rig="threePt" dir="t"/>
              </a:scene3d>
              <a:sp3d/>
            </a:bodyPr>
            <a:lstStyle/>
            <a:p>
              <a:pPr algn="r">
                <a:defRPr/>
              </a:pPr>
              <a:r>
                <a:rPr lang="en-US" sz="3600" b="1" dirty="0">
                  <a:solidFill>
                    <a:srgbClr val="008000"/>
                  </a:solidFill>
                  <a:latin typeface="Tw Cen MT Condensed" pitchFamily="34" charset="0"/>
                  <a:ea typeface="新細明體" pitchFamily="18" charset="-120"/>
                </a:rPr>
                <a:t> </a:t>
              </a:r>
              <a:r>
                <a:rPr lang="zh-TW" altLang="en-US" sz="3600" b="1" dirty="0">
                  <a:solidFill>
                    <a:srgbClr val="008000"/>
                  </a:solidFill>
                  <a:latin typeface="標楷體" pitchFamily="65" charset="-120"/>
                </a:rPr>
                <a:t>設計控制作業</a:t>
              </a:r>
              <a:endParaRPr lang="en-US" sz="3600" b="1" dirty="0">
                <a:solidFill>
                  <a:srgbClr val="008000"/>
                </a:solidFill>
                <a:latin typeface="標楷體" pitchFamily="65" charset="-120"/>
              </a:endParaRPr>
            </a:p>
          </p:txBody>
        </p:sp>
      </p:grpSp>
      <p:sp>
        <p:nvSpPr>
          <p:cNvPr id="23" name="Rectangle 22"/>
          <p:cNvSpPr/>
          <p:nvPr/>
        </p:nvSpPr>
        <p:spPr>
          <a:xfrm>
            <a:off x="2604370" y="2291429"/>
            <a:ext cx="2971800" cy="1371600"/>
          </a:xfrm>
          <a:prstGeom prst="rect">
            <a:avLst/>
          </a:prstGeom>
          <a:solidFill>
            <a:srgbClr val="FFFF00"/>
          </a:solidFill>
          <a:ln w="34925">
            <a:no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nvGrpSpPr>
          <p:cNvPr id="33800" name="Group 41"/>
          <p:cNvGrpSpPr>
            <a:grpSpLocks/>
          </p:cNvGrpSpPr>
          <p:nvPr/>
        </p:nvGrpSpPr>
        <p:grpSpPr bwMode="auto">
          <a:xfrm>
            <a:off x="1925638" y="3208338"/>
            <a:ext cx="2971800" cy="1514475"/>
            <a:chOff x="1810251" y="3127681"/>
            <a:chExt cx="2743200" cy="1514616"/>
          </a:xfrm>
        </p:grpSpPr>
        <p:pic>
          <p:nvPicPr>
            <p:cNvPr id="33815" name="Rectangl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964" y="3406281"/>
              <a:ext cx="3049876" cy="13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6" name="TextBox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843" y="3991551"/>
              <a:ext cx="1907579" cy="6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6"/>
          <p:cNvGrpSpPr/>
          <p:nvPr/>
        </p:nvGrpSpPr>
        <p:grpSpPr>
          <a:xfrm rot="10800000">
            <a:off x="0" y="-4"/>
            <a:ext cx="9906000" cy="1484789"/>
            <a:chOff x="0" y="6792998"/>
            <a:chExt cx="9144000" cy="1340217"/>
          </a:xfrm>
          <a:solidFill>
            <a:schemeClr val="bg2">
              <a:lumMod val="20000"/>
              <a:lumOff val="80000"/>
            </a:schemeClr>
          </a:solidFill>
        </p:grpSpPr>
        <p:sp>
          <p:nvSpPr>
            <p:cNvPr id="37" name="Right Triangle 27"/>
            <p:cNvSpPr/>
            <p:nvPr/>
          </p:nvSpPr>
          <p:spPr>
            <a:xfrm>
              <a:off x="0" y="6792998"/>
              <a:ext cx="9144000" cy="97495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38" name="Rectangle 28"/>
            <p:cNvSpPr/>
            <p:nvPr/>
          </p:nvSpPr>
          <p:spPr>
            <a:xfrm>
              <a:off x="0" y="7752215"/>
              <a:ext cx="9144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sp>
        <p:nvSpPr>
          <p:cNvPr id="35" name="TextBox 19"/>
          <p:cNvSpPr txBox="1"/>
          <p:nvPr/>
        </p:nvSpPr>
        <p:spPr>
          <a:xfrm>
            <a:off x="5889104" y="260648"/>
            <a:ext cx="3888432" cy="646331"/>
          </a:xfrm>
          <a:prstGeom prst="rect">
            <a:avLst/>
          </a:prstGeom>
          <a:noFill/>
          <a:effectLst>
            <a:outerShdw blurRad="50800" dist="38100" dir="2700000" algn="tl" rotWithShape="0">
              <a:prstClr val="black">
                <a:alpha val="40000"/>
              </a:prstClr>
            </a:outerShdw>
          </a:effectLst>
        </p:spPr>
        <p:txBody>
          <a:bodyPr>
            <a:spAutoFit/>
            <a:scene3d>
              <a:camera prst="isometricOffAxis2Left"/>
              <a:lightRig rig="threePt" dir="t"/>
            </a:scene3d>
            <a:sp3d/>
          </a:bodyPr>
          <a:lstStyle/>
          <a:p>
            <a:pPr algn="r">
              <a:defRPr/>
            </a:pPr>
            <a:r>
              <a:rPr lang="zh-TW" altLang="en-US" sz="3600" b="1" dirty="0">
                <a:solidFill>
                  <a:srgbClr val="080808"/>
                </a:solidFill>
                <a:latin typeface="標楷體" pitchFamily="65" charset="-120"/>
              </a:rPr>
              <a:t>完成內部控制制度</a:t>
            </a:r>
            <a:endParaRPr lang="en-US" sz="3600" b="1" dirty="0">
              <a:solidFill>
                <a:srgbClr val="080808"/>
              </a:solidFill>
              <a:latin typeface="標楷體" pitchFamily="65" charset="-120"/>
            </a:endParaRPr>
          </a:p>
        </p:txBody>
      </p:sp>
      <p:sp>
        <p:nvSpPr>
          <p:cNvPr id="44" name="مستطيل مستدير الزوايا 4"/>
          <p:cNvSpPr/>
          <p:nvPr/>
        </p:nvSpPr>
        <p:spPr>
          <a:xfrm>
            <a:off x="4737100" y="4221163"/>
            <a:ext cx="3671888" cy="1152525"/>
          </a:xfrm>
          <a:prstGeom prst="roundRect">
            <a:avLst/>
          </a:prstGeom>
          <a:solidFill>
            <a:schemeClr val="bg1"/>
          </a:solid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zh-TW" altLang="en-US" sz="2000" b="1" dirty="0">
                <a:solidFill>
                  <a:schemeClr val="tx1"/>
                </a:solidFill>
              </a:rPr>
              <a:t>參考行政院所屬各機關風險管理及危機處理作業基準與作業手冊之觀念、方法評估風險。</a:t>
            </a:r>
            <a:endParaRPr lang="en-US" sz="2000" b="1" dirty="0">
              <a:solidFill>
                <a:schemeClr val="tx1"/>
              </a:solidFill>
            </a:endParaRPr>
          </a:p>
        </p:txBody>
      </p:sp>
      <p:sp>
        <p:nvSpPr>
          <p:cNvPr id="45" name="مستطيل مستدير الزوايا 4"/>
          <p:cNvSpPr/>
          <p:nvPr/>
        </p:nvSpPr>
        <p:spPr>
          <a:xfrm>
            <a:off x="5961063" y="2636838"/>
            <a:ext cx="2879725" cy="936625"/>
          </a:xfrm>
          <a:prstGeom prst="roundRect">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zh-TW" altLang="en-US" sz="2000" b="1" dirty="0">
                <a:solidFill>
                  <a:schemeClr val="tx1"/>
                </a:solidFill>
              </a:rPr>
              <a:t>針對選定業務項目，設計控制重點。</a:t>
            </a:r>
            <a:endParaRPr lang="en-US" sz="2000" b="1" dirty="0">
              <a:solidFill>
                <a:schemeClr val="tx1"/>
              </a:solidFill>
            </a:endParaRPr>
          </a:p>
        </p:txBody>
      </p:sp>
      <p:sp>
        <p:nvSpPr>
          <p:cNvPr id="47" name="مستطيل مستدير الزوايا 4"/>
          <p:cNvSpPr/>
          <p:nvPr/>
        </p:nvSpPr>
        <p:spPr>
          <a:xfrm>
            <a:off x="344488" y="476250"/>
            <a:ext cx="2305050" cy="2881313"/>
          </a:xfrm>
          <a:prstGeom prst="roundRect">
            <a:avLst/>
          </a:prstGeom>
          <a:solidFill>
            <a:schemeClr val="bg1"/>
          </a:solidFill>
          <a:ln w="57150">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000" b="1">
                <a:solidFill>
                  <a:schemeClr val="tx1"/>
                </a:solidFill>
              </a:rPr>
              <a:t>依據風險評估結果，及審視該業務之重要性，決定應納入內部控制制度設計之業務項目，共通性業務部分得參採共通性作業範例辦理。</a:t>
            </a:r>
            <a:endParaRPr lang="en-US" altLang="en-US" sz="2000" b="1">
              <a:solidFill>
                <a:schemeClr val="tx1"/>
              </a:solidFill>
            </a:endParaRPr>
          </a:p>
        </p:txBody>
      </p:sp>
      <p:sp>
        <p:nvSpPr>
          <p:cNvPr id="46" name="مستطيل مستدير الزوايا 4"/>
          <p:cNvSpPr/>
          <p:nvPr/>
        </p:nvSpPr>
        <p:spPr>
          <a:xfrm>
            <a:off x="6681788" y="1341438"/>
            <a:ext cx="3079750" cy="1150937"/>
          </a:xfrm>
          <a:prstGeom prst="roundRect">
            <a:avLst/>
          </a:prstGeom>
          <a:solidFill>
            <a:schemeClr val="bg1"/>
          </a:solidFill>
          <a:ln w="57150">
            <a:solidFill>
              <a:srgbClr val="9933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000" b="1">
                <a:solidFill>
                  <a:schemeClr val="tx1"/>
                </a:solidFill>
              </a:rPr>
              <a:t>敘明該項業務之監督方式，並訂定適用機關自行檢查之表件格式。</a:t>
            </a:r>
            <a:endParaRPr lang="en-US" altLang="en-US" sz="2000" b="1">
              <a:solidFill>
                <a:schemeClr val="tx1"/>
              </a:solidFill>
            </a:endParaRPr>
          </a:p>
        </p:txBody>
      </p:sp>
      <p:sp>
        <p:nvSpPr>
          <p:cNvPr id="50" name="向右箭號 49"/>
          <p:cNvSpPr/>
          <p:nvPr/>
        </p:nvSpPr>
        <p:spPr>
          <a:xfrm rot="19014055">
            <a:off x="5864225" y="739775"/>
            <a:ext cx="576263" cy="57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p:txBody>
      </p:sp>
      <p:sp>
        <p:nvSpPr>
          <p:cNvPr id="40" name="Rectangle 4"/>
          <p:cNvSpPr txBox="1">
            <a:spLocks noChangeArrowheads="1"/>
          </p:cNvSpPr>
          <p:nvPr/>
        </p:nvSpPr>
        <p:spPr bwMode="auto">
          <a:xfrm>
            <a:off x="560388" y="0"/>
            <a:ext cx="8915400" cy="720725"/>
          </a:xfrm>
          <a:prstGeom prst="rect">
            <a:avLst/>
          </a:prstGeom>
          <a:noFill/>
          <a:ln w="9525">
            <a:noFill/>
            <a:miter lim="800000"/>
            <a:headEnd/>
            <a:tailEnd/>
          </a:ln>
        </p:spPr>
        <p:txBody>
          <a:bodyPr anchor="ctr"/>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ctr" eaLnBrk="0" hangingPunct="0">
              <a:defRPr/>
            </a:pPr>
            <a:r>
              <a:rPr lang="zh-TW" altLang="en-US" sz="4000" b="1" smtClean="0">
                <a:solidFill>
                  <a:srgbClr val="A50021"/>
                </a:solidFill>
                <a:effectLst>
                  <a:outerShdw blurRad="38100" dist="38100" dir="2700000" algn="tl">
                    <a:srgbClr val="C0C0C0"/>
                  </a:outerShdw>
                </a:effectLst>
                <a:latin typeface="Times New Roman" pitchFamily="18" charset="0"/>
              </a:rPr>
              <a:t>設計步驟</a:t>
            </a:r>
            <a:endParaRPr lang="zh-TW" altLang="en-US" sz="3200" b="1" smtClean="0">
              <a:solidFill>
                <a:srgbClr val="3333FF"/>
              </a:solidFill>
              <a:effectLst>
                <a:outerShdw blurRad="38100" dist="38100" dir="2700000" algn="tl">
                  <a:srgbClr val="C0C0C0"/>
                </a:outerShdw>
              </a:effectLst>
              <a:latin typeface="Times New Roman" pitchFamily="18" charset="0"/>
            </a:endParaRPr>
          </a:p>
        </p:txBody>
      </p:sp>
      <p:sp>
        <p:nvSpPr>
          <p:cNvPr id="33809" name="投影片編號版面配置區 33"/>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9CEF8E62-D4B0-4283-9A18-D13A38924C59}" type="slidenum">
              <a:rPr kumimoji="0" lang="zh-TW" altLang="en-US" sz="1000">
                <a:latin typeface="Times New Roman" pitchFamily="18" charset="0"/>
              </a:rPr>
              <a:pPr algn="r" eaLnBrk="1" hangingPunct="1"/>
              <a:t>41</a:t>
            </a:fld>
            <a:endParaRPr kumimoji="0" lang="en-US" altLang="zh-TW" sz="1000">
              <a:latin typeface="Times New Roman" pitchFamily="18" charset="0"/>
            </a:endParaRPr>
          </a:p>
        </p:txBody>
      </p:sp>
      <p:sp>
        <p:nvSpPr>
          <p:cNvPr id="39" name="TextBox 20"/>
          <p:cNvSpPr txBox="1"/>
          <p:nvPr/>
        </p:nvSpPr>
        <p:spPr>
          <a:xfrm>
            <a:off x="2288704" y="3140968"/>
            <a:ext cx="3130059" cy="646331"/>
          </a:xfrm>
          <a:prstGeom prst="rect">
            <a:avLst/>
          </a:prstGeom>
          <a:noFill/>
        </p:spPr>
        <p:txBody>
          <a:bodyPr>
            <a:spAutoFit/>
            <a:scene3d>
              <a:camera prst="isometricOffAxis2Left"/>
              <a:lightRig rig="threePt" dir="t"/>
            </a:scene3d>
            <a:sp3d/>
          </a:bodyPr>
          <a:lstStyle/>
          <a:p>
            <a:pPr algn="r">
              <a:defRPr/>
            </a:pPr>
            <a:r>
              <a:rPr lang="en-US" sz="3600" b="1" dirty="0">
                <a:solidFill>
                  <a:srgbClr val="008000"/>
                </a:solidFill>
                <a:latin typeface="Tw Cen MT Condensed" pitchFamily="34" charset="0"/>
                <a:ea typeface="新細明體" pitchFamily="18" charset="-120"/>
              </a:rPr>
              <a:t> </a:t>
            </a:r>
            <a:r>
              <a:rPr lang="zh-TW" altLang="en-US" sz="3600" b="1" dirty="0">
                <a:solidFill>
                  <a:srgbClr val="3333CC"/>
                </a:solidFill>
                <a:latin typeface="標楷體" pitchFamily="65" charset="-120"/>
              </a:rPr>
              <a:t>選定業務項目</a:t>
            </a:r>
            <a:endParaRPr lang="en-US" sz="3600" b="1" dirty="0">
              <a:solidFill>
                <a:srgbClr val="3333CC"/>
              </a:solidFill>
              <a:latin typeface="標楷體" pitchFamily="65" charset="-120"/>
            </a:endParaRPr>
          </a:p>
        </p:txBody>
      </p:sp>
      <p:pic>
        <p:nvPicPr>
          <p:cNvPr id="33811" name="TextBox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813" y="4937125"/>
            <a:ext cx="20653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向右箭號 47"/>
          <p:cNvSpPr/>
          <p:nvPr/>
        </p:nvSpPr>
        <p:spPr>
          <a:xfrm rot="19014055">
            <a:off x="1976438" y="5492750"/>
            <a:ext cx="574675" cy="57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p:txBody>
      </p:sp>
      <p:sp>
        <p:nvSpPr>
          <p:cNvPr id="26" name="Rectangle 25"/>
          <p:cNvSpPr/>
          <p:nvPr/>
        </p:nvSpPr>
        <p:spPr>
          <a:xfrm>
            <a:off x="1247545" y="4127940"/>
            <a:ext cx="2971800" cy="1371600"/>
          </a:xfrm>
          <a:prstGeom prst="rect">
            <a:avLst/>
          </a:prstGeom>
          <a:solidFill>
            <a:srgbClr val="FFFF00"/>
          </a:solidFill>
          <a:ln w="34925">
            <a:no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43" name="مستطيل مستدير الزوايا 4"/>
          <p:cNvSpPr/>
          <p:nvPr/>
        </p:nvSpPr>
        <p:spPr>
          <a:xfrm>
            <a:off x="3584575" y="5516563"/>
            <a:ext cx="2808288" cy="865187"/>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zh-TW" altLang="en-US" sz="2000" b="1" dirty="0">
                <a:solidFill>
                  <a:schemeClr val="tx1"/>
                </a:solidFill>
              </a:rPr>
              <a:t>依據既有整體層級目標確認作業層級目標 。</a:t>
            </a:r>
            <a:endParaRPr lang="en-US" sz="2000" b="1" dirty="0">
              <a:solidFill>
                <a:schemeClr val="tx1"/>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8F2066BC-1528-4694-83A0-771AC838BCF8}" type="slidenum">
              <a:rPr kumimoji="0" lang="zh-TW" altLang="en-US" smtClean="0">
                <a:latin typeface="Times New Roman" pitchFamily="18" charset="0"/>
              </a:rPr>
              <a:pPr eaLnBrk="1" hangingPunct="1"/>
              <a:t>42</a:t>
            </a:fld>
            <a:endParaRPr kumimoji="0" lang="en-US" altLang="zh-TW" smtClean="0">
              <a:latin typeface="Times New Roman" pitchFamily="18" charset="0"/>
            </a:endParaRPr>
          </a:p>
        </p:txBody>
      </p:sp>
      <p:grpSp>
        <p:nvGrpSpPr>
          <p:cNvPr id="34819" name="Group 16"/>
          <p:cNvGrpSpPr>
            <a:grpSpLocks/>
          </p:cNvGrpSpPr>
          <p:nvPr/>
        </p:nvGrpSpPr>
        <p:grpSpPr bwMode="auto">
          <a:xfrm>
            <a:off x="0" y="2997200"/>
            <a:ext cx="9906000" cy="3860800"/>
            <a:chOff x="0" y="5257800"/>
            <a:chExt cx="9144000" cy="1600200"/>
          </a:xfrm>
        </p:grpSpPr>
        <p:sp>
          <p:nvSpPr>
            <p:cNvPr id="28" name="Right Triangle 27"/>
            <p:cNvSpPr/>
            <p:nvPr/>
          </p:nvSpPr>
          <p:spPr>
            <a:xfrm>
              <a:off x="0" y="5257800"/>
              <a:ext cx="9144000" cy="121923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9" name="Rectangle 28"/>
            <p:cNvSpPr/>
            <p:nvPr/>
          </p:nvSpPr>
          <p:spPr>
            <a:xfrm>
              <a:off x="0" y="6477032"/>
              <a:ext cx="9144000" cy="3809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grpSp>
        <p:nvGrpSpPr>
          <p:cNvPr id="34820" name="Group 15"/>
          <p:cNvGrpSpPr>
            <a:grpSpLocks/>
          </p:cNvGrpSpPr>
          <p:nvPr/>
        </p:nvGrpSpPr>
        <p:grpSpPr bwMode="auto">
          <a:xfrm>
            <a:off x="0" y="0"/>
            <a:ext cx="9906000" cy="1524000"/>
            <a:chOff x="0" y="0"/>
            <a:chExt cx="9144000" cy="1524000"/>
          </a:xfrm>
        </p:grpSpPr>
        <p:sp>
          <p:nvSpPr>
            <p:cNvPr id="31" name="Right Triangle 30"/>
            <p:cNvSpPr/>
            <p:nvPr/>
          </p:nvSpPr>
          <p:spPr>
            <a:xfrm flipH="1" flipV="1">
              <a:off x="0" y="304800"/>
              <a:ext cx="9144000" cy="1219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32" name="Rectangle 31"/>
            <p:cNvSpPr/>
            <p:nvPr/>
          </p:nvSpPr>
          <p:spPr>
            <a:xfrm>
              <a:off x="0" y="0"/>
              <a:ext cx="9144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grpSp>
        <p:nvGrpSpPr>
          <p:cNvPr id="34821" name="Group 38"/>
          <p:cNvGrpSpPr>
            <a:grpSpLocks/>
          </p:cNvGrpSpPr>
          <p:nvPr/>
        </p:nvGrpSpPr>
        <p:grpSpPr bwMode="auto">
          <a:xfrm>
            <a:off x="3584575" y="471488"/>
            <a:ext cx="3348038" cy="1516062"/>
            <a:chOff x="3309091" y="471125"/>
            <a:chExt cx="3090597" cy="1515974"/>
          </a:xfrm>
        </p:grpSpPr>
        <p:sp>
          <p:nvSpPr>
            <p:cNvPr id="10" name="Rectangle 9"/>
            <p:cNvSpPr/>
            <p:nvPr/>
          </p:nvSpPr>
          <p:spPr>
            <a:xfrm>
              <a:off x="3656488" y="471125"/>
              <a:ext cx="2743200" cy="1371600"/>
            </a:xfrm>
            <a:prstGeom prst="rect">
              <a:avLst/>
            </a:prstGeom>
            <a:solidFill>
              <a:srgbClr val="FFFF00"/>
            </a:solidFill>
            <a:ln w="34925">
              <a:solidFill>
                <a:srgbClr val="FFFF00"/>
              </a:solid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0" name="TextBox 19"/>
            <p:cNvSpPr txBox="1"/>
            <p:nvPr/>
          </p:nvSpPr>
          <p:spPr>
            <a:xfrm>
              <a:off x="3309091" y="1340768"/>
              <a:ext cx="2791694" cy="646331"/>
            </a:xfrm>
            <a:prstGeom prst="rect">
              <a:avLst/>
            </a:prstGeom>
            <a:noFill/>
          </p:spPr>
          <p:txBody>
            <a:bodyPr>
              <a:spAutoFit/>
              <a:scene3d>
                <a:camera prst="isometricOffAxis2Left"/>
                <a:lightRig rig="threePt" dir="t"/>
              </a:scene3d>
              <a:sp3d/>
            </a:bodyPr>
            <a:lstStyle/>
            <a:p>
              <a:pPr algn="r">
                <a:defRPr/>
              </a:pPr>
              <a:r>
                <a:rPr lang="zh-TW" altLang="en-US" sz="3600" b="1" dirty="0">
                  <a:solidFill>
                    <a:srgbClr val="7030A0"/>
                  </a:solidFill>
                  <a:latin typeface="標楷體" pitchFamily="65" charset="-120"/>
                </a:rPr>
                <a:t>建立檢查機制</a:t>
              </a:r>
              <a:endParaRPr lang="en-US" sz="3600" b="1" dirty="0">
                <a:solidFill>
                  <a:srgbClr val="7030A0"/>
                </a:solidFill>
                <a:latin typeface="標楷體" pitchFamily="65" charset="-120"/>
              </a:endParaRPr>
            </a:p>
          </p:txBody>
        </p:sp>
      </p:grpSp>
      <p:grpSp>
        <p:nvGrpSpPr>
          <p:cNvPr id="34822" name="Group 39"/>
          <p:cNvGrpSpPr>
            <a:grpSpLocks/>
          </p:cNvGrpSpPr>
          <p:nvPr/>
        </p:nvGrpSpPr>
        <p:grpSpPr bwMode="auto">
          <a:xfrm>
            <a:off x="2792413" y="1385888"/>
            <a:ext cx="3462337" cy="1465262"/>
            <a:chOff x="2632910" y="1317681"/>
            <a:chExt cx="3195528" cy="1465270"/>
          </a:xfrm>
        </p:grpSpPr>
        <p:sp>
          <p:nvSpPr>
            <p:cNvPr id="9" name="Rectangle 8"/>
            <p:cNvSpPr/>
            <p:nvPr/>
          </p:nvSpPr>
          <p:spPr>
            <a:xfrm>
              <a:off x="3085238" y="1317681"/>
              <a:ext cx="2743200" cy="1371600"/>
            </a:xfrm>
            <a:prstGeom prst="rect">
              <a:avLst/>
            </a:prstGeom>
            <a:solidFill>
              <a:srgbClr val="FFFF00"/>
            </a:solidFill>
            <a:ln w="34925">
              <a:no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21" name="TextBox 20"/>
            <p:cNvSpPr txBox="1"/>
            <p:nvPr/>
          </p:nvSpPr>
          <p:spPr>
            <a:xfrm>
              <a:off x="2632910" y="2136620"/>
              <a:ext cx="2889285" cy="646331"/>
            </a:xfrm>
            <a:prstGeom prst="rect">
              <a:avLst/>
            </a:prstGeom>
            <a:noFill/>
          </p:spPr>
          <p:txBody>
            <a:bodyPr>
              <a:spAutoFit/>
              <a:scene3d>
                <a:camera prst="isometricOffAxis2Left"/>
                <a:lightRig rig="threePt" dir="t"/>
              </a:scene3d>
              <a:sp3d/>
            </a:bodyPr>
            <a:lstStyle/>
            <a:p>
              <a:pPr algn="r">
                <a:defRPr/>
              </a:pPr>
              <a:r>
                <a:rPr lang="en-US" sz="3600" b="1" dirty="0">
                  <a:solidFill>
                    <a:srgbClr val="008000"/>
                  </a:solidFill>
                  <a:latin typeface="Tw Cen MT Condensed" pitchFamily="34" charset="0"/>
                  <a:ea typeface="新細明體" pitchFamily="18" charset="-120"/>
                </a:rPr>
                <a:t> </a:t>
              </a:r>
              <a:r>
                <a:rPr lang="zh-TW" altLang="en-US" sz="3600" b="1" dirty="0">
                  <a:solidFill>
                    <a:srgbClr val="008000"/>
                  </a:solidFill>
                  <a:latin typeface="標楷體" pitchFamily="65" charset="-120"/>
                </a:rPr>
                <a:t>設計控制作業</a:t>
              </a:r>
              <a:endParaRPr lang="en-US" sz="3600" b="1" dirty="0">
                <a:solidFill>
                  <a:srgbClr val="008000"/>
                </a:solidFill>
                <a:latin typeface="標楷體" pitchFamily="65" charset="-120"/>
              </a:endParaRPr>
            </a:p>
          </p:txBody>
        </p:sp>
      </p:grpSp>
      <p:sp>
        <p:nvSpPr>
          <p:cNvPr id="23" name="Rectangle 22"/>
          <p:cNvSpPr/>
          <p:nvPr/>
        </p:nvSpPr>
        <p:spPr>
          <a:xfrm>
            <a:off x="2604370" y="2291429"/>
            <a:ext cx="2971800" cy="1371600"/>
          </a:xfrm>
          <a:prstGeom prst="rect">
            <a:avLst/>
          </a:prstGeom>
          <a:solidFill>
            <a:srgbClr val="FFFF00"/>
          </a:solidFill>
          <a:ln w="34925">
            <a:noFill/>
          </a:ln>
          <a:effectLst/>
          <a:scene3d>
            <a:camera prst="isometricOffAxis2Top"/>
            <a:lightRig rig="twoPt" dir="t">
              <a:rot lat="0" lon="0" rev="4200000"/>
            </a:lightRig>
          </a:scene3d>
          <a:sp3d extrusionH="508000" prstMaterial="clear">
            <a:bevelT w="88900" h="889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nvGrpSpPr>
          <p:cNvPr id="6" name="Group 16"/>
          <p:cNvGrpSpPr/>
          <p:nvPr/>
        </p:nvGrpSpPr>
        <p:grpSpPr>
          <a:xfrm rot="10800000">
            <a:off x="0" y="-4"/>
            <a:ext cx="9906000" cy="1484789"/>
            <a:chOff x="0" y="6792998"/>
            <a:chExt cx="9144000" cy="1340217"/>
          </a:xfrm>
          <a:solidFill>
            <a:schemeClr val="bg2">
              <a:lumMod val="20000"/>
              <a:lumOff val="80000"/>
            </a:schemeClr>
          </a:solidFill>
        </p:grpSpPr>
        <p:sp>
          <p:nvSpPr>
            <p:cNvPr id="37" name="Right Triangle 27"/>
            <p:cNvSpPr/>
            <p:nvPr/>
          </p:nvSpPr>
          <p:spPr>
            <a:xfrm>
              <a:off x="0" y="6792998"/>
              <a:ext cx="9144000" cy="97495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sp>
          <p:nvSpPr>
            <p:cNvPr id="38" name="Rectangle 28"/>
            <p:cNvSpPr/>
            <p:nvPr/>
          </p:nvSpPr>
          <p:spPr>
            <a:xfrm>
              <a:off x="0" y="7752215"/>
              <a:ext cx="9144000" cy="381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prstClr val="white"/>
                </a:solidFill>
              </a:endParaRPr>
            </a:p>
          </p:txBody>
        </p:sp>
      </p:grpSp>
      <p:sp>
        <p:nvSpPr>
          <p:cNvPr id="35" name="TextBox 19"/>
          <p:cNvSpPr txBox="1"/>
          <p:nvPr/>
        </p:nvSpPr>
        <p:spPr>
          <a:xfrm>
            <a:off x="5889104" y="260648"/>
            <a:ext cx="3888432" cy="646331"/>
          </a:xfrm>
          <a:prstGeom prst="rect">
            <a:avLst/>
          </a:prstGeom>
          <a:noFill/>
          <a:effectLst>
            <a:outerShdw blurRad="50800" dist="38100" dir="2700000" algn="tl" rotWithShape="0">
              <a:prstClr val="black">
                <a:alpha val="40000"/>
              </a:prstClr>
            </a:outerShdw>
          </a:effectLst>
        </p:spPr>
        <p:txBody>
          <a:bodyPr>
            <a:spAutoFit/>
            <a:scene3d>
              <a:camera prst="isometricOffAxis2Left"/>
              <a:lightRig rig="threePt" dir="t"/>
            </a:scene3d>
            <a:sp3d/>
          </a:bodyPr>
          <a:lstStyle/>
          <a:p>
            <a:pPr algn="r">
              <a:defRPr/>
            </a:pPr>
            <a:r>
              <a:rPr lang="zh-TW" altLang="en-US" sz="3600" b="1" dirty="0">
                <a:solidFill>
                  <a:srgbClr val="080808"/>
                </a:solidFill>
                <a:latin typeface="標楷體" pitchFamily="65" charset="-120"/>
              </a:rPr>
              <a:t>完成內部控制制度</a:t>
            </a:r>
            <a:endParaRPr lang="en-US" sz="3600" b="1" dirty="0">
              <a:solidFill>
                <a:srgbClr val="080808"/>
              </a:solidFill>
              <a:latin typeface="標楷體" pitchFamily="65" charset="-120"/>
            </a:endParaRPr>
          </a:p>
        </p:txBody>
      </p:sp>
      <p:sp>
        <p:nvSpPr>
          <p:cNvPr id="47" name="مستطيل مستدير الزوايا 4"/>
          <p:cNvSpPr/>
          <p:nvPr/>
        </p:nvSpPr>
        <p:spPr>
          <a:xfrm>
            <a:off x="6753225" y="2708275"/>
            <a:ext cx="3024188" cy="2520950"/>
          </a:xfrm>
          <a:prstGeom prst="round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TW" altLang="en-US" sz="2800" b="1">
                <a:solidFill>
                  <a:schemeClr val="tx1"/>
                </a:solidFill>
              </a:rPr>
              <a:t>已發生內部控制缺失之業務項目</a:t>
            </a:r>
            <a:endParaRPr lang="en-US" altLang="zh-TW" sz="2800" b="1">
              <a:solidFill>
                <a:schemeClr val="tx1"/>
              </a:solidFill>
            </a:endParaRPr>
          </a:p>
          <a:p>
            <a:pPr>
              <a:defRPr/>
            </a:pPr>
            <a:r>
              <a:rPr lang="zh-TW" altLang="en-US" sz="2800" b="1">
                <a:solidFill>
                  <a:schemeClr val="tx1"/>
                </a:solidFill>
              </a:rPr>
              <a:t>，應立即修正或設計控制重點。</a:t>
            </a:r>
            <a:endParaRPr lang="en-US" altLang="en-US" sz="2800" b="1">
              <a:solidFill>
                <a:schemeClr val="tx1"/>
              </a:solidFill>
            </a:endParaRPr>
          </a:p>
        </p:txBody>
      </p:sp>
      <p:sp>
        <p:nvSpPr>
          <p:cNvPr id="50" name="向右箭號 49"/>
          <p:cNvSpPr/>
          <p:nvPr/>
        </p:nvSpPr>
        <p:spPr>
          <a:xfrm rot="19014055">
            <a:off x="5864225" y="739775"/>
            <a:ext cx="576263" cy="57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p:txBody>
      </p:sp>
      <p:sp>
        <p:nvSpPr>
          <p:cNvPr id="40" name="Rectangle 4"/>
          <p:cNvSpPr txBox="1">
            <a:spLocks noChangeArrowheads="1"/>
          </p:cNvSpPr>
          <p:nvPr/>
        </p:nvSpPr>
        <p:spPr bwMode="auto">
          <a:xfrm>
            <a:off x="560388" y="0"/>
            <a:ext cx="8915400" cy="720725"/>
          </a:xfrm>
          <a:prstGeom prst="rect">
            <a:avLst/>
          </a:prstGeom>
          <a:noFill/>
          <a:ln w="9525">
            <a:noFill/>
            <a:miter lim="800000"/>
            <a:headEnd/>
            <a:tailEnd/>
          </a:ln>
        </p:spPr>
        <p:txBody>
          <a:bodyPr anchor="ctr"/>
          <a:lstStyle>
            <a:lvl1pPr>
              <a:defRPr kumimoji="1" sz="2400">
                <a:solidFill>
                  <a:schemeClr val="tx1"/>
                </a:solidFill>
                <a:latin typeface="Arial" pitchFamily="34" charset="0"/>
                <a:ea typeface="標楷體" pitchFamily="65" charset="-120"/>
              </a:defRPr>
            </a:lvl1pPr>
            <a:lvl2pPr marL="742950" indent="-285750">
              <a:defRPr kumimoji="1" sz="2400">
                <a:solidFill>
                  <a:schemeClr val="tx1"/>
                </a:solidFill>
                <a:latin typeface="Arial" pitchFamily="34" charset="0"/>
                <a:ea typeface="標楷體" pitchFamily="65" charset="-120"/>
              </a:defRPr>
            </a:lvl2pPr>
            <a:lvl3pPr marL="1143000" indent="-228600">
              <a:defRPr kumimoji="1" sz="2400">
                <a:solidFill>
                  <a:schemeClr val="tx1"/>
                </a:solidFill>
                <a:latin typeface="Arial" pitchFamily="34" charset="0"/>
                <a:ea typeface="標楷體" pitchFamily="65" charset="-120"/>
              </a:defRPr>
            </a:lvl3pPr>
            <a:lvl4pPr marL="1600200" indent="-228600">
              <a:defRPr kumimoji="1" sz="2400">
                <a:solidFill>
                  <a:schemeClr val="tx1"/>
                </a:solidFill>
                <a:latin typeface="Arial" pitchFamily="34" charset="0"/>
                <a:ea typeface="標楷體" pitchFamily="65" charset="-120"/>
              </a:defRPr>
            </a:lvl4pPr>
            <a:lvl5pPr marL="2057400" indent="-228600">
              <a:defRPr kumimoji="1" sz="2400">
                <a:solidFill>
                  <a:schemeClr val="tx1"/>
                </a:solidFill>
                <a:latin typeface="Arial" pitchFamily="34" charset="0"/>
                <a:ea typeface="標楷體" pitchFamily="65" charset="-120"/>
              </a:defRPr>
            </a:lvl5pPr>
            <a:lvl6pPr marL="2514600" indent="-228600" fontAlgn="base">
              <a:spcBef>
                <a:spcPct val="0"/>
              </a:spcBef>
              <a:spcAft>
                <a:spcPct val="0"/>
              </a:spcAft>
              <a:defRPr kumimoji="1" sz="2400">
                <a:solidFill>
                  <a:schemeClr val="tx1"/>
                </a:solidFill>
                <a:latin typeface="Arial" pitchFamily="34" charset="0"/>
                <a:ea typeface="標楷體" pitchFamily="65" charset="-120"/>
              </a:defRPr>
            </a:lvl6pPr>
            <a:lvl7pPr marL="2971800" indent="-228600" fontAlgn="base">
              <a:spcBef>
                <a:spcPct val="0"/>
              </a:spcBef>
              <a:spcAft>
                <a:spcPct val="0"/>
              </a:spcAft>
              <a:defRPr kumimoji="1" sz="2400">
                <a:solidFill>
                  <a:schemeClr val="tx1"/>
                </a:solidFill>
                <a:latin typeface="Arial" pitchFamily="34" charset="0"/>
                <a:ea typeface="標楷體" pitchFamily="65" charset="-120"/>
              </a:defRPr>
            </a:lvl7pPr>
            <a:lvl8pPr marL="3429000" indent="-228600" fontAlgn="base">
              <a:spcBef>
                <a:spcPct val="0"/>
              </a:spcBef>
              <a:spcAft>
                <a:spcPct val="0"/>
              </a:spcAft>
              <a:defRPr kumimoji="1" sz="2400">
                <a:solidFill>
                  <a:schemeClr val="tx1"/>
                </a:solidFill>
                <a:latin typeface="Arial" pitchFamily="34" charset="0"/>
                <a:ea typeface="標楷體" pitchFamily="65" charset="-120"/>
              </a:defRPr>
            </a:lvl8pPr>
            <a:lvl9pPr marL="3886200" indent="-228600" fontAlgn="base">
              <a:spcBef>
                <a:spcPct val="0"/>
              </a:spcBef>
              <a:spcAft>
                <a:spcPct val="0"/>
              </a:spcAft>
              <a:defRPr kumimoji="1" sz="2400">
                <a:solidFill>
                  <a:schemeClr val="tx1"/>
                </a:solidFill>
                <a:latin typeface="Arial" pitchFamily="34" charset="0"/>
                <a:ea typeface="標楷體" pitchFamily="65" charset="-120"/>
              </a:defRPr>
            </a:lvl9pPr>
          </a:lstStyle>
          <a:p>
            <a:pPr algn="ctr" eaLnBrk="0" hangingPunct="0">
              <a:defRPr/>
            </a:pPr>
            <a:r>
              <a:rPr lang="zh-TW" altLang="en-US" sz="4000" b="1" dirty="0" smtClean="0">
                <a:solidFill>
                  <a:srgbClr val="A50021"/>
                </a:solidFill>
                <a:effectLst>
                  <a:outerShdw blurRad="38100" dist="38100" dir="2700000" algn="tl">
                    <a:srgbClr val="C0C0C0"/>
                  </a:outerShdw>
                </a:effectLst>
                <a:latin typeface="Times New Roman" pitchFamily="18" charset="0"/>
              </a:rPr>
              <a:t>設計步驟</a:t>
            </a:r>
            <a:endParaRPr lang="zh-TW" altLang="en-US" sz="3200" b="1" dirty="0" smtClean="0">
              <a:solidFill>
                <a:srgbClr val="3333FF"/>
              </a:solidFill>
              <a:effectLst>
                <a:outerShdw blurRad="38100" dist="38100" dir="2700000" algn="tl">
                  <a:srgbClr val="C0C0C0"/>
                </a:outerShdw>
              </a:effectLst>
              <a:latin typeface="Times New Roman" pitchFamily="18" charset="0"/>
            </a:endParaRPr>
          </a:p>
        </p:txBody>
      </p:sp>
      <p:sp>
        <p:nvSpPr>
          <p:cNvPr id="34829" name="投影片編號版面配置區 33"/>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9B565239-4DF3-43AF-9F91-C37F0D73C4ED}" type="slidenum">
              <a:rPr kumimoji="0" lang="zh-TW" altLang="en-US" sz="1000">
                <a:latin typeface="Times New Roman" pitchFamily="18" charset="0"/>
              </a:rPr>
              <a:pPr algn="r" eaLnBrk="1" hangingPunct="1"/>
              <a:t>42</a:t>
            </a:fld>
            <a:endParaRPr kumimoji="0" lang="en-US" altLang="zh-TW" sz="1000">
              <a:latin typeface="Times New Roman" pitchFamily="18" charset="0"/>
            </a:endParaRPr>
          </a:p>
        </p:txBody>
      </p:sp>
      <p:sp>
        <p:nvSpPr>
          <p:cNvPr id="39" name="TextBox 20"/>
          <p:cNvSpPr txBox="1"/>
          <p:nvPr/>
        </p:nvSpPr>
        <p:spPr>
          <a:xfrm>
            <a:off x="2288704" y="3140968"/>
            <a:ext cx="3130059" cy="646331"/>
          </a:xfrm>
          <a:prstGeom prst="rect">
            <a:avLst/>
          </a:prstGeom>
          <a:noFill/>
        </p:spPr>
        <p:txBody>
          <a:bodyPr>
            <a:spAutoFit/>
            <a:scene3d>
              <a:camera prst="isometricOffAxis2Left"/>
              <a:lightRig rig="threePt" dir="t"/>
            </a:scene3d>
            <a:sp3d/>
          </a:bodyPr>
          <a:lstStyle/>
          <a:p>
            <a:pPr algn="r">
              <a:defRPr/>
            </a:pPr>
            <a:r>
              <a:rPr lang="en-US" sz="3600" b="1" dirty="0">
                <a:solidFill>
                  <a:srgbClr val="008000"/>
                </a:solidFill>
                <a:latin typeface="Tw Cen MT Condensed" pitchFamily="34" charset="0"/>
                <a:ea typeface="新細明體" pitchFamily="18" charset="-120"/>
              </a:rPr>
              <a:t> </a:t>
            </a:r>
            <a:r>
              <a:rPr lang="zh-TW" altLang="en-US" sz="3600" b="1" dirty="0">
                <a:solidFill>
                  <a:srgbClr val="3333CC"/>
                </a:solidFill>
                <a:latin typeface="標楷體" pitchFamily="65" charset="-120"/>
              </a:rPr>
              <a:t>選定業務項目</a:t>
            </a:r>
            <a:endParaRPr lang="en-US" sz="3600" b="1" dirty="0">
              <a:solidFill>
                <a:srgbClr val="3333CC"/>
              </a:solidFill>
              <a:latin typeface="標楷體" pitchFamily="65" charset="-120"/>
            </a:endParaRPr>
          </a:p>
        </p:txBody>
      </p:sp>
      <p:sp>
        <p:nvSpPr>
          <p:cNvPr id="51" name="左大括弧 50"/>
          <p:cNvSpPr/>
          <p:nvPr/>
        </p:nvSpPr>
        <p:spPr>
          <a:xfrm rot="13541382">
            <a:off x="6092825" y="1535113"/>
            <a:ext cx="474663" cy="3182937"/>
          </a:xfrm>
          <a:prstGeom prst="leftBrace">
            <a:avLst>
              <a:gd name="adj1" fmla="val 72940"/>
              <a:gd name="adj2" fmla="val 5210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ysClr val="windowText" lastClr="000000"/>
              </a:solidFill>
            </a:endParaRPr>
          </a:p>
        </p:txBody>
      </p:sp>
      <p:pic>
        <p:nvPicPr>
          <p:cNvPr id="34832" name="Rectangl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3992563"/>
            <a:ext cx="32972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TextBox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3" y="4578350"/>
            <a:ext cx="31337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4" name="Rectangle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75" y="4932363"/>
            <a:ext cx="3303588"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TextBox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 y="5516563"/>
            <a:ext cx="31400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向右箭號 41"/>
          <p:cNvSpPr/>
          <p:nvPr/>
        </p:nvSpPr>
        <p:spPr>
          <a:xfrm rot="19014055">
            <a:off x="152400" y="4846638"/>
            <a:ext cx="3954463" cy="576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Rectangle 4"/>
          <p:cNvSpPr>
            <a:spLocks noGrp="1" noChangeArrowheads="1"/>
          </p:cNvSpPr>
          <p:nvPr>
            <p:ph type="title"/>
          </p:nvPr>
        </p:nvSpPr>
        <p:spPr/>
        <p:txBody>
          <a:bodyPr/>
          <a:lstStyle/>
          <a:p>
            <a:pPr>
              <a:defRPr/>
            </a:pPr>
            <a:r>
              <a:rPr lang="zh-TW" altLang="en-US" kern="1200" dirty="0">
                <a:effectLst>
                  <a:outerShdw blurRad="38100" dist="38100" dir="2700000" algn="tl">
                    <a:srgbClr val="C0C0C0"/>
                  </a:outerShdw>
                </a:effectLst>
                <a:latin typeface="Times New Roman" pitchFamily="18" charset="0"/>
                <a:ea typeface="標楷體" pitchFamily="65" charset="-120"/>
                <a:cs typeface="+mn-cs"/>
              </a:rPr>
              <a:t>共通性業務</a:t>
            </a:r>
          </a:p>
        </p:txBody>
      </p:sp>
      <p:sp>
        <p:nvSpPr>
          <p:cNvPr id="2" name="內容版面配置區 1"/>
          <p:cNvSpPr>
            <a:spLocks noGrp="1"/>
          </p:cNvSpPr>
          <p:nvPr>
            <p:ph idx="1"/>
          </p:nvPr>
        </p:nvSpPr>
        <p:spPr>
          <a:xfrm>
            <a:off x="632520" y="1124744"/>
            <a:ext cx="8523386" cy="5112544"/>
          </a:xfrm>
        </p:spPr>
        <p:txBody>
          <a:bodyPr/>
          <a:lstStyle/>
          <a:p>
            <a:pPr marL="266700" indent="-266700">
              <a:buNone/>
            </a:pPr>
            <a:r>
              <a:rPr lang="en-US" altLang="zh-TW" sz="2600" dirty="0" smtClean="0"/>
              <a:t>1</a:t>
            </a:r>
            <a:r>
              <a:rPr lang="en-US" altLang="zh-TW" sz="2600" dirty="0"/>
              <a:t>.</a:t>
            </a:r>
            <a:r>
              <a:rPr lang="zh-TW" altLang="zh-TW" sz="2600" dirty="0"/>
              <a:t>各機關內部控制制度中有關</a:t>
            </a:r>
            <a:r>
              <a:rPr lang="zh-TW" altLang="zh-TW" sz="2600" dirty="0">
                <a:solidFill>
                  <a:srgbClr val="FF0000"/>
                </a:solidFill>
              </a:rPr>
              <a:t>出納</a:t>
            </a:r>
            <a:r>
              <a:rPr lang="zh-TW" altLang="zh-TW" sz="2600" dirty="0"/>
              <a:t>與</a:t>
            </a:r>
            <a:r>
              <a:rPr lang="zh-TW" altLang="zh-TW" sz="2600" dirty="0">
                <a:solidFill>
                  <a:srgbClr val="FF0000"/>
                </a:solidFill>
              </a:rPr>
              <a:t>財產管理</a:t>
            </a:r>
            <a:r>
              <a:rPr lang="zh-TW" altLang="zh-TW" sz="2600" dirty="0"/>
              <a:t>、</a:t>
            </a:r>
            <a:r>
              <a:rPr lang="zh-TW" altLang="zh-TW" sz="2600" dirty="0">
                <a:solidFill>
                  <a:srgbClr val="FF0000"/>
                </a:solidFill>
              </a:rPr>
              <a:t>政風</a:t>
            </a:r>
            <a:r>
              <a:rPr lang="zh-TW" altLang="zh-TW" sz="2600" dirty="0"/>
              <a:t>、</a:t>
            </a:r>
            <a:r>
              <a:rPr lang="zh-TW" altLang="zh-TW" sz="2600" dirty="0">
                <a:solidFill>
                  <a:srgbClr val="FF0000"/>
                </a:solidFill>
              </a:rPr>
              <a:t>科技發展計畫編審</a:t>
            </a:r>
            <a:r>
              <a:rPr lang="zh-TW" altLang="zh-TW" sz="2600" dirty="0"/>
              <a:t>、</a:t>
            </a:r>
            <a:r>
              <a:rPr lang="zh-TW" altLang="zh-TW" sz="2600" dirty="0">
                <a:solidFill>
                  <a:srgbClr val="FF0000"/>
                </a:solidFill>
              </a:rPr>
              <a:t>主計</a:t>
            </a:r>
            <a:r>
              <a:rPr lang="zh-TW" altLang="zh-TW" sz="2600" dirty="0"/>
              <a:t>、</a:t>
            </a:r>
            <a:r>
              <a:rPr lang="zh-TW" altLang="zh-TW" sz="2600" dirty="0">
                <a:solidFill>
                  <a:srgbClr val="FF0000"/>
                </a:solidFill>
              </a:rPr>
              <a:t>人事</a:t>
            </a:r>
            <a:r>
              <a:rPr lang="zh-TW" altLang="zh-TW" sz="2600" dirty="0"/>
              <a:t>、</a:t>
            </a:r>
            <a:r>
              <a:rPr lang="zh-TW" altLang="zh-TW" sz="2600" dirty="0">
                <a:solidFill>
                  <a:srgbClr val="FF0000"/>
                </a:solidFill>
              </a:rPr>
              <a:t>行政管考</a:t>
            </a:r>
            <a:r>
              <a:rPr lang="zh-TW" altLang="zh-TW" sz="2600" dirty="0"/>
              <a:t>、</a:t>
            </a:r>
            <a:r>
              <a:rPr lang="zh-TW" altLang="zh-TW" sz="2600" dirty="0">
                <a:solidFill>
                  <a:srgbClr val="FF0000"/>
                </a:solidFill>
              </a:rPr>
              <a:t>資訊安全</a:t>
            </a:r>
            <a:r>
              <a:rPr lang="zh-TW" altLang="zh-TW" sz="2600" dirty="0"/>
              <a:t>、</a:t>
            </a:r>
            <a:r>
              <a:rPr lang="zh-TW" altLang="zh-TW" sz="2600" dirty="0">
                <a:solidFill>
                  <a:srgbClr val="FF0000"/>
                </a:solidFill>
              </a:rPr>
              <a:t>公共建設計畫與社會發展計畫編審</a:t>
            </a:r>
            <a:r>
              <a:rPr lang="zh-TW" altLang="zh-TW" sz="2600" dirty="0"/>
              <a:t>及</a:t>
            </a:r>
            <a:r>
              <a:rPr lang="zh-TW" altLang="zh-TW" sz="2600" dirty="0">
                <a:solidFill>
                  <a:srgbClr val="FF0000"/>
                </a:solidFill>
              </a:rPr>
              <a:t>政府採購</a:t>
            </a:r>
            <a:r>
              <a:rPr lang="zh-TW" altLang="zh-TW" sz="2600" dirty="0"/>
              <a:t>等共通性業務項目，得參採「政府內部控制共通性作業（含跨職能整合）範例製作原則」所稱之權責機關（單位）所定共通性作業（含跨職能整合）範例辦理。</a:t>
            </a:r>
          </a:p>
          <a:p>
            <a:pPr marL="266700" indent="-266700">
              <a:buNone/>
            </a:pPr>
            <a:r>
              <a:rPr lang="en-US" altLang="zh-TW" sz="2600" dirty="0"/>
              <a:t>2.</a:t>
            </a:r>
            <a:r>
              <a:rPr lang="zh-TW" altLang="zh-TW" sz="2600" dirty="0"/>
              <a:t>共通性作業範例屬需優先處理範圍之作業項目，應即時納入內部控制制度。但在有效性前提考量下，</a:t>
            </a:r>
            <a:r>
              <a:rPr lang="zh-TW" altLang="zh-TW" sz="2600" dirty="0">
                <a:solidFill>
                  <a:srgbClr val="FF0000"/>
                </a:solidFill>
              </a:rPr>
              <a:t>得視各機關業務性質，合宜彈性調整控制作業及作業流程</a:t>
            </a:r>
            <a:r>
              <a:rPr lang="zh-TW" altLang="zh-TW" sz="2600" dirty="0"/>
              <a:t>。</a:t>
            </a:r>
          </a:p>
          <a:p>
            <a:pPr marL="266700" indent="-266700">
              <a:buNone/>
            </a:pPr>
            <a:r>
              <a:rPr lang="en-US" altLang="zh-TW" sz="2600" dirty="0"/>
              <a:t>3.</a:t>
            </a:r>
            <a:r>
              <a:rPr lang="zh-TW" altLang="zh-TW" sz="2600" dirty="0"/>
              <a:t>共通性作業範例</a:t>
            </a:r>
            <a:r>
              <a:rPr lang="zh-TW" altLang="zh-TW" sz="2600" dirty="0">
                <a:solidFill>
                  <a:srgbClr val="FF0000"/>
                </a:solidFill>
              </a:rPr>
              <a:t>非屬需優先處理範圍之作業項目，得暫不納入內部控制制度</a:t>
            </a:r>
            <a:r>
              <a:rPr lang="zh-TW" altLang="zh-TW" sz="2600" dirty="0"/>
              <a:t>，並應監督及定期檢討；經檢討列入需優先處理範圍者，應依前目規定辦理。</a:t>
            </a:r>
          </a:p>
        </p:txBody>
      </p:sp>
      <p:sp>
        <p:nvSpPr>
          <p:cNvPr id="3891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8401D590-0D8D-4E17-8C08-9F3F87A88B56}" type="slidenum">
              <a:rPr kumimoji="0" lang="zh-TW" altLang="en-US" smtClean="0">
                <a:latin typeface="Times New Roman" pitchFamily="18" charset="0"/>
              </a:rPr>
              <a:pPr eaLnBrk="1" hangingPunct="1"/>
              <a:t>43</a:t>
            </a:fld>
            <a:endParaRPr kumimoji="0" lang="en-US" altLang="zh-TW" smtClean="0">
              <a:latin typeface="Times New Roman" pitchFamily="18" charset="0"/>
            </a:endParaRPr>
          </a:p>
        </p:txBody>
      </p:sp>
      <p:sp>
        <p:nvSpPr>
          <p:cNvPr id="38920" name="投影片編號版面配置區 11"/>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FE23D35-CB53-4400-81F3-3AC314A22A8D}" type="slidenum">
              <a:rPr kumimoji="0" lang="zh-TW" altLang="en-US" sz="1000">
                <a:latin typeface="Times New Roman" pitchFamily="18" charset="0"/>
              </a:rPr>
              <a:pPr algn="r" eaLnBrk="1" hangingPunct="1"/>
              <a:t>43</a:t>
            </a:fld>
            <a:endParaRPr kumimoji="0" lang="en-US" altLang="zh-TW" sz="1000">
              <a:latin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Rectangle 4"/>
          <p:cNvSpPr>
            <a:spLocks noGrp="1" noChangeArrowheads="1"/>
          </p:cNvSpPr>
          <p:nvPr>
            <p:ph type="title"/>
          </p:nvPr>
        </p:nvSpPr>
        <p:spPr>
          <a:xfrm>
            <a:off x="488504" y="476672"/>
            <a:ext cx="8915400" cy="1139825"/>
          </a:xfrm>
        </p:spPr>
        <p:txBody>
          <a:bodyPr/>
          <a:lstStyle/>
          <a:p>
            <a:pPr>
              <a:defRPr/>
            </a:pPr>
            <a:r>
              <a:rPr lang="zh-TW" altLang="zh-TW" kern="1200" dirty="0">
                <a:effectLst>
                  <a:outerShdw blurRad="38100" dist="38100" dir="2700000" algn="tl">
                    <a:srgbClr val="C0C0C0"/>
                  </a:outerShdw>
                </a:effectLst>
                <a:latin typeface="Times New Roman" pitchFamily="18" charset="0"/>
                <a:ea typeface="標楷體" pitchFamily="65" charset="-120"/>
                <a:cs typeface="+mn-cs"/>
              </a:rPr>
              <a:t>跨職能業務</a:t>
            </a:r>
            <a:endParaRPr lang="zh-TW" altLang="en-US" kern="1200" dirty="0">
              <a:effectLst>
                <a:outerShdw blurRad="38100" dist="38100" dir="2700000" algn="tl">
                  <a:srgbClr val="C0C0C0"/>
                </a:outerShdw>
              </a:effectLst>
              <a:latin typeface="Times New Roman" pitchFamily="18" charset="0"/>
              <a:ea typeface="標楷體" pitchFamily="65" charset="-120"/>
              <a:cs typeface="+mn-cs"/>
            </a:endParaRPr>
          </a:p>
        </p:txBody>
      </p:sp>
      <p:sp>
        <p:nvSpPr>
          <p:cNvPr id="2" name="內容版面配置區 1"/>
          <p:cNvSpPr>
            <a:spLocks noGrp="1"/>
          </p:cNvSpPr>
          <p:nvPr>
            <p:ph idx="1"/>
          </p:nvPr>
        </p:nvSpPr>
        <p:spPr>
          <a:xfrm>
            <a:off x="776536" y="1556792"/>
            <a:ext cx="8352928" cy="4680496"/>
          </a:xfrm>
        </p:spPr>
        <p:txBody>
          <a:bodyPr/>
          <a:lstStyle/>
          <a:p>
            <a:pPr marL="0" indent="0">
              <a:lnSpc>
                <a:spcPct val="150000"/>
              </a:lnSpc>
              <a:buNone/>
            </a:pPr>
            <a:r>
              <a:rPr lang="zh-TW" altLang="zh-TW" dirty="0"/>
              <a:t>共通性作業跨職能整合範例因涉及機關內部不同單位</a:t>
            </a:r>
            <a:r>
              <a:rPr lang="en-US" altLang="zh-TW" dirty="0"/>
              <a:t>(</a:t>
            </a:r>
            <a:r>
              <a:rPr lang="zh-TW" altLang="zh-TW" dirty="0"/>
              <a:t>或業務</a:t>
            </a:r>
            <a:r>
              <a:rPr lang="en-US" altLang="zh-TW" dirty="0"/>
              <a:t>)</a:t>
            </a:r>
            <a:r>
              <a:rPr lang="zh-TW" altLang="zh-TW" dirty="0"/>
              <a:t>之作業，各機關宜</a:t>
            </a:r>
            <a:r>
              <a:rPr lang="zh-TW" altLang="zh-TW" dirty="0">
                <a:solidFill>
                  <a:srgbClr val="FF0000"/>
                </a:solidFill>
              </a:rPr>
              <a:t>視業務性質增納跨職能整合業務項目</a:t>
            </a:r>
            <a:r>
              <a:rPr lang="zh-TW" altLang="zh-TW" dirty="0"/>
              <a:t>，並合宜彈性調整控制作業及作業流程，以強化源頭管理及整合關鍵控制重點。</a:t>
            </a:r>
            <a:endParaRPr lang="zh-TW" altLang="en-US" dirty="0"/>
          </a:p>
        </p:txBody>
      </p:sp>
      <p:sp>
        <p:nvSpPr>
          <p:cNvPr id="3891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8401D590-0D8D-4E17-8C08-9F3F87A88B56}" type="slidenum">
              <a:rPr kumimoji="0" lang="zh-TW" altLang="en-US" smtClean="0">
                <a:latin typeface="Times New Roman" pitchFamily="18" charset="0"/>
              </a:rPr>
              <a:pPr eaLnBrk="1" hangingPunct="1"/>
              <a:t>44</a:t>
            </a:fld>
            <a:endParaRPr kumimoji="0" lang="en-US" altLang="zh-TW" smtClean="0">
              <a:latin typeface="Times New Roman" pitchFamily="18" charset="0"/>
            </a:endParaRPr>
          </a:p>
        </p:txBody>
      </p:sp>
      <p:sp>
        <p:nvSpPr>
          <p:cNvPr id="38920" name="投影片編號版面配置區 11"/>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FE23D35-CB53-4400-81F3-3AC314A22A8D}" type="slidenum">
              <a:rPr kumimoji="0" lang="zh-TW" altLang="en-US" sz="1000">
                <a:latin typeface="Times New Roman" pitchFamily="18" charset="0"/>
              </a:rPr>
              <a:pPr algn="r" eaLnBrk="1" hangingPunct="1"/>
              <a:t>44</a:t>
            </a:fld>
            <a:endParaRPr kumimoji="0" lang="en-US" altLang="zh-TW" sz="1000">
              <a:latin typeface="Times New Roman" pitchFamily="18" charset="0"/>
            </a:endParaRPr>
          </a:p>
        </p:txBody>
      </p:sp>
    </p:spTree>
    <p:extLst>
      <p:ext uri="{BB962C8B-B14F-4D97-AF65-F5344CB8AC3E}">
        <p14:creationId xmlns:p14="http://schemas.microsoft.com/office/powerpoint/2010/main" val="530951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2" name="Rectangle 4"/>
          <p:cNvSpPr>
            <a:spLocks noGrp="1" noChangeArrowheads="1"/>
          </p:cNvSpPr>
          <p:nvPr>
            <p:ph type="title"/>
          </p:nvPr>
        </p:nvSpPr>
        <p:spPr>
          <a:xfrm>
            <a:off x="488504" y="620688"/>
            <a:ext cx="8915400" cy="1139825"/>
          </a:xfrm>
        </p:spPr>
        <p:txBody>
          <a:bodyPr/>
          <a:lstStyle/>
          <a:p>
            <a:pPr>
              <a:defRPr/>
            </a:pPr>
            <a:r>
              <a:rPr lang="zh-TW" altLang="zh-TW" dirty="0"/>
              <a:t>個別性業務</a:t>
            </a:r>
            <a:endParaRPr lang="zh-TW" altLang="en-US"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
        <p:nvSpPr>
          <p:cNvPr id="2" name="內容版面配置區 1"/>
          <p:cNvSpPr>
            <a:spLocks noGrp="1"/>
          </p:cNvSpPr>
          <p:nvPr>
            <p:ph idx="1"/>
          </p:nvPr>
        </p:nvSpPr>
        <p:spPr>
          <a:xfrm>
            <a:off x="1640632" y="2204864"/>
            <a:ext cx="6624736" cy="4032424"/>
          </a:xfrm>
        </p:spPr>
        <p:txBody>
          <a:bodyPr/>
          <a:lstStyle/>
          <a:p>
            <a:pPr marL="0" indent="0">
              <a:buNone/>
            </a:pPr>
            <a:r>
              <a:rPr lang="zh-TW" altLang="zh-TW" dirty="0"/>
              <a:t>屬</a:t>
            </a:r>
            <a:r>
              <a:rPr lang="zh-TW" altLang="zh-TW" dirty="0">
                <a:solidFill>
                  <a:srgbClr val="FF0000"/>
                </a:solidFill>
              </a:rPr>
              <a:t>需優先處理範圍之作業項目</a:t>
            </a:r>
            <a:r>
              <a:rPr lang="zh-TW" altLang="zh-TW" dirty="0"/>
              <a:t>，應即時納入內部控制制度。</a:t>
            </a:r>
            <a:endParaRPr lang="zh-TW" altLang="en-US" dirty="0"/>
          </a:p>
        </p:txBody>
      </p:sp>
      <p:sp>
        <p:nvSpPr>
          <p:cNvPr id="3891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8401D590-0D8D-4E17-8C08-9F3F87A88B56}" type="slidenum">
              <a:rPr kumimoji="0" lang="zh-TW" altLang="en-US" smtClean="0">
                <a:latin typeface="Times New Roman" pitchFamily="18" charset="0"/>
              </a:rPr>
              <a:pPr eaLnBrk="1" hangingPunct="1"/>
              <a:t>45</a:t>
            </a:fld>
            <a:endParaRPr kumimoji="0" lang="en-US" altLang="zh-TW" smtClean="0">
              <a:latin typeface="Times New Roman" pitchFamily="18" charset="0"/>
            </a:endParaRPr>
          </a:p>
        </p:txBody>
      </p:sp>
      <p:sp>
        <p:nvSpPr>
          <p:cNvPr id="38920" name="投影片編號版面配置區 11"/>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FE23D35-CB53-4400-81F3-3AC314A22A8D}" type="slidenum">
              <a:rPr kumimoji="0" lang="zh-TW" altLang="en-US" sz="1000">
                <a:latin typeface="Times New Roman" pitchFamily="18" charset="0"/>
              </a:rPr>
              <a:pPr algn="r" eaLnBrk="1" hangingPunct="1"/>
              <a:t>45</a:t>
            </a:fld>
            <a:endParaRPr kumimoji="0" lang="en-US" altLang="zh-TW" sz="1000">
              <a:latin typeface="Times New Roman" pitchFamily="18" charset="0"/>
            </a:endParaRPr>
          </a:p>
        </p:txBody>
      </p:sp>
    </p:spTree>
    <p:extLst>
      <p:ext uri="{BB962C8B-B14F-4D97-AF65-F5344CB8AC3E}">
        <p14:creationId xmlns:p14="http://schemas.microsoft.com/office/powerpoint/2010/main" val="530951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title" idx="4294967295"/>
          </p:nvPr>
        </p:nvSpPr>
        <p:spPr>
          <a:xfrm>
            <a:off x="271728" y="333376"/>
            <a:ext cx="9469173" cy="720725"/>
          </a:xfrm>
        </p:spPr>
        <p:txBody>
          <a:bodyPr/>
          <a:lstStyle/>
          <a:p>
            <a:r>
              <a:rPr lang="zh-TW" altLang="en-US" b="0" dirty="0" smtClean="0">
                <a:solidFill>
                  <a:srgbClr val="C00000"/>
                </a:solidFill>
                <a:effectLst>
                  <a:outerShdw blurRad="38100" dist="38100" dir="2700000" algn="tl">
                    <a:srgbClr val="000000">
                      <a:alpha val="43137"/>
                    </a:srgbClr>
                  </a:outerShdw>
                </a:effectLst>
              </a:rPr>
              <a:t>控制作業應設計之控制重點</a:t>
            </a:r>
          </a:p>
        </p:txBody>
      </p:sp>
      <p:graphicFrame>
        <p:nvGraphicFramePr>
          <p:cNvPr id="5" name="資料庫圖表 4"/>
          <p:cNvGraphicFramePr/>
          <p:nvPr>
            <p:extLst>
              <p:ext uri="{D42A27DB-BD31-4B8C-83A1-F6EECF244321}">
                <p14:modId xmlns:p14="http://schemas.microsoft.com/office/powerpoint/2010/main" val="1773773694"/>
              </p:ext>
            </p:extLst>
          </p:nvPr>
        </p:nvGraphicFramePr>
        <p:xfrm>
          <a:off x="0" y="1484786"/>
          <a:ext cx="10065569" cy="4978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投影片編號版面配置區 6"/>
          <p:cNvSpPr>
            <a:spLocks noGrp="1"/>
          </p:cNvSpPr>
          <p:nvPr>
            <p:ph type="sldNum" sz="quarter" idx="12"/>
          </p:nvPr>
        </p:nvSpPr>
        <p:spPr/>
        <p:txBody>
          <a:bodyPr/>
          <a:lstStyle/>
          <a:p>
            <a:pPr>
              <a:defRPr/>
            </a:pPr>
            <a:fld id="{EC29C9C9-E622-4BBD-8EE3-E772796A761A}" type="slidenum">
              <a:rPr lang="zh-TW" altLang="en-US"/>
              <a:pPr>
                <a:defRPr/>
              </a:pPr>
              <a:t>46</a:t>
            </a:fld>
            <a:endParaRPr lang="en-US" altLang="zh-TW" dirty="0"/>
          </a:p>
        </p:txBody>
      </p:sp>
    </p:spTree>
    <p:extLst>
      <p:ext uri="{BB962C8B-B14F-4D97-AF65-F5344CB8AC3E}">
        <p14:creationId xmlns:p14="http://schemas.microsoft.com/office/powerpoint/2010/main" val="3243100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FD3F4288-FCF4-410D-9F34-3ACCB10E9FA5}" type="slidenum">
              <a:rPr kumimoji="0" lang="zh-TW" altLang="en-US" smtClean="0">
                <a:latin typeface="Times New Roman" pitchFamily="18" charset="0"/>
              </a:rPr>
              <a:pPr eaLnBrk="1" hangingPunct="1"/>
              <a:t>47</a:t>
            </a:fld>
            <a:endParaRPr kumimoji="0" lang="en-US" altLang="zh-TW" smtClean="0">
              <a:latin typeface="Times New Roman" pitchFamily="18" charset="0"/>
            </a:endParaRPr>
          </a:p>
        </p:txBody>
      </p:sp>
      <p:sp>
        <p:nvSpPr>
          <p:cNvPr id="43013" name="Rectangle 5"/>
          <p:cNvSpPr>
            <a:spLocks noChangeArrowheads="1"/>
          </p:cNvSpPr>
          <p:nvPr/>
        </p:nvSpPr>
        <p:spPr bwMode="auto">
          <a:xfrm>
            <a:off x="372294" y="1556792"/>
            <a:ext cx="9001000" cy="405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0" hangingPunct="0">
              <a:lnSpc>
                <a:spcPct val="90000"/>
              </a:lnSpc>
              <a:spcBef>
                <a:spcPct val="20000"/>
              </a:spcBef>
              <a:buClr>
                <a:srgbClr val="CC0000"/>
              </a:buClr>
              <a:buSzPct val="75000"/>
              <a:buFont typeface="Wingdings" panose="05000000000000000000" pitchFamily="2" charset="2"/>
              <a:buChar char="u"/>
            </a:pPr>
            <a:r>
              <a:rPr lang="zh-TW" altLang="en-US" sz="3200" b="1" dirty="0" smtClean="0">
                <a:latin typeface="Times New Roman" pitchFamily="18" charset="0"/>
              </a:rPr>
              <a:t>通常</a:t>
            </a:r>
            <a:r>
              <a:rPr lang="zh-TW" altLang="en-US" sz="3200" b="1" dirty="0">
                <a:latin typeface="Times New Roman" pitchFamily="18" charset="0"/>
              </a:rPr>
              <a:t>與覆核相結合，主要運用在高階主管</a:t>
            </a:r>
            <a:r>
              <a:rPr lang="zh-TW" altLang="en-US" sz="3200" b="1" dirty="0" smtClean="0">
                <a:latin typeface="Times New Roman" pitchFamily="18" charset="0"/>
              </a:rPr>
              <a:t>對於</a:t>
            </a:r>
            <a:r>
              <a:rPr lang="zh-TW" altLang="en-US" sz="3200" b="1" dirty="0">
                <a:latin typeface="Times New Roman" pitchFamily="18" charset="0"/>
              </a:rPr>
              <a:t>機關內部各單位計畫與預算之管控，因為</a:t>
            </a:r>
            <a:r>
              <a:rPr lang="zh-TW" altLang="en-US" sz="3200" b="1" dirty="0" smtClean="0">
                <a:latin typeface="Times New Roman" pitchFamily="18" charset="0"/>
              </a:rPr>
              <a:t>計畫和</a:t>
            </a:r>
            <a:r>
              <a:rPr lang="zh-TW" altLang="en-US" sz="3200" b="1" dirty="0">
                <a:latin typeface="Times New Roman" pitchFamily="18" charset="0"/>
              </a:rPr>
              <a:t>預算本身即可作為衡量標準，因此所採取的</a:t>
            </a:r>
            <a:r>
              <a:rPr lang="zh-TW" altLang="en-US" sz="3200" b="1" dirty="0" smtClean="0">
                <a:latin typeface="Times New Roman" pitchFamily="18" charset="0"/>
              </a:rPr>
              <a:t>補救</a:t>
            </a:r>
            <a:r>
              <a:rPr lang="zh-TW" altLang="en-US" sz="3200" b="1" dirty="0">
                <a:latin typeface="Times New Roman" pitchFamily="18" charset="0"/>
              </a:rPr>
              <a:t>動作與追蹤措施，即為一種控制作業。</a:t>
            </a:r>
            <a:endParaRPr lang="en-US" altLang="zh-TW" sz="3200" b="1" dirty="0">
              <a:latin typeface="Times New Roman" pitchFamily="18" charset="0"/>
            </a:endParaRPr>
          </a:p>
          <a:p>
            <a:pPr marL="457200" indent="-457200" eaLnBrk="0" hangingPunct="0">
              <a:lnSpc>
                <a:spcPct val="90000"/>
              </a:lnSpc>
              <a:spcBef>
                <a:spcPct val="20000"/>
              </a:spcBef>
              <a:buClr>
                <a:srgbClr val="CC0000"/>
              </a:buClr>
              <a:buSzPct val="75000"/>
              <a:buFont typeface="Wingdings" panose="05000000000000000000" pitchFamily="2" charset="2"/>
              <a:buChar char="u"/>
            </a:pPr>
            <a:r>
              <a:rPr lang="zh-TW" altLang="en-US" sz="3200" b="1" dirty="0" smtClean="0">
                <a:latin typeface="Times New Roman" pitchFamily="18" charset="0"/>
              </a:rPr>
              <a:t>常見績效考核控制</a:t>
            </a:r>
            <a:r>
              <a:rPr lang="zh-TW" altLang="en-US" sz="3200" b="1" dirty="0">
                <a:latin typeface="Times New Roman" pitchFamily="18" charset="0"/>
              </a:rPr>
              <a:t>如 </a:t>
            </a:r>
            <a:r>
              <a:rPr lang="zh-TW" altLang="en-US" sz="3200" b="1" dirty="0" smtClean="0">
                <a:latin typeface="Times New Roman" pitchFamily="18" charset="0"/>
              </a:rPr>
              <a:t>下</a:t>
            </a:r>
            <a:r>
              <a:rPr lang="zh-TW" altLang="en-US" sz="3200" b="1" dirty="0">
                <a:latin typeface="Times New Roman" pitchFamily="18" charset="0"/>
              </a:rPr>
              <a:t>：</a:t>
            </a:r>
            <a:endParaRPr lang="en-US" altLang="zh-TW" sz="3200" b="1" dirty="0">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比較本期與上期計畫及預算資訊。</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比較財務資訊與非財務資訊。</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比較計畫、預算間之關係。</a:t>
            </a:r>
            <a:endParaRPr lang="zh-TW" altLang="en-US" sz="2400" b="1" dirty="0">
              <a:solidFill>
                <a:srgbClr val="006600"/>
              </a:solidFill>
              <a:latin typeface="Times New Roman" pitchFamily="18" charset="0"/>
            </a:endParaRPr>
          </a:p>
        </p:txBody>
      </p:sp>
      <p:sp>
        <p:nvSpPr>
          <p:cNvPr id="43014" name="投影片編號版面配置區 7"/>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461110E-3E70-4CE4-B1B6-82343532B3CE}" type="slidenum">
              <a:rPr kumimoji="0" lang="zh-TW" altLang="en-US" sz="1000">
                <a:latin typeface="Times New Roman" pitchFamily="18" charset="0"/>
              </a:rPr>
              <a:pPr algn="r" eaLnBrk="1" hangingPunct="1"/>
              <a:t>47</a:t>
            </a:fld>
            <a:endParaRPr kumimoji="0" lang="en-US" altLang="zh-TW" sz="1000">
              <a:latin typeface="Times New Roman" pitchFamily="18" charset="0"/>
            </a:endParaRPr>
          </a:p>
        </p:txBody>
      </p:sp>
      <p:sp>
        <p:nvSpPr>
          <p:cNvPr id="9" name="Rectangle 4"/>
          <p:cNvSpPr txBox="1">
            <a:spLocks noChangeArrowheads="1"/>
          </p:cNvSpPr>
          <p:nvPr/>
        </p:nvSpPr>
        <p:spPr bwMode="auto">
          <a:xfrm>
            <a:off x="2252812" y="548035"/>
            <a:ext cx="540037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Arial" panose="020B0604020202020204" pitchFamily="34" charset="0"/>
                <a:ea typeface="+mn-ea"/>
                <a:cs typeface="Arial" panose="020B0604020202020204" pitchFamily="34" charset="0"/>
              </a:defRPr>
            </a:lvl1pPr>
            <a:lvl2pPr algn="ctr" rtl="0" eaLnBrk="0" fontAlgn="base" hangingPunct="0">
              <a:spcBef>
                <a:spcPct val="0"/>
              </a:spcBef>
              <a:spcAft>
                <a:spcPct val="0"/>
              </a:spcAft>
              <a:defRPr kumimoji="1" sz="4400" b="1">
                <a:solidFill>
                  <a:srgbClr val="A50021"/>
                </a:solidFill>
                <a:latin typeface="標楷體" charset="0"/>
                <a:ea typeface="新細明體" charset="0"/>
              </a:defRPr>
            </a:lvl2pPr>
            <a:lvl3pPr algn="ctr" rtl="0" eaLnBrk="0" fontAlgn="base" hangingPunct="0">
              <a:spcBef>
                <a:spcPct val="0"/>
              </a:spcBef>
              <a:spcAft>
                <a:spcPct val="0"/>
              </a:spcAft>
              <a:defRPr kumimoji="1" sz="4400" b="1">
                <a:solidFill>
                  <a:srgbClr val="A50021"/>
                </a:solidFill>
                <a:latin typeface="標楷體" charset="0"/>
                <a:ea typeface="新細明體" charset="0"/>
              </a:defRPr>
            </a:lvl3pPr>
            <a:lvl4pPr algn="ctr" rtl="0" eaLnBrk="0" fontAlgn="base" hangingPunct="0">
              <a:spcBef>
                <a:spcPct val="0"/>
              </a:spcBef>
              <a:spcAft>
                <a:spcPct val="0"/>
              </a:spcAft>
              <a:defRPr kumimoji="1" sz="4400" b="1">
                <a:solidFill>
                  <a:srgbClr val="A50021"/>
                </a:solidFill>
                <a:latin typeface="標楷體" charset="0"/>
                <a:ea typeface="新細明體" charset="0"/>
              </a:defRPr>
            </a:lvl4pPr>
            <a:lvl5pPr algn="ctr" rtl="0" eaLnBrk="0" fontAlgn="base" hangingPunct="0">
              <a:spcBef>
                <a:spcPct val="0"/>
              </a:spcBef>
              <a:spcAft>
                <a:spcPct val="0"/>
              </a:spcAft>
              <a:defRPr kumimoji="1" sz="4400" b="1">
                <a:solidFill>
                  <a:srgbClr val="A50021"/>
                </a:solidFill>
                <a:latin typeface="標楷體" charset="0"/>
                <a:ea typeface="新細明體" charset="0"/>
              </a:defRPr>
            </a:lvl5pPr>
            <a:lvl6pPr marL="457200" algn="ctr" rtl="0" eaLnBrk="0" fontAlgn="base" hangingPunct="0">
              <a:spcBef>
                <a:spcPct val="0"/>
              </a:spcBef>
              <a:spcAft>
                <a:spcPct val="0"/>
              </a:spcAft>
              <a:defRPr kumimoji="1" sz="4400" b="1">
                <a:solidFill>
                  <a:srgbClr val="A50021"/>
                </a:solidFill>
                <a:latin typeface="標楷體" charset="0"/>
                <a:ea typeface="新細明體" charset="0"/>
              </a:defRPr>
            </a:lvl6pPr>
            <a:lvl7pPr marL="914400" algn="ctr" rtl="0" eaLnBrk="0" fontAlgn="base" hangingPunct="0">
              <a:spcBef>
                <a:spcPct val="0"/>
              </a:spcBef>
              <a:spcAft>
                <a:spcPct val="0"/>
              </a:spcAft>
              <a:defRPr kumimoji="1" sz="4400" b="1">
                <a:solidFill>
                  <a:srgbClr val="A50021"/>
                </a:solidFill>
                <a:latin typeface="標楷體" charset="0"/>
                <a:ea typeface="新細明體" charset="0"/>
              </a:defRPr>
            </a:lvl7pPr>
            <a:lvl8pPr marL="1371600" algn="ctr" rtl="0" eaLnBrk="0" fontAlgn="base" hangingPunct="0">
              <a:spcBef>
                <a:spcPct val="0"/>
              </a:spcBef>
              <a:spcAft>
                <a:spcPct val="0"/>
              </a:spcAft>
              <a:defRPr kumimoji="1" sz="4400" b="1">
                <a:solidFill>
                  <a:srgbClr val="A50021"/>
                </a:solidFill>
                <a:latin typeface="標楷體" charset="0"/>
                <a:ea typeface="新細明體" charset="0"/>
              </a:defRPr>
            </a:lvl8pPr>
            <a:lvl9pPr marL="1828800" algn="ctr" rtl="0" eaLnBrk="0" fontAlgn="base" hangingPunct="0">
              <a:spcBef>
                <a:spcPct val="0"/>
              </a:spcBef>
              <a:spcAft>
                <a:spcPct val="0"/>
              </a:spcAft>
              <a:defRPr kumimoji="1" sz="4400" b="1">
                <a:solidFill>
                  <a:srgbClr val="A50021"/>
                </a:solidFill>
                <a:latin typeface="標楷體" charset="0"/>
                <a:ea typeface="新細明體" charset="0"/>
              </a:defRPr>
            </a:lvl9pPr>
          </a:lstStyle>
          <a:p>
            <a:pPr>
              <a:defRPr/>
            </a:pPr>
            <a:r>
              <a:rPr lang="zh-TW" altLang="en-US" sz="4000" kern="0" dirty="0" smtClean="0">
                <a:effectLst>
                  <a:outerShdw blurRad="38100" dist="38100" dir="2700000" algn="tl">
                    <a:srgbClr val="C0C0C0"/>
                  </a:outerShdw>
                </a:effectLst>
                <a:latin typeface="Times New Roman" pitchFamily="18" charset="0"/>
                <a:ea typeface="標楷體" pitchFamily="65" charset="-120"/>
              </a:rPr>
              <a:t>設計控制重點</a:t>
            </a:r>
            <a:r>
              <a:rPr lang="en-US" altLang="zh-TW" sz="4000" kern="0" dirty="0" smtClean="0">
                <a:effectLst>
                  <a:outerShdw blurRad="38100" dist="38100" dir="2700000" algn="tl">
                    <a:srgbClr val="C0C0C0"/>
                  </a:outerShdw>
                </a:effectLst>
                <a:latin typeface="Times New Roman" pitchFamily="18" charset="0"/>
                <a:ea typeface="標楷體" pitchFamily="65" charset="-120"/>
              </a:rPr>
              <a:t>-</a:t>
            </a:r>
            <a:r>
              <a:rPr lang="zh-TW" altLang="en-US" sz="3200" dirty="0" smtClean="0">
                <a:solidFill>
                  <a:srgbClr val="0000FF"/>
                </a:solidFill>
                <a:latin typeface="Times New Roman" pitchFamily="18" charset="0"/>
              </a:rPr>
              <a:t>績效</a:t>
            </a:r>
            <a:r>
              <a:rPr lang="zh-TW" altLang="en-US" sz="3200" dirty="0">
                <a:solidFill>
                  <a:srgbClr val="0000FF"/>
                </a:solidFill>
                <a:latin typeface="Times New Roman" pitchFamily="18" charset="0"/>
              </a:rPr>
              <a:t>考核</a:t>
            </a:r>
            <a:endParaRPr lang="zh-TW" altLang="en-US" sz="3200" kern="0"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2C63530E-8A3D-4F26-B0A7-C3F758347298}" type="slidenum">
              <a:rPr kumimoji="0" lang="zh-TW" altLang="en-US" smtClean="0">
                <a:latin typeface="Times New Roman" pitchFamily="18" charset="0"/>
              </a:rPr>
              <a:pPr eaLnBrk="1" hangingPunct="1"/>
              <a:t>48</a:t>
            </a:fld>
            <a:endParaRPr kumimoji="0" lang="en-US" altLang="zh-TW" smtClean="0">
              <a:latin typeface="Times New Roman" pitchFamily="18" charset="0"/>
            </a:endParaRPr>
          </a:p>
        </p:txBody>
      </p:sp>
      <p:sp>
        <p:nvSpPr>
          <p:cNvPr id="329732" name="Rectangle 4"/>
          <p:cNvSpPr>
            <a:spLocks noGrp="1" noChangeArrowheads="1"/>
          </p:cNvSpPr>
          <p:nvPr>
            <p:ph type="title" idx="4294967295"/>
          </p:nvPr>
        </p:nvSpPr>
        <p:spPr>
          <a:xfrm>
            <a:off x="2216646" y="404664"/>
            <a:ext cx="5400377" cy="720725"/>
          </a:xfrm>
        </p:spPr>
        <p:txBody>
          <a:bodyPr/>
          <a:lstStyle/>
          <a:p>
            <a:pPr>
              <a:defRPr/>
            </a:pPr>
            <a:r>
              <a:rPr lang="zh-TW" altLang="en-US" sz="4000" dirty="0" smtClean="0">
                <a:effectLst>
                  <a:outerShdw blurRad="38100" dist="38100" dir="2700000" algn="tl">
                    <a:srgbClr val="C0C0C0"/>
                  </a:outerShdw>
                </a:effectLst>
                <a:latin typeface="Times New Roman" pitchFamily="18" charset="0"/>
                <a:ea typeface="標楷體" pitchFamily="65" charset="-120"/>
              </a:rPr>
              <a:t>設計控制重點</a:t>
            </a:r>
            <a:r>
              <a:rPr lang="en-US" altLang="zh-TW" sz="3200" dirty="0">
                <a:solidFill>
                  <a:srgbClr val="0000FF"/>
                </a:solidFill>
                <a:latin typeface="新細明體"/>
                <a:ea typeface="新細明體"/>
              </a:rPr>
              <a:t>~</a:t>
            </a:r>
            <a:r>
              <a:rPr lang="zh-TW" altLang="en-US" sz="3200" dirty="0">
                <a:solidFill>
                  <a:srgbClr val="0000FF"/>
                </a:solidFill>
                <a:latin typeface="Times New Roman" pitchFamily="18" charset="0"/>
              </a:rPr>
              <a:t>職能分工</a:t>
            </a:r>
            <a:endParaRPr lang="zh-TW" altLang="en-US" sz="3200"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
        <p:nvSpPr>
          <p:cNvPr id="41989" name="Rectangle 5"/>
          <p:cNvSpPr>
            <a:spLocks noChangeArrowheads="1"/>
          </p:cNvSpPr>
          <p:nvPr/>
        </p:nvSpPr>
        <p:spPr bwMode="auto">
          <a:xfrm>
            <a:off x="488504" y="1412776"/>
            <a:ext cx="8856662" cy="465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0" hangingPunct="0">
              <a:lnSpc>
                <a:spcPct val="90000"/>
              </a:lnSpc>
              <a:spcBef>
                <a:spcPct val="20000"/>
              </a:spcBef>
              <a:buClr>
                <a:srgbClr val="CC0000"/>
              </a:buClr>
              <a:buSzPct val="75000"/>
              <a:buFont typeface="Wingdings" panose="05000000000000000000" pitchFamily="2" charset="2"/>
              <a:buChar char="n"/>
            </a:pPr>
            <a:r>
              <a:rPr lang="zh-TW" altLang="en-US" sz="3200" b="1" dirty="0" smtClean="0">
                <a:latin typeface="Times New Roman" pitchFamily="18" charset="0"/>
              </a:rPr>
              <a:t>重點</a:t>
            </a:r>
            <a:r>
              <a:rPr lang="zh-TW" altLang="en-US" sz="3200" b="1" dirty="0">
                <a:latin typeface="Times New Roman" pitchFamily="18" charset="0"/>
              </a:rPr>
              <a:t>在「分工」，主要目的在預防與及時發現在</a:t>
            </a:r>
            <a:r>
              <a:rPr lang="zh-TW" altLang="en-US" sz="3200" b="1" dirty="0" smtClean="0">
                <a:latin typeface="Times New Roman" pitchFamily="18" charset="0"/>
              </a:rPr>
              <a:t>執行</a:t>
            </a:r>
            <a:r>
              <a:rPr lang="zh-TW" altLang="en-US" sz="3200" b="1" dirty="0">
                <a:latin typeface="Times New Roman" pitchFamily="18" charset="0"/>
              </a:rPr>
              <a:t>所分派職務時產生之錯誤或舞弊行為，是一</a:t>
            </a:r>
            <a:r>
              <a:rPr lang="zh-TW" altLang="en-US" sz="3200" b="1" dirty="0" smtClean="0">
                <a:latin typeface="Times New Roman" pitchFamily="18" charset="0"/>
              </a:rPr>
              <a:t>項基本而且重要的控制活動。</a:t>
            </a:r>
            <a:endParaRPr lang="en-US" altLang="zh-TW" sz="3200" b="1" dirty="0" smtClean="0">
              <a:latin typeface="Times New Roman" pitchFamily="18" charset="0"/>
            </a:endParaRPr>
          </a:p>
          <a:p>
            <a:pPr marL="457200" indent="-457200" eaLnBrk="0" hangingPunct="0">
              <a:lnSpc>
                <a:spcPct val="90000"/>
              </a:lnSpc>
              <a:spcBef>
                <a:spcPct val="20000"/>
              </a:spcBef>
              <a:buClr>
                <a:srgbClr val="CC0000"/>
              </a:buClr>
              <a:buSzPct val="75000"/>
              <a:buFont typeface="Wingdings" panose="05000000000000000000" pitchFamily="2" charset="2"/>
              <a:buChar char="n"/>
            </a:pPr>
            <a:r>
              <a:rPr lang="zh-TW" altLang="en-US" sz="3200" b="1" dirty="0" smtClean="0">
                <a:latin typeface="Times New Roman" pitchFamily="18" charset="0"/>
              </a:rPr>
              <a:t>常見</a:t>
            </a:r>
            <a:r>
              <a:rPr lang="zh-TW" altLang="en-US" sz="3200" b="1" dirty="0">
                <a:latin typeface="Times New Roman" pitchFamily="18" charset="0"/>
              </a:rPr>
              <a:t>的職能分工控制如下：</a:t>
            </a:r>
            <a:endParaRPr lang="en-US" altLang="zh-TW" sz="3200" b="1" dirty="0">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資產保管人員與會計人員分開</a:t>
            </a:r>
            <a:r>
              <a:rPr lang="zh-TW" altLang="en-US" sz="3200" b="1" dirty="0">
                <a:latin typeface="Times New Roman" pitchFamily="18" charset="0"/>
              </a:rPr>
              <a:t>。</a:t>
            </a:r>
            <a:endParaRPr lang="en-US" altLang="zh-TW" sz="3200" b="1" dirty="0">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交易授權與資產的保管分開。</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營運責任與資料處理責任分開。</a:t>
            </a:r>
            <a:endParaRPr lang="en-US" altLang="zh-TW" sz="3200" b="1" dirty="0">
              <a:solidFill>
                <a:srgbClr val="006600"/>
              </a:solidFill>
              <a:latin typeface="Times New Roman" pitchFamily="18" charset="0"/>
            </a:endParaRPr>
          </a:p>
          <a:p>
            <a:pPr marL="719138" lvl="1" indent="-261938"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系統分析師、程式設計師不能兼辦資料輸入</a:t>
            </a:r>
            <a:r>
              <a:rPr lang="zh-TW" altLang="en-US" sz="3200" b="1" dirty="0" smtClean="0">
                <a:solidFill>
                  <a:srgbClr val="006600"/>
                </a:solidFill>
                <a:latin typeface="Times New Roman" pitchFamily="18" charset="0"/>
              </a:rPr>
              <a:t>或電腦操作</a:t>
            </a:r>
            <a:r>
              <a:rPr lang="zh-TW" altLang="en-US" sz="3200" b="1" dirty="0">
                <a:solidFill>
                  <a:srgbClr val="006600"/>
                </a:solidFill>
                <a:latin typeface="Times New Roman" pitchFamily="18" charset="0"/>
              </a:rPr>
              <a:t>。</a:t>
            </a:r>
          </a:p>
        </p:txBody>
      </p:sp>
      <p:sp>
        <p:nvSpPr>
          <p:cNvPr id="41990" name="投影片編號版面配置區 7"/>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C0635CEC-8499-45D0-AC89-6D9FCC68616D}" type="slidenum">
              <a:rPr kumimoji="0" lang="zh-TW" altLang="en-US" sz="1000">
                <a:latin typeface="Times New Roman" pitchFamily="18" charset="0"/>
              </a:rPr>
              <a:pPr algn="r" eaLnBrk="1" hangingPunct="1"/>
              <a:t>48</a:t>
            </a:fld>
            <a:endParaRPr kumimoji="0" lang="en-US" altLang="zh-TW" sz="1000">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488950" y="128937"/>
            <a:ext cx="8915400" cy="851793"/>
          </a:xfrm>
        </p:spPr>
        <p:txBody>
          <a:bodyPr/>
          <a:lstStyle/>
          <a:p>
            <a:pPr eaLnBrk="1" hangingPunct="1"/>
            <a:r>
              <a:rPr lang="zh-TW" altLang="en-US" sz="3600" dirty="0">
                <a:ea typeface="標楷體" pitchFamily="65" charset="-120"/>
              </a:rPr>
              <a:t>好好</a:t>
            </a:r>
            <a:r>
              <a:rPr lang="zh-TW" altLang="en-US" sz="3600" dirty="0" smtClean="0">
                <a:ea typeface="標楷體" pitchFamily="65" charset="-120"/>
              </a:rPr>
              <a:t>開車</a:t>
            </a:r>
            <a:r>
              <a:rPr lang="zh-TW" altLang="en-US" sz="3600" dirty="0">
                <a:ea typeface="標楷體" pitchFamily="65" charset="-120"/>
              </a:rPr>
              <a:t>的條件</a:t>
            </a:r>
            <a:endParaRPr lang="zh-TW" altLang="en-US" sz="3600" dirty="0" smtClean="0">
              <a:ea typeface="標楷體" pitchFamily="65" charset="-120"/>
            </a:endParaRPr>
          </a:p>
        </p:txBody>
      </p:sp>
      <p:sp>
        <p:nvSpPr>
          <p:cNvPr id="2" name="AutoShape 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8" name="群組 7"/>
          <p:cNvGrpSpPr/>
          <p:nvPr/>
        </p:nvGrpSpPr>
        <p:grpSpPr>
          <a:xfrm>
            <a:off x="5169024" y="692696"/>
            <a:ext cx="3240000" cy="2744775"/>
            <a:chOff x="5169384" y="684225"/>
            <a:chExt cx="3240000" cy="2744775"/>
          </a:xfrm>
        </p:grpSpPr>
        <p:pic>
          <p:nvPicPr>
            <p:cNvPr id="2052" name="Picture 4" descr="衝撞造就完美 ， Volvo V40 最新撞擊測試廣告展現 VOLVO 於安全防護領域的領導地位。"/>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384" y="1269000"/>
              <a:ext cx="32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5673080" y="684225"/>
              <a:ext cx="2154436" cy="584775"/>
            </a:xfrm>
            <a:prstGeom prst="rect">
              <a:avLst/>
            </a:prstGeom>
            <a:noFill/>
          </p:spPr>
          <p:txBody>
            <a:bodyPr vert="horz" wrap="square" rtlCol="0">
              <a:spAutoFit/>
            </a:bodyPr>
            <a:lstStyle>
              <a:defPPr>
                <a:defRPr lang="en-US"/>
              </a:defPPr>
              <a:lvl1pPr>
                <a:defRPr sz="3200">
                  <a:latin typeface="+mn-ea"/>
                  <a:ea typeface="+mn-ea"/>
                </a:defRPr>
              </a:lvl1pPr>
            </a:lstStyle>
            <a:p>
              <a:pPr algn="ctr"/>
              <a:r>
                <a:rPr lang="zh-TW" altLang="en-US" dirty="0"/>
                <a:t>風險</a:t>
              </a:r>
              <a:r>
                <a:rPr lang="zh-TW" altLang="en-US" dirty="0" smtClean="0"/>
                <a:t>評估</a:t>
              </a:r>
              <a:endParaRPr lang="zh-TW" altLang="en-US" dirty="0"/>
            </a:p>
          </p:txBody>
        </p:sp>
      </p:grpSp>
      <p:sp>
        <p:nvSpPr>
          <p:cNvPr id="4" name="向右箭號 3"/>
          <p:cNvSpPr/>
          <p:nvPr/>
        </p:nvSpPr>
        <p:spPr>
          <a:xfrm>
            <a:off x="4343855" y="2204984"/>
            <a:ext cx="499669"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6" name="向右箭號 15"/>
          <p:cNvSpPr/>
          <p:nvPr/>
        </p:nvSpPr>
        <p:spPr>
          <a:xfrm rot="10800000">
            <a:off x="4343772" y="5085304"/>
            <a:ext cx="499669"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nvGrpSpPr>
          <p:cNvPr id="10" name="群組 9"/>
          <p:cNvGrpSpPr/>
          <p:nvPr/>
        </p:nvGrpSpPr>
        <p:grpSpPr>
          <a:xfrm>
            <a:off x="5169384" y="3501008"/>
            <a:ext cx="3240000" cy="2745015"/>
            <a:chOff x="5097376" y="3564305"/>
            <a:chExt cx="3240000" cy="2745015"/>
          </a:xfrm>
        </p:grpSpPr>
        <p:sp>
          <p:nvSpPr>
            <p:cNvPr id="12" name="文字方塊 11"/>
            <p:cNvSpPr txBox="1"/>
            <p:nvPr/>
          </p:nvSpPr>
          <p:spPr>
            <a:xfrm>
              <a:off x="5678884" y="3564305"/>
              <a:ext cx="2154436" cy="584775"/>
            </a:xfrm>
            <a:prstGeom prst="rect">
              <a:avLst/>
            </a:prstGeom>
            <a:noFill/>
          </p:spPr>
          <p:txBody>
            <a:bodyPr vert="horz" wrap="square" rtlCol="0">
              <a:spAutoFit/>
            </a:bodyPr>
            <a:lstStyle>
              <a:defPPr>
                <a:defRPr lang="en-US"/>
              </a:defPPr>
              <a:lvl1pPr>
                <a:defRPr sz="3200">
                  <a:latin typeface="+mn-ea"/>
                  <a:ea typeface="+mn-ea"/>
                </a:defRPr>
              </a:lvl1pPr>
            </a:lstStyle>
            <a:p>
              <a:pPr algn="ctr"/>
              <a:r>
                <a:rPr lang="zh-TW" altLang="en-US" dirty="0"/>
                <a:t>設計內控</a:t>
              </a:r>
            </a:p>
          </p:txBody>
        </p:sp>
        <p:pic>
          <p:nvPicPr>
            <p:cNvPr id="5" name="圖片 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097376" y="4149320"/>
              <a:ext cx="3240000" cy="2160000"/>
            </a:xfrm>
            <a:prstGeom prst="rect">
              <a:avLst/>
            </a:prstGeom>
          </p:spPr>
        </p:pic>
      </p:grpSp>
      <p:grpSp>
        <p:nvGrpSpPr>
          <p:cNvPr id="7" name="群組 6"/>
          <p:cNvGrpSpPr/>
          <p:nvPr/>
        </p:nvGrpSpPr>
        <p:grpSpPr>
          <a:xfrm>
            <a:off x="848544" y="756233"/>
            <a:ext cx="3240000" cy="2744775"/>
            <a:chOff x="848904" y="683985"/>
            <a:chExt cx="3240000" cy="2744775"/>
          </a:xfrm>
        </p:grpSpPr>
        <p:sp>
          <p:nvSpPr>
            <p:cNvPr id="3" name="文字方塊 2"/>
            <p:cNvSpPr txBox="1"/>
            <p:nvPr/>
          </p:nvSpPr>
          <p:spPr>
            <a:xfrm>
              <a:off x="1352600" y="683985"/>
              <a:ext cx="2160240" cy="584775"/>
            </a:xfrm>
            <a:prstGeom prst="rect">
              <a:avLst/>
            </a:prstGeom>
            <a:noFill/>
          </p:spPr>
          <p:txBody>
            <a:bodyPr vert="horz" wrap="square" rtlCol="0">
              <a:spAutoFit/>
            </a:bodyPr>
            <a:lstStyle/>
            <a:p>
              <a:pPr algn="ctr"/>
              <a:r>
                <a:rPr lang="zh-TW" altLang="en-US" sz="3200" dirty="0" smtClean="0">
                  <a:latin typeface="+mn-ea"/>
                  <a:ea typeface="+mn-ea"/>
                </a:rPr>
                <a:t>確認目標</a:t>
              </a:r>
              <a:endParaRPr lang="zh-TW" altLang="en-US" sz="3200" dirty="0">
                <a:latin typeface="+mn-ea"/>
                <a:ea typeface="+mn-ea"/>
              </a:endParaRPr>
            </a:p>
          </p:txBody>
        </p:sp>
        <p:pic>
          <p:nvPicPr>
            <p:cNvPr id="6" name="圖片 5"/>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48904" y="1268760"/>
              <a:ext cx="3240000" cy="2160000"/>
            </a:xfrm>
            <a:prstGeom prst="rect">
              <a:avLst/>
            </a:prstGeom>
          </p:spPr>
        </p:pic>
      </p:grpSp>
      <p:sp>
        <p:nvSpPr>
          <p:cNvPr id="14" name="圓形箭號 13"/>
          <p:cNvSpPr/>
          <p:nvPr/>
        </p:nvSpPr>
        <p:spPr>
          <a:xfrm rot="5400000">
            <a:off x="8247440" y="2983381"/>
            <a:ext cx="1012468" cy="1039611"/>
          </a:xfrm>
          <a:prstGeom prst="circularArrow">
            <a:avLst/>
          </a:prstGeom>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solidFill>
                <a:schemeClr val="tx1"/>
              </a:solidFill>
            </a:endParaRPr>
          </a:p>
        </p:txBody>
      </p:sp>
      <p:grpSp>
        <p:nvGrpSpPr>
          <p:cNvPr id="18" name="群組 17"/>
          <p:cNvGrpSpPr/>
          <p:nvPr/>
        </p:nvGrpSpPr>
        <p:grpSpPr>
          <a:xfrm>
            <a:off x="848544" y="3501008"/>
            <a:ext cx="3240000" cy="2745015"/>
            <a:chOff x="1136576" y="3564305"/>
            <a:chExt cx="3240000" cy="2745015"/>
          </a:xfrm>
        </p:grpSpPr>
        <p:sp>
          <p:nvSpPr>
            <p:cNvPr id="13" name="文字方塊 12"/>
            <p:cNvSpPr txBox="1"/>
            <p:nvPr/>
          </p:nvSpPr>
          <p:spPr>
            <a:xfrm>
              <a:off x="1712641" y="3564305"/>
              <a:ext cx="2160239" cy="584775"/>
            </a:xfrm>
            <a:prstGeom prst="rect">
              <a:avLst/>
            </a:prstGeom>
            <a:noFill/>
          </p:spPr>
          <p:txBody>
            <a:bodyPr vert="horz" wrap="square" rtlCol="0">
              <a:spAutoFit/>
            </a:bodyPr>
            <a:lstStyle>
              <a:defPPr>
                <a:defRPr lang="en-US"/>
              </a:defPPr>
              <a:lvl1pPr>
                <a:defRPr sz="3200">
                  <a:latin typeface="+mn-ea"/>
                  <a:ea typeface="+mn-ea"/>
                </a:defRPr>
              </a:lvl1pPr>
            </a:lstStyle>
            <a:p>
              <a:pPr algn="ctr"/>
              <a:r>
                <a:rPr lang="zh-TW" altLang="en-US" dirty="0" smtClean="0"/>
                <a:t>執行內控</a:t>
              </a:r>
              <a:endParaRPr lang="zh-TW" altLang="en-US" dirty="0"/>
            </a:p>
          </p:txBody>
        </p:sp>
        <p:pic>
          <p:nvPicPr>
            <p:cNvPr id="17" name="圖片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136576" y="4149320"/>
              <a:ext cx="3240000" cy="2160000"/>
            </a:xfrm>
            <a:prstGeom prst="rect">
              <a:avLst/>
            </a:prstGeom>
          </p:spPr>
        </p:pic>
      </p:grpSp>
    </p:spTree>
    <p:extLst>
      <p:ext uri="{BB962C8B-B14F-4D97-AF65-F5344CB8AC3E}">
        <p14:creationId xmlns:p14="http://schemas.microsoft.com/office/powerpoint/2010/main" val="3265643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ppt_x</p:attrName>
                                        </p:attrNameLst>
                                      </p:cBhvr>
                                      <p:tavLst>
                                        <p:tav tm="0">
                                          <p:val>
                                            <p:strVal val="#ppt_x-#ppt_w*1.125000"/>
                                          </p:val>
                                        </p:tav>
                                        <p:tav tm="100000">
                                          <p:val>
                                            <p:strVal val="#ppt_x"/>
                                          </p:val>
                                        </p:tav>
                                      </p:tavLst>
                                    </p:anim>
                                    <p:animEffect transition="in" filter="wipe(right)">
                                      <p:cBhvr>
                                        <p:cTn id="19" dur="500"/>
                                        <p:tgtEl>
                                          <p:spTgt spid="4"/>
                                        </p:tgtEl>
                                      </p:cBhvr>
                                    </p:animEffect>
                                  </p:childTnLst>
                                </p:cTn>
                              </p:par>
                            </p:childTnLst>
                          </p:cTn>
                        </p:par>
                        <p:par>
                          <p:cTn id="20" fill="hold">
                            <p:stCondLst>
                              <p:cond delay="500"/>
                            </p:stCondLst>
                            <p:childTnLst>
                              <p:par>
                                <p:cTn id="21" presetID="2" presetClass="entr" presetSubtype="3"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p:tgtEl>
                                          <p:spTgt spid="14"/>
                                        </p:tgtEl>
                                        <p:attrNameLst>
                                          <p:attrName>ppt_x</p:attrName>
                                        </p:attrNameLst>
                                      </p:cBhvr>
                                      <p:tavLst>
                                        <p:tav tm="0">
                                          <p:val>
                                            <p:strVal val="#ppt_x+#ppt_w*1.125000"/>
                                          </p:val>
                                        </p:tav>
                                        <p:tav tm="100000">
                                          <p:val>
                                            <p:strVal val="#ppt_x"/>
                                          </p:val>
                                        </p:tav>
                                      </p:tavLst>
                                    </p:anim>
                                    <p:animEffect transition="in" filter="wipe(left)">
                                      <p:cBhvr>
                                        <p:cTn id="30" dur="500"/>
                                        <p:tgtEl>
                                          <p:spTgt spid="14"/>
                                        </p:tgtEl>
                                      </p:cBhvr>
                                    </p:animEffect>
                                  </p:childTnLst>
                                </p:cTn>
                              </p:par>
                            </p:childTnLst>
                          </p:cTn>
                        </p:par>
                        <p:par>
                          <p:cTn id="31" fill="hold">
                            <p:stCondLst>
                              <p:cond delay="500"/>
                            </p:stCondLst>
                            <p:childTnLst>
                              <p:par>
                                <p:cTn id="32" presetID="2" presetClass="entr" presetSubtype="6"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p:tgtEl>
                                          <p:spTgt spid="16"/>
                                        </p:tgtEl>
                                        <p:attrNameLst>
                                          <p:attrName>ppt_x</p:attrName>
                                        </p:attrNameLst>
                                      </p:cBhvr>
                                      <p:tavLst>
                                        <p:tav tm="0">
                                          <p:val>
                                            <p:strVal val="#ppt_x+#ppt_w*1.125000"/>
                                          </p:val>
                                        </p:tav>
                                        <p:tav tm="100000">
                                          <p:val>
                                            <p:strVal val="#ppt_x"/>
                                          </p:val>
                                        </p:tav>
                                      </p:tavLst>
                                    </p:anim>
                                    <p:animEffect transition="in" filter="wipe(left)">
                                      <p:cBhvr>
                                        <p:cTn id="41" dur="500"/>
                                        <p:tgtEl>
                                          <p:spTgt spid="16"/>
                                        </p:tgtEl>
                                      </p:cBhvr>
                                    </p:animEffect>
                                  </p:childTnLst>
                                </p:cTn>
                              </p:par>
                            </p:childTnLst>
                          </p:cTn>
                        </p:par>
                        <p:par>
                          <p:cTn id="42" fill="hold">
                            <p:stCondLst>
                              <p:cond delay="500"/>
                            </p:stCondLst>
                            <p:childTnLst>
                              <p:par>
                                <p:cTn id="43" presetID="2" presetClass="entr" presetSubtype="12"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4" grpId="0" animBg="1"/>
      <p:bldP spid="16"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09BD8544-ACBB-4C52-B5ED-ABA6F2218D72}" type="slidenum">
              <a:rPr kumimoji="0" lang="zh-TW" altLang="en-US" smtClean="0">
                <a:latin typeface="Times New Roman" pitchFamily="18" charset="0"/>
              </a:rPr>
              <a:pPr eaLnBrk="1" hangingPunct="1"/>
              <a:t>49</a:t>
            </a:fld>
            <a:endParaRPr kumimoji="0" lang="en-US" altLang="zh-TW" smtClean="0">
              <a:latin typeface="Times New Roman" pitchFamily="18" charset="0"/>
            </a:endParaRPr>
          </a:p>
        </p:txBody>
      </p:sp>
      <p:sp>
        <p:nvSpPr>
          <p:cNvPr id="44037" name="Rectangle 5"/>
          <p:cNvSpPr>
            <a:spLocks noChangeArrowheads="1"/>
          </p:cNvSpPr>
          <p:nvPr/>
        </p:nvSpPr>
        <p:spPr bwMode="auto">
          <a:xfrm>
            <a:off x="344488" y="1916732"/>
            <a:ext cx="9288462" cy="403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0" hangingPunct="0">
              <a:lnSpc>
                <a:spcPct val="90000"/>
              </a:lnSpc>
              <a:spcBef>
                <a:spcPct val="20000"/>
              </a:spcBef>
              <a:buClr>
                <a:srgbClr val="CC0000"/>
              </a:buClr>
              <a:buSzPct val="75000"/>
              <a:buFont typeface="Wingdings" panose="05000000000000000000" pitchFamily="2" charset="2"/>
              <a:buChar char="n"/>
            </a:pPr>
            <a:r>
              <a:rPr lang="zh-TW" altLang="en-US" sz="3200" b="1" dirty="0" smtClean="0">
                <a:latin typeface="Times New Roman" pitchFamily="18" charset="0"/>
              </a:rPr>
              <a:t>驗證</a:t>
            </a:r>
            <a:r>
              <a:rPr lang="zh-TW" altLang="en-US" sz="3200" b="1" dirty="0">
                <a:latin typeface="Times New Roman" pitchFamily="18" charset="0"/>
              </a:rPr>
              <a:t>本身為一種證實的動作，將事項有關</a:t>
            </a:r>
            <a:r>
              <a:rPr lang="zh-TW" altLang="en-US" sz="3200" b="1" dirty="0" smtClean="0">
                <a:latin typeface="Times New Roman" pitchFamily="18" charset="0"/>
              </a:rPr>
              <a:t>資訊</a:t>
            </a:r>
            <a:r>
              <a:rPr lang="zh-TW" altLang="en-US" sz="3200" b="1" dirty="0">
                <a:latin typeface="Times New Roman" pitchFamily="18" charset="0"/>
              </a:rPr>
              <a:t>加以紀錄核對，並加以驗證，即為一種控制</a:t>
            </a:r>
            <a:r>
              <a:rPr lang="zh-TW" altLang="en-US" sz="3200" b="1" dirty="0" smtClean="0">
                <a:latin typeface="Times New Roman" pitchFamily="18" charset="0"/>
              </a:rPr>
              <a:t>作業</a:t>
            </a:r>
            <a:r>
              <a:rPr lang="zh-TW" altLang="en-US" sz="3200" b="1" dirty="0">
                <a:latin typeface="Times New Roman" pitchFamily="18" charset="0"/>
              </a:rPr>
              <a:t>，適當的憑證及紀錄係達成健全內部控制</a:t>
            </a:r>
            <a:r>
              <a:rPr lang="zh-TW" altLang="en-US" sz="3200" b="1" dirty="0" smtClean="0">
                <a:latin typeface="Times New Roman" pitchFamily="18" charset="0"/>
              </a:rPr>
              <a:t>實施方案「提供可靠資訊」目標的基礎。</a:t>
            </a:r>
            <a:endParaRPr lang="en-US" altLang="zh-TW" sz="3200" b="1" dirty="0" smtClean="0">
              <a:latin typeface="Times New Roman" pitchFamily="18" charset="0"/>
            </a:endParaRPr>
          </a:p>
          <a:p>
            <a:pPr marL="457200" indent="-457200" eaLnBrk="0" hangingPunct="0">
              <a:lnSpc>
                <a:spcPct val="90000"/>
              </a:lnSpc>
              <a:spcBef>
                <a:spcPct val="20000"/>
              </a:spcBef>
              <a:buClr>
                <a:srgbClr val="CC0000"/>
              </a:buClr>
              <a:buSzPct val="75000"/>
              <a:buFont typeface="Wingdings" panose="05000000000000000000" pitchFamily="2" charset="2"/>
              <a:buChar char="n"/>
            </a:pPr>
            <a:r>
              <a:rPr lang="zh-TW" altLang="en-US" sz="3200" b="1" dirty="0" smtClean="0">
                <a:latin typeface="Times New Roman" pitchFamily="18" charset="0"/>
              </a:rPr>
              <a:t>常見</a:t>
            </a:r>
            <a:r>
              <a:rPr lang="zh-TW" altLang="en-US" sz="3200" b="1" dirty="0">
                <a:latin typeface="Times New Roman" pitchFamily="18" charset="0"/>
              </a:rPr>
              <a:t>的</a:t>
            </a:r>
            <a:r>
              <a:rPr lang="zh-TW" altLang="en-US" sz="3200" b="1" dirty="0" smtClean="0">
                <a:latin typeface="Times New Roman" pitchFamily="18" charset="0"/>
              </a:rPr>
              <a:t>驗證核對</a:t>
            </a:r>
            <a:r>
              <a:rPr lang="zh-TW" altLang="en-US" sz="3200" b="1" dirty="0">
                <a:latin typeface="Times New Roman" pitchFamily="18" charset="0"/>
              </a:rPr>
              <a:t>控制如下：</a:t>
            </a:r>
            <a:endParaRPr lang="en-US" altLang="zh-TW" sz="3200" b="1" dirty="0">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對收入事項的驗證及紀錄核對。</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對支出事項的驗證及紀錄核對。</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對非財務事項的驗證及紀錄核對。</a:t>
            </a:r>
            <a:endParaRPr lang="zh-TW" altLang="en-US" sz="2400" b="1" dirty="0">
              <a:solidFill>
                <a:srgbClr val="006600"/>
              </a:solidFill>
              <a:latin typeface="Times New Roman" pitchFamily="18" charset="0"/>
            </a:endParaRPr>
          </a:p>
        </p:txBody>
      </p:sp>
      <p:sp>
        <p:nvSpPr>
          <p:cNvPr id="44038" name="投影片編號版面配置區 7"/>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4D9DB66C-2A9F-4BB0-9FCA-4F3D22A4DA5B}" type="slidenum">
              <a:rPr kumimoji="0" lang="zh-TW" altLang="en-US" sz="1000">
                <a:latin typeface="Times New Roman" pitchFamily="18" charset="0"/>
              </a:rPr>
              <a:pPr algn="r" eaLnBrk="1" hangingPunct="1"/>
              <a:t>49</a:t>
            </a:fld>
            <a:endParaRPr kumimoji="0" lang="en-US" altLang="zh-TW" sz="1000">
              <a:latin typeface="Times New Roman" pitchFamily="18" charset="0"/>
            </a:endParaRPr>
          </a:p>
        </p:txBody>
      </p:sp>
      <p:sp>
        <p:nvSpPr>
          <p:cNvPr id="9" name="Rectangle 4"/>
          <p:cNvSpPr txBox="1">
            <a:spLocks noChangeArrowheads="1"/>
          </p:cNvSpPr>
          <p:nvPr/>
        </p:nvSpPr>
        <p:spPr bwMode="auto">
          <a:xfrm>
            <a:off x="2277964" y="667643"/>
            <a:ext cx="540037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Arial" panose="020B0604020202020204" pitchFamily="34" charset="0"/>
                <a:ea typeface="+mn-ea"/>
                <a:cs typeface="Arial" panose="020B0604020202020204" pitchFamily="34" charset="0"/>
              </a:defRPr>
            </a:lvl1pPr>
            <a:lvl2pPr algn="ctr" rtl="0" eaLnBrk="0" fontAlgn="base" hangingPunct="0">
              <a:spcBef>
                <a:spcPct val="0"/>
              </a:spcBef>
              <a:spcAft>
                <a:spcPct val="0"/>
              </a:spcAft>
              <a:defRPr kumimoji="1" sz="4400" b="1">
                <a:solidFill>
                  <a:srgbClr val="A50021"/>
                </a:solidFill>
                <a:latin typeface="標楷體" charset="0"/>
                <a:ea typeface="新細明體" charset="0"/>
              </a:defRPr>
            </a:lvl2pPr>
            <a:lvl3pPr algn="ctr" rtl="0" eaLnBrk="0" fontAlgn="base" hangingPunct="0">
              <a:spcBef>
                <a:spcPct val="0"/>
              </a:spcBef>
              <a:spcAft>
                <a:spcPct val="0"/>
              </a:spcAft>
              <a:defRPr kumimoji="1" sz="4400" b="1">
                <a:solidFill>
                  <a:srgbClr val="A50021"/>
                </a:solidFill>
                <a:latin typeface="標楷體" charset="0"/>
                <a:ea typeface="新細明體" charset="0"/>
              </a:defRPr>
            </a:lvl3pPr>
            <a:lvl4pPr algn="ctr" rtl="0" eaLnBrk="0" fontAlgn="base" hangingPunct="0">
              <a:spcBef>
                <a:spcPct val="0"/>
              </a:spcBef>
              <a:spcAft>
                <a:spcPct val="0"/>
              </a:spcAft>
              <a:defRPr kumimoji="1" sz="4400" b="1">
                <a:solidFill>
                  <a:srgbClr val="A50021"/>
                </a:solidFill>
                <a:latin typeface="標楷體" charset="0"/>
                <a:ea typeface="新細明體" charset="0"/>
              </a:defRPr>
            </a:lvl4pPr>
            <a:lvl5pPr algn="ctr" rtl="0" eaLnBrk="0" fontAlgn="base" hangingPunct="0">
              <a:spcBef>
                <a:spcPct val="0"/>
              </a:spcBef>
              <a:spcAft>
                <a:spcPct val="0"/>
              </a:spcAft>
              <a:defRPr kumimoji="1" sz="4400" b="1">
                <a:solidFill>
                  <a:srgbClr val="A50021"/>
                </a:solidFill>
                <a:latin typeface="標楷體" charset="0"/>
                <a:ea typeface="新細明體" charset="0"/>
              </a:defRPr>
            </a:lvl5pPr>
            <a:lvl6pPr marL="457200" algn="ctr" rtl="0" eaLnBrk="0" fontAlgn="base" hangingPunct="0">
              <a:spcBef>
                <a:spcPct val="0"/>
              </a:spcBef>
              <a:spcAft>
                <a:spcPct val="0"/>
              </a:spcAft>
              <a:defRPr kumimoji="1" sz="4400" b="1">
                <a:solidFill>
                  <a:srgbClr val="A50021"/>
                </a:solidFill>
                <a:latin typeface="標楷體" charset="0"/>
                <a:ea typeface="新細明體" charset="0"/>
              </a:defRPr>
            </a:lvl6pPr>
            <a:lvl7pPr marL="914400" algn="ctr" rtl="0" eaLnBrk="0" fontAlgn="base" hangingPunct="0">
              <a:spcBef>
                <a:spcPct val="0"/>
              </a:spcBef>
              <a:spcAft>
                <a:spcPct val="0"/>
              </a:spcAft>
              <a:defRPr kumimoji="1" sz="4400" b="1">
                <a:solidFill>
                  <a:srgbClr val="A50021"/>
                </a:solidFill>
                <a:latin typeface="標楷體" charset="0"/>
                <a:ea typeface="新細明體" charset="0"/>
              </a:defRPr>
            </a:lvl7pPr>
            <a:lvl8pPr marL="1371600" algn="ctr" rtl="0" eaLnBrk="0" fontAlgn="base" hangingPunct="0">
              <a:spcBef>
                <a:spcPct val="0"/>
              </a:spcBef>
              <a:spcAft>
                <a:spcPct val="0"/>
              </a:spcAft>
              <a:defRPr kumimoji="1" sz="4400" b="1">
                <a:solidFill>
                  <a:srgbClr val="A50021"/>
                </a:solidFill>
                <a:latin typeface="標楷體" charset="0"/>
                <a:ea typeface="新細明體" charset="0"/>
              </a:defRPr>
            </a:lvl8pPr>
            <a:lvl9pPr marL="1828800" algn="ctr" rtl="0" eaLnBrk="0" fontAlgn="base" hangingPunct="0">
              <a:spcBef>
                <a:spcPct val="0"/>
              </a:spcBef>
              <a:spcAft>
                <a:spcPct val="0"/>
              </a:spcAft>
              <a:defRPr kumimoji="1" sz="4400" b="1">
                <a:solidFill>
                  <a:srgbClr val="A50021"/>
                </a:solidFill>
                <a:latin typeface="標楷體" charset="0"/>
                <a:ea typeface="新細明體" charset="0"/>
              </a:defRPr>
            </a:lvl9pPr>
          </a:lstStyle>
          <a:p>
            <a:pPr>
              <a:defRPr/>
            </a:pPr>
            <a:r>
              <a:rPr lang="zh-TW" altLang="en-US" sz="4000" kern="0" dirty="0" smtClean="0">
                <a:effectLst>
                  <a:outerShdw blurRad="38100" dist="38100" dir="2700000" algn="tl">
                    <a:srgbClr val="C0C0C0"/>
                  </a:outerShdw>
                </a:effectLst>
                <a:latin typeface="Times New Roman" pitchFamily="18" charset="0"/>
                <a:ea typeface="標楷體" pitchFamily="65" charset="-120"/>
              </a:rPr>
              <a:t>設計控制重點</a:t>
            </a:r>
            <a:r>
              <a:rPr lang="en-US" altLang="zh-TW" sz="3200" dirty="0">
                <a:solidFill>
                  <a:srgbClr val="0000FF"/>
                </a:solidFill>
                <a:latin typeface="Times New Roman" pitchFamily="18" charset="0"/>
              </a:rPr>
              <a:t>~</a:t>
            </a:r>
            <a:r>
              <a:rPr lang="zh-TW" altLang="en-US" sz="3200" dirty="0">
                <a:solidFill>
                  <a:srgbClr val="0000FF"/>
                </a:solidFill>
                <a:latin typeface="Times New Roman" pitchFamily="18" charset="0"/>
              </a:rPr>
              <a:t>驗證核對</a:t>
            </a:r>
            <a:endParaRPr lang="zh-TW" altLang="en-US" sz="3200" kern="0"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B64F093-8AC6-4125-A15B-E4B653B42191}" type="slidenum">
              <a:rPr kumimoji="0" lang="zh-TW" altLang="en-US" smtClean="0">
                <a:latin typeface="Times New Roman" pitchFamily="18" charset="0"/>
              </a:rPr>
              <a:pPr eaLnBrk="1" hangingPunct="1"/>
              <a:t>50</a:t>
            </a:fld>
            <a:endParaRPr kumimoji="0" lang="en-US" altLang="zh-TW" smtClean="0">
              <a:latin typeface="Times New Roman" pitchFamily="18" charset="0"/>
            </a:endParaRPr>
          </a:p>
        </p:txBody>
      </p:sp>
      <p:sp>
        <p:nvSpPr>
          <p:cNvPr id="45061" name="Rectangle 5"/>
          <p:cNvSpPr>
            <a:spLocks noChangeArrowheads="1"/>
          </p:cNvSpPr>
          <p:nvPr/>
        </p:nvSpPr>
        <p:spPr bwMode="auto">
          <a:xfrm>
            <a:off x="344488" y="1412776"/>
            <a:ext cx="9073008"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71463" indent="-271463" eaLnBrk="0" hangingPunct="0">
              <a:lnSpc>
                <a:spcPct val="90000"/>
              </a:lnSpc>
              <a:spcBef>
                <a:spcPct val="20000"/>
              </a:spcBef>
              <a:buClr>
                <a:srgbClr val="CC0000"/>
              </a:buClr>
              <a:buSzPct val="75000"/>
              <a:buFont typeface="Wingdings" pitchFamily="2" charset="2"/>
              <a:buChar char="n"/>
            </a:pPr>
            <a:r>
              <a:rPr lang="zh-TW" altLang="en-US" sz="3200" b="1" dirty="0" smtClean="0">
                <a:latin typeface="Times New Roman" pitchFamily="18" charset="0"/>
              </a:rPr>
              <a:t>實體</a:t>
            </a:r>
            <a:r>
              <a:rPr lang="zh-TW" altLang="en-US" sz="3200" b="1" dirty="0">
                <a:latin typeface="Times New Roman" pitchFamily="18" charset="0"/>
              </a:rPr>
              <a:t>控制主要係保護不動產、動產、有價證券</a:t>
            </a:r>
            <a:r>
              <a:rPr lang="zh-TW" altLang="en-US" sz="3200" b="1" dirty="0" smtClean="0">
                <a:latin typeface="Times New Roman" pitchFamily="18" charset="0"/>
              </a:rPr>
              <a:t>、現金</a:t>
            </a:r>
            <a:r>
              <a:rPr lang="zh-TW" altLang="en-US" sz="3200" b="1" dirty="0">
                <a:latin typeface="Times New Roman" pitchFamily="18" charset="0"/>
              </a:rPr>
              <a:t>等，及已印妥但未使用之重要表單及其他</a:t>
            </a:r>
            <a:r>
              <a:rPr lang="zh-TW" altLang="en-US" sz="3200" b="1" dirty="0" smtClean="0">
                <a:latin typeface="Times New Roman" pitchFamily="18" charset="0"/>
              </a:rPr>
              <a:t>重要</a:t>
            </a:r>
            <a:r>
              <a:rPr lang="zh-TW" altLang="en-US" sz="3200" b="1" dirty="0">
                <a:latin typeface="Times New Roman" pitchFamily="18" charset="0"/>
              </a:rPr>
              <a:t>紀錄的安全設施與防衛方法，定期盤點亦能</a:t>
            </a:r>
            <a:r>
              <a:rPr lang="zh-TW" altLang="en-US" sz="3200" b="1" dirty="0" smtClean="0">
                <a:latin typeface="Times New Roman" pitchFamily="18" charset="0"/>
              </a:rPr>
              <a:t>達成</a:t>
            </a:r>
            <a:r>
              <a:rPr lang="zh-TW" altLang="en-US" sz="3200" b="1" dirty="0">
                <a:latin typeface="Times New Roman" pitchFamily="18" charset="0"/>
              </a:rPr>
              <a:t>保護上開資產的目標。</a:t>
            </a:r>
            <a:endParaRPr lang="en-US" altLang="zh-TW" sz="3200" b="1" dirty="0">
              <a:latin typeface="Times New Roman" pitchFamily="18" charset="0"/>
            </a:endParaRPr>
          </a:p>
          <a:p>
            <a:pPr eaLnBrk="0" hangingPunct="0">
              <a:lnSpc>
                <a:spcPct val="90000"/>
              </a:lnSpc>
              <a:spcBef>
                <a:spcPct val="20000"/>
              </a:spcBef>
              <a:buClr>
                <a:srgbClr val="CC0000"/>
              </a:buClr>
              <a:buSzPct val="75000"/>
              <a:buFont typeface="Wingdings" pitchFamily="2" charset="2"/>
              <a:buChar char="n"/>
            </a:pPr>
            <a:r>
              <a:rPr lang="zh-TW" altLang="en-US" sz="3200" b="1" dirty="0" smtClean="0">
                <a:latin typeface="Times New Roman" pitchFamily="18" charset="0"/>
              </a:rPr>
              <a:t>常見</a:t>
            </a:r>
            <a:r>
              <a:rPr lang="zh-TW" altLang="en-US" sz="3200" b="1" dirty="0">
                <a:latin typeface="Times New Roman" pitchFamily="18" charset="0"/>
              </a:rPr>
              <a:t>的實體</a:t>
            </a:r>
            <a:r>
              <a:rPr lang="zh-TW" altLang="en-US" sz="3200" b="1" dirty="0" smtClean="0">
                <a:latin typeface="Times New Roman" pitchFamily="18" charset="0"/>
              </a:rPr>
              <a:t>控制控制</a:t>
            </a:r>
            <a:r>
              <a:rPr lang="zh-TW" altLang="en-US" sz="3200" b="1" dirty="0">
                <a:latin typeface="Times New Roman" pitchFamily="18" charset="0"/>
              </a:rPr>
              <a:t>如下：</a:t>
            </a:r>
            <a:endParaRPr lang="en-US" altLang="zh-TW" sz="3200" b="1" dirty="0">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存入銀行、保險箱或雇用警衛看守。</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藉由抵押權或其他權利設定以確保債權。</a:t>
            </a:r>
            <a:endParaRPr lang="en-US" altLang="zh-TW" sz="3200" b="1" dirty="0">
              <a:solidFill>
                <a:srgbClr val="006600"/>
              </a:solidFill>
              <a:latin typeface="Times New Roman" pitchFamily="18" charset="0"/>
            </a:endParaRPr>
          </a:p>
          <a:p>
            <a:pPr lvl="1" eaLnBrk="0" hangingPunct="0">
              <a:lnSpc>
                <a:spcPct val="90000"/>
              </a:lnSpc>
              <a:spcBef>
                <a:spcPct val="20000"/>
              </a:spcBef>
              <a:buClr>
                <a:srgbClr val="CC0000"/>
              </a:buClr>
              <a:buSzPct val="75000"/>
              <a:buFont typeface="Wingdings" pitchFamily="2" charset="2"/>
              <a:buChar char="q"/>
            </a:pPr>
            <a:r>
              <a:rPr lang="zh-TW" altLang="en-US" sz="3200" b="1" dirty="0">
                <a:solidFill>
                  <a:srgbClr val="006600"/>
                </a:solidFill>
                <a:latin typeface="Times New Roman" pitchFamily="18" charset="0"/>
              </a:rPr>
              <a:t>定期對現金及固定資產進行盤點及抽查</a:t>
            </a:r>
            <a:r>
              <a:rPr lang="zh-TW" altLang="en-US" sz="3200" b="1" dirty="0">
                <a:latin typeface="Times New Roman" pitchFamily="18" charset="0"/>
              </a:rPr>
              <a:t>。</a:t>
            </a:r>
            <a:endParaRPr lang="en-US" altLang="zh-TW" sz="3200" b="1" dirty="0">
              <a:latin typeface="Times New Roman" pitchFamily="18" charset="0"/>
            </a:endParaRPr>
          </a:p>
          <a:p>
            <a:pPr eaLnBrk="0" hangingPunct="0">
              <a:lnSpc>
                <a:spcPct val="90000"/>
              </a:lnSpc>
              <a:spcBef>
                <a:spcPct val="20000"/>
              </a:spcBef>
              <a:buClr>
                <a:srgbClr val="CC0000"/>
              </a:buClr>
              <a:buSzPct val="75000"/>
            </a:pPr>
            <a:r>
              <a:rPr lang="zh-TW" altLang="en-US" sz="3200" b="1" dirty="0">
                <a:latin typeface="Times New Roman" pitchFamily="18" charset="0"/>
              </a:rPr>
              <a:t>　</a:t>
            </a:r>
            <a:endParaRPr lang="en-US" altLang="zh-TW" sz="3200" b="1" dirty="0">
              <a:latin typeface="Times New Roman" pitchFamily="18" charset="0"/>
            </a:endParaRPr>
          </a:p>
          <a:p>
            <a:pPr eaLnBrk="0" hangingPunct="0">
              <a:lnSpc>
                <a:spcPct val="90000"/>
              </a:lnSpc>
              <a:spcBef>
                <a:spcPct val="20000"/>
              </a:spcBef>
              <a:buClr>
                <a:srgbClr val="CC0000"/>
              </a:buClr>
              <a:buSzPct val="75000"/>
              <a:buFont typeface="Wingdings" pitchFamily="2" charset="2"/>
              <a:buChar char="p"/>
            </a:pPr>
            <a:endParaRPr lang="zh-TW" altLang="en-US" sz="2400" b="1" dirty="0">
              <a:solidFill>
                <a:srgbClr val="3333FF"/>
              </a:solidFill>
              <a:latin typeface="Times New Roman" pitchFamily="18" charset="0"/>
            </a:endParaRPr>
          </a:p>
        </p:txBody>
      </p:sp>
      <p:sp>
        <p:nvSpPr>
          <p:cNvPr id="45062" name="投影片編號版面配置區 7"/>
          <p:cNvSpPr txBox="1">
            <a:spLocks noGrp="1"/>
          </p:cNvSpPr>
          <p:nvPr/>
        </p:nvSpPr>
        <p:spPr bwMode="auto">
          <a:xfrm>
            <a:off x="7594600" y="6237288"/>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algn="r" eaLnBrk="1" hangingPunct="1"/>
            <a:fld id="{88D995FB-E814-4BC3-9D99-38327B7100B9}" type="slidenum">
              <a:rPr kumimoji="0" lang="zh-TW" altLang="en-US" sz="1000">
                <a:latin typeface="Times New Roman" pitchFamily="18" charset="0"/>
              </a:rPr>
              <a:pPr algn="r" eaLnBrk="1" hangingPunct="1"/>
              <a:t>50</a:t>
            </a:fld>
            <a:endParaRPr kumimoji="0" lang="en-US" altLang="zh-TW" sz="1000">
              <a:latin typeface="Times New Roman" pitchFamily="18" charset="0"/>
            </a:endParaRPr>
          </a:p>
        </p:txBody>
      </p:sp>
      <p:sp>
        <p:nvSpPr>
          <p:cNvPr id="9" name="Rectangle 4"/>
          <p:cNvSpPr txBox="1">
            <a:spLocks noChangeArrowheads="1"/>
          </p:cNvSpPr>
          <p:nvPr/>
        </p:nvSpPr>
        <p:spPr bwMode="auto">
          <a:xfrm>
            <a:off x="2252812" y="260003"/>
            <a:ext cx="540037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Arial" panose="020B0604020202020204" pitchFamily="34" charset="0"/>
                <a:ea typeface="+mn-ea"/>
                <a:cs typeface="Arial" panose="020B0604020202020204" pitchFamily="34" charset="0"/>
              </a:defRPr>
            </a:lvl1pPr>
            <a:lvl2pPr algn="ctr" rtl="0" eaLnBrk="0" fontAlgn="base" hangingPunct="0">
              <a:spcBef>
                <a:spcPct val="0"/>
              </a:spcBef>
              <a:spcAft>
                <a:spcPct val="0"/>
              </a:spcAft>
              <a:defRPr kumimoji="1" sz="4400" b="1">
                <a:solidFill>
                  <a:srgbClr val="A50021"/>
                </a:solidFill>
                <a:latin typeface="標楷體" charset="0"/>
                <a:ea typeface="新細明體" charset="0"/>
              </a:defRPr>
            </a:lvl2pPr>
            <a:lvl3pPr algn="ctr" rtl="0" eaLnBrk="0" fontAlgn="base" hangingPunct="0">
              <a:spcBef>
                <a:spcPct val="0"/>
              </a:spcBef>
              <a:spcAft>
                <a:spcPct val="0"/>
              </a:spcAft>
              <a:defRPr kumimoji="1" sz="4400" b="1">
                <a:solidFill>
                  <a:srgbClr val="A50021"/>
                </a:solidFill>
                <a:latin typeface="標楷體" charset="0"/>
                <a:ea typeface="新細明體" charset="0"/>
              </a:defRPr>
            </a:lvl3pPr>
            <a:lvl4pPr algn="ctr" rtl="0" eaLnBrk="0" fontAlgn="base" hangingPunct="0">
              <a:spcBef>
                <a:spcPct val="0"/>
              </a:spcBef>
              <a:spcAft>
                <a:spcPct val="0"/>
              </a:spcAft>
              <a:defRPr kumimoji="1" sz="4400" b="1">
                <a:solidFill>
                  <a:srgbClr val="A50021"/>
                </a:solidFill>
                <a:latin typeface="標楷體" charset="0"/>
                <a:ea typeface="新細明體" charset="0"/>
              </a:defRPr>
            </a:lvl4pPr>
            <a:lvl5pPr algn="ctr" rtl="0" eaLnBrk="0" fontAlgn="base" hangingPunct="0">
              <a:spcBef>
                <a:spcPct val="0"/>
              </a:spcBef>
              <a:spcAft>
                <a:spcPct val="0"/>
              </a:spcAft>
              <a:defRPr kumimoji="1" sz="4400" b="1">
                <a:solidFill>
                  <a:srgbClr val="A50021"/>
                </a:solidFill>
                <a:latin typeface="標楷體" charset="0"/>
                <a:ea typeface="新細明體" charset="0"/>
              </a:defRPr>
            </a:lvl5pPr>
            <a:lvl6pPr marL="457200" algn="ctr" rtl="0" eaLnBrk="0" fontAlgn="base" hangingPunct="0">
              <a:spcBef>
                <a:spcPct val="0"/>
              </a:spcBef>
              <a:spcAft>
                <a:spcPct val="0"/>
              </a:spcAft>
              <a:defRPr kumimoji="1" sz="4400" b="1">
                <a:solidFill>
                  <a:srgbClr val="A50021"/>
                </a:solidFill>
                <a:latin typeface="標楷體" charset="0"/>
                <a:ea typeface="新細明體" charset="0"/>
              </a:defRPr>
            </a:lvl6pPr>
            <a:lvl7pPr marL="914400" algn="ctr" rtl="0" eaLnBrk="0" fontAlgn="base" hangingPunct="0">
              <a:spcBef>
                <a:spcPct val="0"/>
              </a:spcBef>
              <a:spcAft>
                <a:spcPct val="0"/>
              </a:spcAft>
              <a:defRPr kumimoji="1" sz="4400" b="1">
                <a:solidFill>
                  <a:srgbClr val="A50021"/>
                </a:solidFill>
                <a:latin typeface="標楷體" charset="0"/>
                <a:ea typeface="新細明體" charset="0"/>
              </a:defRPr>
            </a:lvl7pPr>
            <a:lvl8pPr marL="1371600" algn="ctr" rtl="0" eaLnBrk="0" fontAlgn="base" hangingPunct="0">
              <a:spcBef>
                <a:spcPct val="0"/>
              </a:spcBef>
              <a:spcAft>
                <a:spcPct val="0"/>
              </a:spcAft>
              <a:defRPr kumimoji="1" sz="4400" b="1">
                <a:solidFill>
                  <a:srgbClr val="A50021"/>
                </a:solidFill>
                <a:latin typeface="標楷體" charset="0"/>
                <a:ea typeface="新細明體" charset="0"/>
              </a:defRPr>
            </a:lvl8pPr>
            <a:lvl9pPr marL="1828800" algn="ctr" rtl="0" eaLnBrk="0" fontAlgn="base" hangingPunct="0">
              <a:spcBef>
                <a:spcPct val="0"/>
              </a:spcBef>
              <a:spcAft>
                <a:spcPct val="0"/>
              </a:spcAft>
              <a:defRPr kumimoji="1" sz="4400" b="1">
                <a:solidFill>
                  <a:srgbClr val="A50021"/>
                </a:solidFill>
                <a:latin typeface="標楷體" charset="0"/>
                <a:ea typeface="新細明體" charset="0"/>
              </a:defRPr>
            </a:lvl9pPr>
          </a:lstStyle>
          <a:p>
            <a:pPr>
              <a:defRPr/>
            </a:pPr>
            <a:r>
              <a:rPr lang="zh-TW" altLang="en-US" sz="4000" kern="0" dirty="0" smtClean="0">
                <a:effectLst>
                  <a:outerShdw blurRad="38100" dist="38100" dir="2700000" algn="tl">
                    <a:srgbClr val="C0C0C0"/>
                  </a:outerShdw>
                </a:effectLst>
                <a:latin typeface="Times New Roman" pitchFamily="18" charset="0"/>
                <a:ea typeface="標楷體" pitchFamily="65" charset="-120"/>
              </a:rPr>
              <a:t>設計控制重點</a:t>
            </a:r>
            <a:r>
              <a:rPr lang="en-US" altLang="zh-TW" sz="3200" dirty="0">
                <a:solidFill>
                  <a:srgbClr val="0000FF"/>
                </a:solidFill>
                <a:latin typeface="Times New Roman" pitchFamily="18" charset="0"/>
              </a:rPr>
              <a:t>~</a:t>
            </a:r>
            <a:r>
              <a:rPr lang="zh-TW" altLang="en-US" sz="3200" dirty="0">
                <a:solidFill>
                  <a:srgbClr val="0000FF"/>
                </a:solidFill>
                <a:latin typeface="Times New Roman" pitchFamily="18" charset="0"/>
              </a:rPr>
              <a:t>實體控制</a:t>
            </a:r>
            <a:endParaRPr lang="zh-TW" altLang="en-US" sz="3200" kern="0" dirty="0" smtClean="0">
              <a:solidFill>
                <a:srgbClr val="3333FF"/>
              </a:solidFill>
              <a:effectLst>
                <a:outerShdw blurRad="38100" dist="38100" dir="2700000" algn="tl">
                  <a:srgbClr val="C0C0C0"/>
                </a:outerShdw>
              </a:effectLst>
              <a:latin typeface="Times New Roman" pitchFamily="18" charset="0"/>
              <a:ea typeface="標楷體" pitchFamily="65" charset="-12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idx="4294967295"/>
          </p:nvPr>
        </p:nvSpPr>
        <p:spPr>
          <a:xfrm>
            <a:off x="754063" y="1196752"/>
            <a:ext cx="8420100" cy="1257301"/>
          </a:xfrm>
        </p:spPr>
        <p:txBody>
          <a:bodyPr lIns="92075" tIns="46038" rIns="92075" bIns="46038" anchor="b"/>
          <a:lstStyle/>
          <a:p>
            <a:r>
              <a:rPr lang="zh-TW" altLang="en-US" sz="6600" dirty="0" smtClean="0">
                <a:ea typeface="標楷體" pitchFamily="65" charset="-120"/>
              </a:rPr>
              <a:t>控制作業案例探討</a:t>
            </a:r>
          </a:p>
        </p:txBody>
      </p:sp>
      <p:sp>
        <p:nvSpPr>
          <p:cNvPr id="800770" name="Rectangle 2"/>
          <p:cNvSpPr>
            <a:spLocks noChangeArrowheads="1"/>
          </p:cNvSpPr>
          <p:nvPr/>
        </p:nvSpPr>
        <p:spPr bwMode="auto">
          <a:xfrm>
            <a:off x="1252786" y="2924944"/>
            <a:ext cx="8308726" cy="2376264"/>
          </a:xfrm>
          <a:prstGeom prst="rect">
            <a:avLst/>
          </a:prstGeom>
          <a:noFill/>
          <a:ln>
            <a:noFill/>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nchor="ctr"/>
          <a:lstStyle/>
          <a:p>
            <a:pPr>
              <a:spcBef>
                <a:spcPts val="2400"/>
              </a:spcBef>
            </a:pPr>
            <a:r>
              <a:rPr lang="zh-TW" altLang="en-US" sz="2800" b="1" dirty="0">
                <a:solidFill>
                  <a:srgbClr val="A50021"/>
                </a:solidFill>
                <a:cs typeface="Arial" panose="020B0604020202020204" pitchFamily="34" charset="0"/>
                <a:hlinkClick r:id="rId2" action="ppaction://hlinkpres?slideindex=1&amp;slidetitle="/>
              </a:rPr>
              <a:t>內部</a:t>
            </a:r>
            <a:r>
              <a:rPr lang="zh-TW" altLang="en-US" sz="2800" b="1" dirty="0" smtClean="0">
                <a:solidFill>
                  <a:srgbClr val="A50021"/>
                </a:solidFill>
                <a:cs typeface="Arial" panose="020B0604020202020204" pitchFamily="34" charset="0"/>
                <a:hlinkClick r:id="rId2" action="ppaction://hlinkpres?slideindex=1&amp;slidetitle="/>
              </a:rPr>
              <a:t>控制制度案例</a:t>
            </a:r>
            <a:r>
              <a:rPr lang="en-US" altLang="zh-TW" sz="2800" b="1" dirty="0" smtClean="0">
                <a:solidFill>
                  <a:srgbClr val="A50021"/>
                </a:solidFill>
                <a:cs typeface="Arial" panose="020B0604020202020204" pitchFamily="34" charset="0"/>
                <a:hlinkClick r:id="rId2" action="ppaction://hlinkpres?slideindex=1&amp;slidetitle="/>
              </a:rPr>
              <a:t>1</a:t>
            </a:r>
            <a:r>
              <a:rPr lang="zh-TW" altLang="en-US" sz="2800" b="1" dirty="0" smtClean="0">
                <a:solidFill>
                  <a:srgbClr val="A50021"/>
                </a:solidFill>
                <a:cs typeface="Arial" panose="020B0604020202020204" pitchFamily="34" charset="0"/>
                <a:hlinkClick r:id="rId2" action="ppaction://hlinkpres?slideindex=1&amp;slidetitle="/>
              </a:rPr>
              <a:t>：動植物</a:t>
            </a:r>
            <a:r>
              <a:rPr lang="zh-TW" altLang="en-US" sz="2800" b="1" dirty="0">
                <a:solidFill>
                  <a:srgbClr val="A50021"/>
                </a:solidFill>
                <a:cs typeface="Arial" panose="020B0604020202020204" pitchFamily="34" charset="0"/>
                <a:hlinkClick r:id="rId2" action="ppaction://hlinkpres?slideindex=1&amp;slidetitle="/>
              </a:rPr>
              <a:t>防疫檢疫</a:t>
            </a:r>
            <a:r>
              <a:rPr lang="zh-TW" altLang="en-US" sz="2800" b="1" dirty="0" smtClean="0">
                <a:solidFill>
                  <a:srgbClr val="A50021"/>
                </a:solidFill>
                <a:cs typeface="Arial" panose="020B0604020202020204" pitchFamily="34" charset="0"/>
                <a:hlinkClick r:id="rId2" action="ppaction://hlinkpres?slideindex=1&amp;slidetitle="/>
              </a:rPr>
              <a:t>局</a:t>
            </a:r>
            <a:r>
              <a:rPr lang="en-US" altLang="zh-TW" sz="2800" b="1" dirty="0" smtClean="0">
                <a:solidFill>
                  <a:srgbClr val="A50021"/>
                </a:solidFill>
                <a:cs typeface="Arial" panose="020B0604020202020204" pitchFamily="34" charset="0"/>
                <a:hlinkClick r:id="rId2" action="ppaction://hlinkpres?slideindex=1&amp;slidetitle="/>
              </a:rPr>
              <a:t/>
            </a:r>
            <a:br>
              <a:rPr lang="en-US" altLang="zh-TW" sz="2800" b="1" dirty="0" smtClean="0">
                <a:solidFill>
                  <a:srgbClr val="A50021"/>
                </a:solidFill>
                <a:cs typeface="Arial" panose="020B0604020202020204" pitchFamily="34" charset="0"/>
                <a:hlinkClick r:id="rId2" action="ppaction://hlinkpres?slideindex=1&amp;slidetitle="/>
              </a:rPr>
            </a:br>
            <a:r>
              <a:rPr lang="zh-TW" altLang="en-US" sz="2800" b="1" dirty="0">
                <a:solidFill>
                  <a:srgbClr val="A50021"/>
                </a:solidFill>
                <a:cs typeface="Arial" panose="020B0604020202020204" pitchFamily="34" charset="0"/>
                <a:hlinkClick r:id="rId2" action="ppaction://hlinkpres?slideindex=1&amp;slidetitle="/>
              </a:rPr>
              <a:t/>
            </a:r>
            <a:br>
              <a:rPr lang="zh-TW" altLang="en-US" sz="2800" b="1" dirty="0">
                <a:solidFill>
                  <a:srgbClr val="A50021"/>
                </a:solidFill>
                <a:cs typeface="Arial" panose="020B0604020202020204" pitchFamily="34" charset="0"/>
                <a:hlinkClick r:id="rId2" action="ppaction://hlinkpres?slideindex=1&amp;slidetitle="/>
              </a:rPr>
            </a:br>
            <a:r>
              <a:rPr lang="zh-TW" altLang="en-US" sz="2800" b="1" dirty="0">
                <a:solidFill>
                  <a:srgbClr val="A50021"/>
                </a:solidFill>
                <a:cs typeface="Arial" panose="020B0604020202020204" pitchFamily="34" charset="0"/>
                <a:hlinkClick r:id="rId3" action="ppaction://hlinkfile"/>
              </a:rPr>
              <a:t>內部</a:t>
            </a:r>
            <a:r>
              <a:rPr lang="zh-TW" altLang="en-US" sz="2800" b="1" dirty="0" smtClean="0">
                <a:solidFill>
                  <a:srgbClr val="A50021"/>
                </a:solidFill>
                <a:cs typeface="Arial" panose="020B0604020202020204" pitchFamily="34" charset="0"/>
                <a:hlinkClick r:id="rId3" action="ppaction://hlinkfile"/>
              </a:rPr>
              <a:t>控制制度案例</a:t>
            </a:r>
            <a:r>
              <a:rPr lang="en-US" altLang="zh-TW" sz="2800" b="1" dirty="0" smtClean="0">
                <a:solidFill>
                  <a:srgbClr val="A50021"/>
                </a:solidFill>
                <a:cs typeface="Arial" panose="020B0604020202020204" pitchFamily="34" charset="0"/>
                <a:hlinkClick r:id="rId3" action="ppaction://hlinkfile"/>
              </a:rPr>
              <a:t>2</a:t>
            </a:r>
            <a:r>
              <a:rPr lang="zh-TW" altLang="en-US" sz="2800" b="1" dirty="0" smtClean="0">
                <a:solidFill>
                  <a:srgbClr val="A50021"/>
                </a:solidFill>
                <a:cs typeface="Arial" panose="020B0604020202020204" pitchFamily="34" charset="0"/>
                <a:hlinkClick r:id="rId3" action="ppaction://hlinkfile"/>
              </a:rPr>
              <a:t>：國立臺中</a:t>
            </a:r>
            <a:r>
              <a:rPr lang="zh-TW" altLang="en-US" sz="2800" b="1" dirty="0">
                <a:solidFill>
                  <a:srgbClr val="A50021"/>
                </a:solidFill>
                <a:cs typeface="Arial" panose="020B0604020202020204" pitchFamily="34" charset="0"/>
                <a:hlinkClick r:id="rId3" action="ppaction://hlinkfile"/>
              </a:rPr>
              <a:t>科技</a:t>
            </a:r>
            <a:r>
              <a:rPr lang="zh-TW" altLang="en-US" sz="2800" b="1" dirty="0" smtClean="0">
                <a:solidFill>
                  <a:srgbClr val="A50021"/>
                </a:solidFill>
                <a:cs typeface="Arial" panose="020B0604020202020204" pitchFamily="34" charset="0"/>
                <a:hlinkClick r:id="rId3" action="ppaction://hlinkfile"/>
              </a:rPr>
              <a:t>大學</a:t>
            </a:r>
            <a:endParaRPr lang="en-US" altLang="zh-TW" sz="2800" b="1" dirty="0" smtClean="0">
              <a:solidFill>
                <a:srgbClr val="A50021"/>
              </a:solidFill>
              <a:cs typeface="Arial" panose="020B0604020202020204" pitchFamily="34" charset="0"/>
            </a:endParaRPr>
          </a:p>
          <a:p>
            <a:pPr>
              <a:spcBef>
                <a:spcPts val="2400"/>
              </a:spcBef>
            </a:pPr>
            <a:r>
              <a:rPr lang="zh-TW" altLang="en-US" sz="2800" b="1" dirty="0">
                <a:solidFill>
                  <a:srgbClr val="A50021"/>
                </a:solidFill>
                <a:cs typeface="Arial" panose="020B0604020202020204" pitchFamily="34" charset="0"/>
                <a:hlinkClick r:id="rId4" action="ppaction://hlinkfile"/>
              </a:rPr>
              <a:t>內部控制制度</a:t>
            </a:r>
            <a:r>
              <a:rPr lang="zh-TW" altLang="en-US" sz="2800" b="1" dirty="0" smtClean="0">
                <a:solidFill>
                  <a:srgbClr val="A50021"/>
                </a:solidFill>
                <a:cs typeface="Arial" panose="020B0604020202020204" pitchFamily="34" charset="0"/>
                <a:hlinkClick r:id="rId4" action="ppaction://hlinkfile"/>
              </a:rPr>
              <a:t>案例</a:t>
            </a:r>
            <a:r>
              <a:rPr lang="en-US" altLang="zh-TW" sz="2800" b="1" dirty="0" smtClean="0">
                <a:solidFill>
                  <a:srgbClr val="A50021"/>
                </a:solidFill>
                <a:cs typeface="Arial" panose="020B0604020202020204" pitchFamily="34" charset="0"/>
                <a:hlinkClick r:id="rId4" action="ppaction://hlinkfile"/>
              </a:rPr>
              <a:t>3</a:t>
            </a:r>
            <a:r>
              <a:rPr lang="zh-TW" altLang="en-US" sz="2800" b="1" dirty="0" smtClean="0">
                <a:solidFill>
                  <a:srgbClr val="A50021"/>
                </a:solidFill>
                <a:cs typeface="Arial" panose="020B0604020202020204" pitchFamily="34" charset="0"/>
                <a:hlinkClick r:id="rId4" action="ppaction://hlinkfile"/>
              </a:rPr>
              <a:t>：</a:t>
            </a:r>
            <a:r>
              <a:rPr lang="zh-TW" altLang="en-US" sz="2400" b="1" dirty="0">
                <a:solidFill>
                  <a:srgbClr val="A50021"/>
                </a:solidFill>
                <a:cs typeface="Arial" panose="020B0604020202020204" pitchFamily="34" charset="0"/>
                <a:hlinkClick r:id="rId4" action="ppaction://hlinkfile"/>
              </a:rPr>
              <a:t>國外出差旅費動支及報支作業流程</a:t>
            </a:r>
            <a:endParaRPr lang="zh-TW" altLang="en-US" sz="2400" b="1" dirty="0">
              <a:solidFill>
                <a:srgbClr val="A50021"/>
              </a:solidFill>
              <a:cs typeface="Arial" panose="020B0604020202020204" pitchFamily="34"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dissolve">
                                      <p:cBhvr>
                                        <p:cTn id="7" dur="500"/>
                                        <p:tgtEl>
                                          <p:spTgt spid="456706"/>
                                        </p:tgtEl>
                                      </p:cBhvr>
                                    </p:animEffect>
                                  </p:childTnLst>
                                </p:cTn>
                              </p:par>
                            </p:childTnLst>
                          </p:cTn>
                        </p:par>
                        <p:par>
                          <p:cTn id="8" fill="hold" nodeType="afterGroup">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800770"/>
                                        </p:tgtEl>
                                        <p:attrNameLst>
                                          <p:attrName>style.visibility</p:attrName>
                                        </p:attrNameLst>
                                      </p:cBhvr>
                                      <p:to>
                                        <p:strVal val="visible"/>
                                      </p:to>
                                    </p:set>
                                    <p:anim calcmode="lin" valueType="num">
                                      <p:cBhvr>
                                        <p:cTn id="11" dur="1000" fill="hold"/>
                                        <p:tgtEl>
                                          <p:spTgt spid="800770"/>
                                        </p:tgtEl>
                                        <p:attrNameLst>
                                          <p:attrName>ppt_w</p:attrName>
                                        </p:attrNameLst>
                                      </p:cBhvr>
                                      <p:tavLst>
                                        <p:tav tm="0">
                                          <p:val>
                                            <p:fltVal val="0"/>
                                          </p:val>
                                        </p:tav>
                                        <p:tav tm="100000">
                                          <p:val>
                                            <p:strVal val="#ppt_w"/>
                                          </p:val>
                                        </p:tav>
                                      </p:tavLst>
                                    </p:anim>
                                    <p:anim calcmode="lin" valueType="num">
                                      <p:cBhvr>
                                        <p:cTn id="12" dur="1000" fill="hold"/>
                                        <p:tgtEl>
                                          <p:spTgt spid="800770"/>
                                        </p:tgtEl>
                                        <p:attrNameLst>
                                          <p:attrName>ppt_h</p:attrName>
                                        </p:attrNameLst>
                                      </p:cBhvr>
                                      <p:tavLst>
                                        <p:tav tm="0">
                                          <p:val>
                                            <p:fltVal val="0"/>
                                          </p:val>
                                        </p:tav>
                                        <p:tav tm="100000">
                                          <p:val>
                                            <p:strVal val="#ppt_h"/>
                                          </p:val>
                                        </p:tav>
                                      </p:tavLst>
                                    </p:anim>
                                    <p:anim calcmode="lin" valueType="num">
                                      <p:cBhvr>
                                        <p:cTn id="13"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animBg="1" autoUpdateAnimBg="0"/>
      <p:bldP spid="800770"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2211" name="Picture 3" descr="j04298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366" y="1557339"/>
            <a:ext cx="3664876"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865056" y="554038"/>
            <a:ext cx="8177609"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lgn="ctr" rtl="0" eaLnBrk="0" fontAlgn="ctr" hangingPunct="0">
              <a:spcBef>
                <a:spcPct val="0"/>
              </a:spcBef>
              <a:spcAft>
                <a:spcPct val="0"/>
              </a:spcAft>
              <a:defRPr kumimoji="1" sz="4400">
                <a:solidFill>
                  <a:schemeClr val="tx2"/>
                </a:solidFill>
                <a:latin typeface="+mj-lt"/>
                <a:ea typeface="+mj-ea"/>
                <a:cs typeface="+mj-cs"/>
              </a:defRPr>
            </a:lvl1pPr>
            <a:lvl2pPr algn="ctr" rtl="0" eaLnBrk="0" fontAlgn="ctr" hangingPunct="0">
              <a:spcBef>
                <a:spcPct val="0"/>
              </a:spcBef>
              <a:spcAft>
                <a:spcPct val="0"/>
              </a:spcAft>
              <a:defRPr kumimoji="1" sz="4400">
                <a:solidFill>
                  <a:schemeClr val="tx2"/>
                </a:solidFill>
                <a:latin typeface="Arial" charset="0"/>
                <a:ea typeface="標楷體" pitchFamily="65" charset="-120"/>
              </a:defRPr>
            </a:lvl2pPr>
            <a:lvl3pPr algn="ctr" rtl="0" eaLnBrk="0" fontAlgn="ctr" hangingPunct="0">
              <a:spcBef>
                <a:spcPct val="0"/>
              </a:spcBef>
              <a:spcAft>
                <a:spcPct val="0"/>
              </a:spcAft>
              <a:defRPr kumimoji="1" sz="4400">
                <a:solidFill>
                  <a:schemeClr val="tx2"/>
                </a:solidFill>
                <a:latin typeface="Arial" charset="0"/>
                <a:ea typeface="標楷體" pitchFamily="65" charset="-120"/>
              </a:defRPr>
            </a:lvl3pPr>
            <a:lvl4pPr algn="ctr" rtl="0" eaLnBrk="0" fontAlgn="ctr" hangingPunct="0">
              <a:spcBef>
                <a:spcPct val="0"/>
              </a:spcBef>
              <a:spcAft>
                <a:spcPct val="0"/>
              </a:spcAft>
              <a:defRPr kumimoji="1" sz="4400">
                <a:solidFill>
                  <a:schemeClr val="tx2"/>
                </a:solidFill>
                <a:latin typeface="Arial" charset="0"/>
                <a:ea typeface="標楷體" pitchFamily="65" charset="-120"/>
              </a:defRPr>
            </a:lvl4pPr>
            <a:lvl5pPr algn="ctr" rtl="0" eaLnBrk="0" fontAlgn="ctr" hangingPunct="0">
              <a:spcBef>
                <a:spcPct val="0"/>
              </a:spcBef>
              <a:spcAft>
                <a:spcPct val="0"/>
              </a:spcAft>
              <a:defRPr kumimoji="1" sz="4400">
                <a:solidFill>
                  <a:schemeClr val="tx2"/>
                </a:solidFill>
                <a:latin typeface="Arial" charset="0"/>
                <a:ea typeface="標楷體" pitchFamily="65" charset="-120"/>
              </a:defRPr>
            </a:lvl5pPr>
            <a:lvl6pPr marL="457200" algn="ctr" rtl="0" fontAlgn="ctr">
              <a:spcBef>
                <a:spcPct val="0"/>
              </a:spcBef>
              <a:spcAft>
                <a:spcPct val="0"/>
              </a:spcAft>
              <a:defRPr kumimoji="1" sz="4400">
                <a:solidFill>
                  <a:schemeClr val="tx2"/>
                </a:solidFill>
                <a:latin typeface="Arial" charset="0"/>
                <a:ea typeface="標楷體" pitchFamily="65" charset="-120"/>
              </a:defRPr>
            </a:lvl6pPr>
            <a:lvl7pPr marL="914400" algn="ctr" rtl="0" fontAlgn="ctr">
              <a:spcBef>
                <a:spcPct val="0"/>
              </a:spcBef>
              <a:spcAft>
                <a:spcPct val="0"/>
              </a:spcAft>
              <a:defRPr kumimoji="1" sz="4400">
                <a:solidFill>
                  <a:schemeClr val="tx2"/>
                </a:solidFill>
                <a:latin typeface="Arial" charset="0"/>
                <a:ea typeface="標楷體" pitchFamily="65" charset="-120"/>
              </a:defRPr>
            </a:lvl7pPr>
            <a:lvl8pPr marL="1371600" algn="ctr" rtl="0" fontAlgn="ctr">
              <a:spcBef>
                <a:spcPct val="0"/>
              </a:spcBef>
              <a:spcAft>
                <a:spcPct val="0"/>
              </a:spcAft>
              <a:defRPr kumimoji="1" sz="4400">
                <a:solidFill>
                  <a:schemeClr val="tx2"/>
                </a:solidFill>
                <a:latin typeface="Arial" charset="0"/>
                <a:ea typeface="標楷體" pitchFamily="65" charset="-120"/>
              </a:defRPr>
            </a:lvl8pPr>
            <a:lvl9pPr marL="1828800" algn="ctr" rtl="0" fontAlgn="ctr">
              <a:spcBef>
                <a:spcPct val="0"/>
              </a:spcBef>
              <a:spcAft>
                <a:spcPct val="0"/>
              </a:spcAft>
              <a:defRPr kumimoji="1" sz="4400">
                <a:solidFill>
                  <a:schemeClr val="tx2"/>
                </a:solidFill>
                <a:latin typeface="Arial" charset="0"/>
                <a:ea typeface="標楷體" pitchFamily="65" charset="-120"/>
              </a:defRPr>
            </a:lvl9pPr>
          </a:lstStyle>
          <a:p>
            <a:pPr>
              <a:defRPr/>
            </a:pPr>
            <a:r>
              <a:rPr lang="zh-TW" altLang="en-US" kern="0" dirty="0" smtClean="0">
                <a:solidFill>
                  <a:srgbClr val="000099"/>
                </a:solidFill>
                <a:latin typeface="+mn-ea"/>
                <a:ea typeface="+mn-ea"/>
              </a:rPr>
              <a:t>動動腦</a:t>
            </a:r>
            <a:r>
              <a:rPr lang="zh-TW" altLang="en-US" kern="0" dirty="0">
                <a:solidFill>
                  <a:srgbClr val="000099"/>
                </a:solidFill>
                <a:latin typeface="+mn-ea"/>
                <a:ea typeface="+mn-ea"/>
              </a:rPr>
              <a:t>時間</a:t>
            </a:r>
            <a:endParaRPr lang="zh-TW" altLang="en-US" kern="0" dirty="0" smtClean="0">
              <a:solidFill>
                <a:srgbClr val="000099"/>
              </a:solidFill>
              <a:latin typeface="+mn-ea"/>
              <a:ea typeface="+mn-ea"/>
            </a:endParaRPr>
          </a:p>
        </p:txBody>
      </p:sp>
    </p:spTree>
    <p:extLst>
      <p:ext uri="{BB962C8B-B14F-4D97-AF65-F5344CB8AC3E}">
        <p14:creationId xmlns:p14="http://schemas.microsoft.com/office/powerpoint/2010/main" val="198902034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48" presetClass="entr" presetSubtype="0" accel="50000" fill="hold" nodeType="withEffect">
                                  <p:stCondLst>
                                    <p:cond delay="0"/>
                                  </p:stCondLst>
                                  <p:childTnLst>
                                    <p:set>
                                      <p:cBhvr>
                                        <p:cTn id="9" dur="1" fill="hold">
                                          <p:stCondLst>
                                            <p:cond delay="0"/>
                                          </p:stCondLst>
                                        </p:cTn>
                                        <p:tgtEl>
                                          <p:spTgt spid="222211"/>
                                        </p:tgtEl>
                                        <p:attrNameLst>
                                          <p:attrName>style.visibility</p:attrName>
                                        </p:attrNameLst>
                                      </p:cBhvr>
                                      <p:to>
                                        <p:strVal val="visible"/>
                                      </p:to>
                                    </p:set>
                                    <p:anim calcmode="lin" valueType="num">
                                      <p:cBhvr>
                                        <p:cTn id="10" dur="500" fill="hold"/>
                                        <p:tgtEl>
                                          <p:spTgt spid="2222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 dur="500" fill="hold"/>
                                        <p:tgtEl>
                                          <p:spTgt spid="222211"/>
                                        </p:tgtEl>
                                        <p:attrNameLst>
                                          <p:attrName>ppt_x</p:attrName>
                                        </p:attrNameLst>
                                      </p:cBhvr>
                                      <p:tavLst>
                                        <p:tav tm="0">
                                          <p:val>
                                            <p:fltVal val="-1"/>
                                          </p:val>
                                        </p:tav>
                                        <p:tav tm="50000">
                                          <p:val>
                                            <p:fltVal val="0.95"/>
                                          </p:val>
                                        </p:tav>
                                        <p:tav tm="100000">
                                          <p:val>
                                            <p:strVal val="#ppt_x"/>
                                          </p:val>
                                        </p:tav>
                                      </p:tavLst>
                                    </p:anim>
                                    <p:anim calcmode="lin" valueType="num">
                                      <p:cBhvr>
                                        <p:cTn id="12" dur="500" fill="hold"/>
                                        <p:tgtEl>
                                          <p:spTgt spid="222211"/>
                                        </p:tgtEl>
                                        <p:attrNameLst>
                                          <p:attrName>ppt_y</p:attrName>
                                        </p:attrNameLst>
                                      </p:cBhvr>
                                      <p:tavLst>
                                        <p:tav tm="0">
                                          <p:val>
                                            <p:strVal val="#ppt_y"/>
                                          </p:val>
                                        </p:tav>
                                        <p:tav tm="100000">
                                          <p:val>
                                            <p:strVal val="#ppt_y"/>
                                          </p:val>
                                        </p:tav>
                                      </p:tavLst>
                                    </p:anim>
                                    <p:animEffect transition="in" filter="fade">
                                      <p:cBhvr>
                                        <p:cTn id="13" dur="500"/>
                                        <p:tgtEl>
                                          <p:spTgt spid="222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p:txBody>
          <a:bodyPr/>
          <a:lstStyle/>
          <a:p>
            <a:pPr>
              <a:defRPr/>
            </a:pPr>
            <a:fld id="{C537A6A9-CA0B-418D-A7D9-5921E0F0FBDB}" type="slidenum">
              <a:rPr lang="en-US" altLang="zh-TW">
                <a:latin typeface="Arial" panose="020B0604020202020204" pitchFamily="34" charset="0"/>
                <a:cs typeface="Arial" panose="020B0604020202020204" pitchFamily="34" charset="0"/>
              </a:rPr>
              <a:pPr>
                <a:defRPr/>
              </a:pPr>
              <a:t>53</a:t>
            </a:fld>
            <a:endParaRPr lang="en-US" altLang="zh-TW">
              <a:latin typeface="Arial" panose="020B0604020202020204" pitchFamily="34" charset="0"/>
              <a:cs typeface="Arial" panose="020B0604020202020204" pitchFamily="34" charset="0"/>
            </a:endParaRPr>
          </a:p>
        </p:txBody>
      </p:sp>
      <p:sp>
        <p:nvSpPr>
          <p:cNvPr id="271362" name="Rectangle 2"/>
          <p:cNvSpPr>
            <a:spLocks noGrp="1" noChangeArrowheads="1"/>
          </p:cNvSpPr>
          <p:nvPr>
            <p:ph type="title"/>
          </p:nvPr>
        </p:nvSpPr>
        <p:spPr>
          <a:xfrm>
            <a:off x="7185248" y="332656"/>
            <a:ext cx="994520" cy="5832648"/>
          </a:xfrm>
        </p:spPr>
        <p:txBody>
          <a:bodyPr/>
          <a:lstStyle/>
          <a:p>
            <a:pPr eaLnBrk="1" hangingPunct="1">
              <a:spcBef>
                <a:spcPts val="1200"/>
              </a:spcBef>
            </a:pPr>
            <a:r>
              <a:rPr lang="zh-TW" altLang="en-US" sz="4000" b="0" dirty="0" smtClean="0">
                <a:solidFill>
                  <a:srgbClr val="C00000"/>
                </a:solidFill>
                <a:effectLst>
                  <a:outerShdw blurRad="38100" dist="38100" dir="2700000" algn="tl">
                    <a:srgbClr val="000000">
                      <a:alpha val="43137"/>
                    </a:srgbClr>
                  </a:outerShdw>
                </a:effectLst>
                <a:latin typeface="+mn-ea"/>
                <a:ea typeface="+mn-ea"/>
                <a:cs typeface="Arial" panose="020B0604020202020204" pitchFamily="34" charset="0"/>
              </a:rPr>
              <a:t>您覺得有哪些控制重點</a:t>
            </a:r>
          </a:p>
        </p:txBody>
      </p:sp>
      <p:sp>
        <p:nvSpPr>
          <p:cNvPr id="2"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3" name="物件 2"/>
          <p:cNvGraphicFramePr>
            <a:graphicFrameLocks noChangeAspect="1"/>
          </p:cNvGraphicFramePr>
          <p:nvPr>
            <p:extLst>
              <p:ext uri="{D42A27DB-BD31-4B8C-83A1-F6EECF244321}">
                <p14:modId xmlns:p14="http://schemas.microsoft.com/office/powerpoint/2010/main" val="178944037"/>
              </p:ext>
            </p:extLst>
          </p:nvPr>
        </p:nvGraphicFramePr>
        <p:xfrm>
          <a:off x="3844652" y="0"/>
          <a:ext cx="2216696" cy="6795786"/>
        </p:xfrm>
        <a:graphic>
          <a:graphicData uri="http://schemas.openxmlformats.org/presentationml/2006/ole">
            <mc:AlternateContent xmlns:mc="http://schemas.openxmlformats.org/markup-compatibility/2006">
              <mc:Choice xmlns:v="urn:schemas-microsoft-com:vml" Requires="v">
                <p:oleObj spid="_x0000_s1030" name="Visio" r:id="rId4" imgW="2417630" imgH="7396804" progId="Visio.Drawing.11">
                  <p:embed/>
                </p:oleObj>
              </mc:Choice>
              <mc:Fallback>
                <p:oleObj name="Visio" r:id="rId4" imgW="2417630" imgH="739680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652" y="0"/>
                        <a:ext cx="2216696" cy="6795786"/>
                      </a:xfrm>
                      <a:prstGeom prst="rect">
                        <a:avLst/>
                      </a:prstGeom>
                      <a:noFill/>
                    </p:spPr>
                  </p:pic>
                </p:oleObj>
              </mc:Fallback>
            </mc:AlternateContent>
          </a:graphicData>
        </a:graphic>
      </p:graphicFrame>
    </p:spTree>
    <p:extLst>
      <p:ext uri="{BB962C8B-B14F-4D97-AF65-F5344CB8AC3E}">
        <p14:creationId xmlns:p14="http://schemas.microsoft.com/office/powerpoint/2010/main" val="14886192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71362"/>
                                        </p:tgtEl>
                                        <p:attrNameLst>
                                          <p:attrName>style.visibility</p:attrName>
                                        </p:attrNameLst>
                                      </p:cBhvr>
                                      <p:to>
                                        <p:strVal val="visible"/>
                                      </p:to>
                                    </p:set>
                                    <p:animEffect transition="in" filter="slide(fromTop)">
                                      <p:cBhvr>
                                        <p:cTn id="7" dur="500"/>
                                        <p:tgtEl>
                                          <p:spTgt spid="2713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B8C8732-00AB-4B4D-B131-8BB5C9C80B3E}" type="slidenum">
              <a:rPr kumimoji="0" lang="zh-TW" altLang="en-US" smtClean="0">
                <a:latin typeface="Times New Roman" pitchFamily="18" charset="0"/>
              </a:rPr>
              <a:pPr eaLnBrk="1" hangingPunct="1"/>
              <a:t>54</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5400" dirty="0" smtClean="0">
                <a:solidFill>
                  <a:srgbClr val="000066"/>
                </a:solidFill>
                <a:latin typeface="Arial" pitchFamily="34" charset="0"/>
                <a:ea typeface="標楷體" pitchFamily="65" charset="-120"/>
              </a:rPr>
              <a:t>內部控制</a:t>
            </a:r>
            <a:r>
              <a:rPr lang="zh-TW" altLang="en-US" sz="5400" dirty="0">
                <a:solidFill>
                  <a:srgbClr val="000066"/>
                </a:solidFill>
                <a:ea typeface="標楷體" pitchFamily="65" charset="-120"/>
              </a:rPr>
              <a:t>之</a:t>
            </a:r>
            <a:r>
              <a:rPr lang="zh-TW" altLang="en-US" sz="5400" dirty="0" smtClean="0">
                <a:solidFill>
                  <a:srgbClr val="000066"/>
                </a:solidFill>
                <a:latin typeface="Arial" pitchFamily="34" charset="0"/>
                <a:ea typeface="標楷體" pitchFamily="65" charset="-120"/>
              </a:rPr>
              <a:t>自行評估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4EB10D77-AE4B-466E-A572-BA3CA8E25326}" type="slidenum">
              <a:rPr kumimoji="0" lang="en-US" altLang="zh-TW" sz="1000">
                <a:latin typeface="+mn-lt"/>
              </a:rPr>
              <a:pPr algn="r">
                <a:defRPr/>
              </a:pPr>
              <a:t>55</a:t>
            </a:fld>
            <a:endParaRPr kumimoji="0" lang="en-US" altLang="zh-TW" sz="1000">
              <a:latin typeface="+mn-lt"/>
            </a:endParaRPr>
          </a:p>
        </p:txBody>
      </p:sp>
      <p:sp>
        <p:nvSpPr>
          <p:cNvPr id="16405" name="標題 1"/>
          <p:cNvSpPr>
            <a:spLocks/>
          </p:cNvSpPr>
          <p:nvPr/>
        </p:nvSpPr>
        <p:spPr bwMode="auto">
          <a:xfrm>
            <a:off x="818621" y="260351"/>
            <a:ext cx="8089900" cy="792386"/>
          </a:xfrm>
          <a:prstGeom prst="rect">
            <a:avLst/>
          </a:prstGeom>
          <a:noFill/>
          <a:ln w="9525">
            <a:noFill/>
            <a:miter lim="800000"/>
            <a:headEnd/>
            <a:tailEnd/>
          </a:ln>
        </p:spPr>
        <p:txBody>
          <a:bodyPr anchor="b"/>
          <a:lstStyle/>
          <a:p>
            <a:pPr algn="ctr" eaLnBrk="0" hangingPunct="0">
              <a:defRPr/>
            </a:pPr>
            <a:r>
              <a:rPr lang="zh-TW" altLang="en-US" sz="4000" dirty="0">
                <a:solidFill>
                  <a:srgbClr val="A50021"/>
                </a:solidFill>
                <a:effectLst>
                  <a:outerShdw blurRad="38100" dist="38100" dir="2700000" algn="tl">
                    <a:srgbClr val="C0C0C0"/>
                  </a:outerShdw>
                </a:effectLst>
                <a:latin typeface="標楷體" pitchFamily="65" charset="-120"/>
                <a:ea typeface="標楷體" pitchFamily="65" charset="-120"/>
                <a:cs typeface="Arial" charset="0"/>
              </a:rPr>
              <a:t>自行評估主要效益</a:t>
            </a:r>
          </a:p>
        </p:txBody>
      </p:sp>
      <p:sp>
        <p:nvSpPr>
          <p:cNvPr id="30724" name="Rectangle 6"/>
          <p:cNvSpPr>
            <a:spLocks noChangeArrowheads="1"/>
          </p:cNvSpPr>
          <p:nvPr/>
        </p:nvSpPr>
        <p:spPr bwMode="auto">
          <a:xfrm>
            <a:off x="1132124" y="1268761"/>
            <a:ext cx="7777946" cy="460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indent="-457200" eaLnBrk="0" hangingPunct="0">
              <a:lnSpc>
                <a:spcPct val="150000"/>
              </a:lnSpc>
              <a:spcBef>
                <a:spcPct val="20000"/>
              </a:spcBef>
              <a:buClr>
                <a:srgbClr val="00B050"/>
              </a:buClr>
              <a:buSzPct val="80000"/>
              <a:buFont typeface="Arial" pitchFamily="34" charset="0"/>
              <a:buChar char="•"/>
            </a:pPr>
            <a:r>
              <a:rPr lang="zh-TW" altLang="en-US" sz="3000" dirty="0" smtClean="0">
                <a:latin typeface="標楷體" pitchFamily="65" charset="-120"/>
                <a:ea typeface="標楷體" pitchFamily="65" charset="-120"/>
              </a:rPr>
              <a:t>提升同仁</a:t>
            </a:r>
            <a:r>
              <a:rPr lang="zh-TW" altLang="en-US" sz="3000" dirty="0" smtClean="0">
                <a:solidFill>
                  <a:srgbClr val="0000FF"/>
                </a:solidFill>
                <a:latin typeface="標楷體" pitchFamily="65" charset="-120"/>
                <a:ea typeface="標楷體" pitchFamily="65" charset="-120"/>
              </a:rPr>
              <a:t>內部控制意識</a:t>
            </a:r>
            <a:r>
              <a:rPr lang="zh-TW" altLang="en-US" sz="3000" dirty="0" smtClean="0">
                <a:latin typeface="標楷體" pitchFamily="65" charset="-120"/>
                <a:ea typeface="標楷體" pitchFamily="65" charset="-120"/>
              </a:rPr>
              <a:t>。</a:t>
            </a:r>
          </a:p>
          <a:p>
            <a:pPr lvl="1" indent="-457200" eaLnBrk="0" hangingPunct="0">
              <a:lnSpc>
                <a:spcPct val="150000"/>
              </a:lnSpc>
              <a:spcBef>
                <a:spcPct val="20000"/>
              </a:spcBef>
              <a:buClr>
                <a:srgbClr val="00B050"/>
              </a:buClr>
              <a:buSzPct val="80000"/>
              <a:buFont typeface="Arial" pitchFamily="34" charset="0"/>
              <a:buChar char="•"/>
            </a:pPr>
            <a:r>
              <a:rPr lang="zh-TW" altLang="en-US" sz="3000" dirty="0" smtClean="0">
                <a:latin typeface="標楷體" pitchFamily="65" charset="-120"/>
                <a:ea typeface="標楷體" pitchFamily="65" charset="-120"/>
              </a:rPr>
              <a:t>增進</a:t>
            </a:r>
            <a:r>
              <a:rPr lang="zh-TW" altLang="en-US" sz="3000" dirty="0">
                <a:latin typeface="標楷體" pitchFamily="65" charset="-120"/>
                <a:ea typeface="標楷體" pitchFamily="65" charset="-120"/>
              </a:rPr>
              <a:t>同仁對於</a:t>
            </a:r>
            <a:r>
              <a:rPr lang="zh-TW" altLang="en-US" sz="3000" dirty="0">
                <a:solidFill>
                  <a:srgbClr val="0000FF"/>
                </a:solidFill>
                <a:latin typeface="標楷體" pitchFamily="65" charset="-120"/>
                <a:ea typeface="標楷體" pitchFamily="65" charset="-120"/>
              </a:rPr>
              <a:t>作業流程的瞭解</a:t>
            </a:r>
            <a:r>
              <a:rPr lang="zh-TW" altLang="en-US" sz="3000" dirty="0" smtClean="0">
                <a:latin typeface="標楷體" pitchFamily="65" charset="-120"/>
                <a:ea typeface="標楷體" pitchFamily="65" charset="-120"/>
              </a:rPr>
              <a:t>。</a:t>
            </a:r>
            <a:endParaRPr lang="en-US" altLang="zh-TW" sz="3000" dirty="0" smtClean="0">
              <a:latin typeface="標楷體" pitchFamily="65" charset="-120"/>
              <a:ea typeface="標楷體" pitchFamily="65" charset="-120"/>
            </a:endParaRPr>
          </a:p>
          <a:p>
            <a:pPr lvl="1" indent="-457200" eaLnBrk="0" hangingPunct="0">
              <a:lnSpc>
                <a:spcPct val="150000"/>
              </a:lnSpc>
              <a:spcBef>
                <a:spcPct val="20000"/>
              </a:spcBef>
              <a:buClr>
                <a:srgbClr val="00B050"/>
              </a:buClr>
              <a:buSzPct val="80000"/>
              <a:buFont typeface="Arial" pitchFamily="34" charset="0"/>
              <a:buChar char="•"/>
            </a:pPr>
            <a:r>
              <a:rPr lang="zh-TW" altLang="en-US" sz="3000" dirty="0" smtClean="0">
                <a:latin typeface="標楷體" pitchFamily="65" charset="-120"/>
                <a:ea typeface="標楷體" pitchFamily="65" charset="-120"/>
              </a:rPr>
              <a:t>提早</a:t>
            </a:r>
            <a:r>
              <a:rPr lang="zh-TW" altLang="en-US" sz="3000" dirty="0">
                <a:latin typeface="標楷體" pitchFamily="65" charset="-120"/>
                <a:ea typeface="標楷體" pitchFamily="65" charset="-120"/>
              </a:rPr>
              <a:t>發現及</a:t>
            </a:r>
            <a:r>
              <a:rPr lang="zh-TW" altLang="en-US" sz="3000" dirty="0">
                <a:solidFill>
                  <a:srgbClr val="0000FF"/>
                </a:solidFill>
                <a:latin typeface="標楷體" pitchFamily="65" charset="-120"/>
                <a:ea typeface="標楷體" pitchFamily="65" charset="-120"/>
              </a:rPr>
              <a:t>改善內部控制缺失</a:t>
            </a:r>
            <a:r>
              <a:rPr lang="zh-TW" altLang="en-US" sz="3000" dirty="0">
                <a:latin typeface="標楷體" pitchFamily="65" charset="-120"/>
                <a:ea typeface="標楷體" pitchFamily="65" charset="-120"/>
              </a:rPr>
              <a:t>。</a:t>
            </a:r>
          </a:p>
          <a:p>
            <a:pPr lvl="1" indent="-457200" eaLnBrk="0" hangingPunct="0">
              <a:lnSpc>
                <a:spcPct val="150000"/>
              </a:lnSpc>
              <a:spcBef>
                <a:spcPct val="20000"/>
              </a:spcBef>
              <a:buClr>
                <a:srgbClr val="00B050"/>
              </a:buClr>
              <a:buSzPct val="80000"/>
              <a:buFont typeface="Arial" pitchFamily="34" charset="0"/>
              <a:buChar char="•"/>
            </a:pPr>
            <a:r>
              <a:rPr lang="zh-TW" altLang="en-US" sz="3000" dirty="0">
                <a:latin typeface="標楷體" pitchFamily="65" charset="-120"/>
                <a:ea typeface="標楷體" pitchFamily="65" charset="-120"/>
              </a:rPr>
              <a:t>對於內部控制制度之</a:t>
            </a:r>
            <a:r>
              <a:rPr lang="zh-TW" altLang="en-US" sz="3000" dirty="0">
                <a:solidFill>
                  <a:srgbClr val="0000FF"/>
                </a:solidFill>
                <a:latin typeface="標楷體" pitchFamily="65" charset="-120"/>
                <a:ea typeface="標楷體" pitchFamily="65" charset="-120"/>
              </a:rPr>
              <a:t>有效性</a:t>
            </a:r>
            <a:r>
              <a:rPr lang="zh-TW" altLang="en-US" sz="3000" dirty="0">
                <a:latin typeface="標楷體" pitchFamily="65" charset="-120"/>
                <a:ea typeface="標楷體" pitchFamily="65" charset="-120"/>
              </a:rPr>
              <a:t>，提供定期</a:t>
            </a:r>
            <a:r>
              <a:rPr lang="zh-TW" altLang="en-US" sz="3000" dirty="0">
                <a:solidFill>
                  <a:srgbClr val="0000FF"/>
                </a:solidFill>
                <a:latin typeface="標楷體" pitchFamily="65" charset="-120"/>
                <a:ea typeface="標楷體" pitchFamily="65" charset="-120"/>
              </a:rPr>
              <a:t>驗證或聲明</a:t>
            </a:r>
            <a:r>
              <a:rPr lang="zh-TW" altLang="en-US" sz="3000" dirty="0">
                <a:latin typeface="標楷體" pitchFamily="65" charset="-120"/>
                <a:ea typeface="標楷體" pitchFamily="65" charset="-120"/>
              </a:rPr>
              <a:t>。</a:t>
            </a:r>
          </a:p>
          <a:p>
            <a:pPr lvl="1" indent="-457200" eaLnBrk="0" hangingPunct="0">
              <a:lnSpc>
                <a:spcPct val="150000"/>
              </a:lnSpc>
              <a:spcBef>
                <a:spcPct val="20000"/>
              </a:spcBef>
              <a:buClr>
                <a:srgbClr val="00B050"/>
              </a:buClr>
              <a:buSzPct val="80000"/>
              <a:buFont typeface="Arial" pitchFamily="34" charset="0"/>
              <a:buChar char="•"/>
            </a:pPr>
            <a:r>
              <a:rPr lang="zh-TW" altLang="en-US" sz="3000" dirty="0">
                <a:latin typeface="標楷體" pitchFamily="65" charset="-120"/>
                <a:ea typeface="標楷體" pitchFamily="65" charset="-120"/>
              </a:rPr>
              <a:t>有助於</a:t>
            </a:r>
            <a:r>
              <a:rPr lang="zh-TW" altLang="en-US" sz="3000" dirty="0">
                <a:solidFill>
                  <a:srgbClr val="0000FF"/>
                </a:solidFill>
                <a:latin typeface="標楷體" pitchFamily="65" charset="-120"/>
                <a:ea typeface="標楷體" pitchFamily="65" charset="-120"/>
              </a:rPr>
              <a:t>內部稽核計畫及重點之擬定</a:t>
            </a:r>
            <a:r>
              <a:rPr lang="zh-TW" altLang="en-US" sz="3000" dirty="0" smtClean="0">
                <a:latin typeface="標楷體" pitchFamily="65" charset="-120"/>
                <a:ea typeface="標楷體" pitchFamily="65" charset="-120"/>
              </a:rPr>
              <a:t>。</a:t>
            </a:r>
            <a:endParaRPr lang="zh-TW" altLang="en-US" sz="3000" dirty="0">
              <a:latin typeface="標楷體" pitchFamily="65" charset="-120"/>
              <a:ea typeface="標楷體" pitchFamily="65" charset="-120"/>
            </a:endParaRPr>
          </a:p>
        </p:txBody>
      </p:sp>
    </p:spTree>
    <p:extLst>
      <p:ext uri="{BB962C8B-B14F-4D97-AF65-F5344CB8AC3E}">
        <p14:creationId xmlns:p14="http://schemas.microsoft.com/office/powerpoint/2010/main" val="26969291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56</a:t>
            </a:fld>
            <a:endParaRPr kumimoji="0" lang="en-US" altLang="zh-TW" sz="1000">
              <a:latin typeface="+mn-lt"/>
            </a:endParaRPr>
          </a:p>
        </p:txBody>
      </p:sp>
      <p:sp>
        <p:nvSpPr>
          <p:cNvPr id="16405" name="標題 1"/>
          <p:cNvSpPr>
            <a:spLocks/>
          </p:cNvSpPr>
          <p:nvPr/>
        </p:nvSpPr>
        <p:spPr bwMode="auto">
          <a:xfrm>
            <a:off x="1040474" y="404664"/>
            <a:ext cx="8089900" cy="581174"/>
          </a:xfrm>
          <a:prstGeom prst="rect">
            <a:avLst/>
          </a:prstGeom>
          <a:noFill/>
          <a:ln w="9525">
            <a:noFill/>
            <a:miter lim="800000"/>
            <a:headEnd/>
            <a:tailEnd/>
          </a:ln>
        </p:spPr>
        <p:txBody>
          <a:bodyPr anchor="b"/>
          <a:lstStyle/>
          <a:p>
            <a:pPr algn="ctr" eaLnBrk="0" hangingPunct="0">
              <a:defRPr/>
            </a:pPr>
            <a:r>
              <a:rPr lang="zh-TW" altLang="en-US" sz="4000" dirty="0">
                <a:solidFill>
                  <a:srgbClr val="C00000"/>
                </a:solidFill>
                <a:effectLst>
                  <a:outerShdw blurRad="38100" dist="38100" dir="2700000" algn="tl">
                    <a:srgbClr val="000000">
                      <a:alpha val="43137"/>
                    </a:srgbClr>
                  </a:outerShdw>
                </a:effectLst>
                <a:latin typeface="標楷體" pitchFamily="65" charset="-120"/>
                <a:ea typeface="標楷體" pitchFamily="65" charset="-120"/>
              </a:rPr>
              <a:t>自行</a:t>
            </a:r>
            <a:r>
              <a:rPr lang="zh-TW" altLang="en-US" sz="4000" dirty="0" smtClean="0">
                <a:solidFill>
                  <a:srgbClr val="C00000"/>
                </a:solidFill>
                <a:effectLst>
                  <a:outerShdw blurRad="38100" dist="38100" dir="2700000" algn="tl">
                    <a:srgbClr val="000000">
                      <a:alpha val="43137"/>
                    </a:srgbClr>
                  </a:outerShdw>
                </a:effectLst>
                <a:latin typeface="標楷體" pitchFamily="65" charset="-120"/>
                <a:ea typeface="標楷體" pitchFamily="65" charset="-120"/>
              </a:rPr>
              <a:t>評</a:t>
            </a:r>
            <a:r>
              <a:rPr lang="zh-TW" altLang="en-US" sz="4000" dirty="0">
                <a:solidFill>
                  <a:srgbClr val="C00000"/>
                </a:solidFill>
                <a:effectLst>
                  <a:outerShdw blurRad="38100" dist="38100" dir="2700000" algn="tl">
                    <a:srgbClr val="000000">
                      <a:alpha val="43137"/>
                    </a:srgbClr>
                  </a:outerShdw>
                </a:effectLst>
                <a:latin typeface="標楷體" pitchFamily="65" charset="-120"/>
              </a:rPr>
              <a:t>估之規定</a:t>
            </a:r>
            <a:r>
              <a:rPr lang="en-US" altLang="zh-TW" sz="1600" dirty="0" smtClean="0">
                <a:solidFill>
                  <a:srgbClr val="C00000"/>
                </a:solidFill>
                <a:effectLst>
                  <a:outerShdw blurRad="38100" dist="38100" dir="2700000" algn="tl">
                    <a:srgbClr val="000000">
                      <a:alpha val="43137"/>
                    </a:srgbClr>
                  </a:outerShdw>
                </a:effectLst>
                <a:cs typeface="Arial" panose="020B0604020202020204" pitchFamily="34" charset="0"/>
              </a:rPr>
              <a:t>1/2</a:t>
            </a:r>
            <a:endParaRPr lang="en-US" altLang="zh-TW" sz="1600" dirty="0">
              <a:solidFill>
                <a:srgbClr val="C00000"/>
              </a:solidFill>
              <a:effectLst>
                <a:outerShdw blurRad="38100" dist="38100" dir="2700000" algn="tl">
                  <a:srgbClr val="000000">
                    <a:alpha val="43137"/>
                  </a:srgbClr>
                </a:outerShdw>
              </a:effectLst>
              <a:cs typeface="Arial" panose="020B0604020202020204" pitchFamily="34" charset="0"/>
            </a:endParaRPr>
          </a:p>
        </p:txBody>
      </p:sp>
      <p:sp>
        <p:nvSpPr>
          <p:cNvPr id="21508" name="Rectangle 5"/>
          <p:cNvSpPr>
            <a:spLocks noChangeArrowheads="1"/>
          </p:cNvSpPr>
          <p:nvPr/>
        </p:nvSpPr>
        <p:spPr bwMode="auto">
          <a:xfrm>
            <a:off x="506506" y="1124745"/>
            <a:ext cx="8736970" cy="4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buFont typeface="Arial" panose="020B0604020202020204" pitchFamily="34" charset="0"/>
              <a:buChar char="•"/>
            </a:pPr>
            <a:r>
              <a:rPr lang="zh-TW" altLang="en-US" sz="2400" dirty="0" smtClean="0">
                <a:latin typeface="標楷體" pitchFamily="65" charset="-120"/>
                <a:ea typeface="標楷體" pitchFamily="65" charset="-120"/>
              </a:rPr>
              <a:t>各</a:t>
            </a:r>
            <a:r>
              <a:rPr lang="zh-TW" altLang="en-US" sz="2400" dirty="0">
                <a:latin typeface="標楷體" pitchFamily="65" charset="-120"/>
                <a:ea typeface="標楷體" pitchFamily="65" charset="-120"/>
              </a:rPr>
              <a:t>機關應研擬</a:t>
            </a:r>
            <a:r>
              <a:rPr lang="zh-TW" altLang="en-US" sz="2400" dirty="0">
                <a:solidFill>
                  <a:srgbClr val="0000FF"/>
                </a:solidFill>
                <a:latin typeface="標楷體" pitchFamily="65" charset="-120"/>
                <a:ea typeface="標楷體" pitchFamily="65" charset="-120"/>
              </a:rPr>
              <a:t>年度自行評估計畫</a:t>
            </a:r>
            <a:r>
              <a:rPr lang="zh-TW" altLang="en-US" sz="2400" dirty="0">
                <a:latin typeface="標楷體" pitchFamily="65" charset="-120"/>
                <a:ea typeface="標楷體" pitchFamily="65" charset="-120"/>
              </a:rPr>
              <a:t>（包括評估期間及範圍等），簽報機關首長核定。若有必要採取抽核程序以驗證評估重點之落實情形，應於自行評估計畫明定</a:t>
            </a:r>
            <a:r>
              <a:rPr lang="zh-TW" altLang="en-US" sz="2400" dirty="0">
                <a:solidFill>
                  <a:srgbClr val="0000FF"/>
                </a:solidFill>
                <a:latin typeface="標楷體" pitchFamily="65" charset="-120"/>
                <a:ea typeface="標楷體" pitchFamily="65" charset="-120"/>
              </a:rPr>
              <a:t>抽核方式</a:t>
            </a:r>
            <a:r>
              <a:rPr lang="zh-TW" altLang="en-US" sz="2400" dirty="0">
                <a:latin typeface="標楷體" pitchFamily="65" charset="-120"/>
                <a:ea typeface="標楷體" pitchFamily="65" charset="-120"/>
              </a:rPr>
              <a:t>、</a:t>
            </a:r>
            <a:r>
              <a:rPr lang="zh-TW" altLang="en-US" sz="2400" dirty="0">
                <a:solidFill>
                  <a:srgbClr val="0000FF"/>
                </a:solidFill>
                <a:latin typeface="標楷體" pitchFamily="65" charset="-120"/>
                <a:ea typeface="標楷體" pitchFamily="65" charset="-120"/>
              </a:rPr>
              <a:t>範圍</a:t>
            </a:r>
            <a:r>
              <a:rPr lang="zh-TW" altLang="en-US" sz="2400" dirty="0">
                <a:latin typeface="標楷體" pitchFamily="65" charset="-120"/>
                <a:ea typeface="標楷體" pitchFamily="65" charset="-120"/>
              </a:rPr>
              <a:t>及</a:t>
            </a:r>
            <a:r>
              <a:rPr lang="zh-TW" altLang="en-US" sz="2400" dirty="0">
                <a:solidFill>
                  <a:srgbClr val="0000FF"/>
                </a:solidFill>
                <a:latin typeface="標楷體" pitchFamily="65" charset="-120"/>
                <a:ea typeface="標楷體" pitchFamily="65" charset="-120"/>
              </a:rPr>
              <a:t>比率</a:t>
            </a:r>
            <a:r>
              <a:rPr lang="zh-TW" altLang="en-US" sz="2400" dirty="0">
                <a:latin typeface="標楷體" pitchFamily="65" charset="-120"/>
                <a:ea typeface="標楷體" pitchFamily="65" charset="-120"/>
              </a:rPr>
              <a:t>等，以作為執行依據。</a:t>
            </a:r>
          </a:p>
          <a:p>
            <a:pPr marL="179388" indent="-179388">
              <a:spcBef>
                <a:spcPts val="2400"/>
              </a:spcBef>
              <a:buFont typeface="Arial" panose="020B0604020202020204" pitchFamily="34" charset="0"/>
              <a:buChar char="•"/>
            </a:pPr>
            <a:r>
              <a:rPr lang="zh-TW" altLang="en-US" sz="2400" dirty="0" smtClean="0">
                <a:latin typeface="標楷體" pitchFamily="65" charset="-120"/>
                <a:ea typeface="標楷體" pitchFamily="65" charset="-120"/>
              </a:rPr>
              <a:t>各</a:t>
            </a:r>
            <a:r>
              <a:rPr lang="zh-TW" altLang="en-US" sz="2400" dirty="0">
                <a:latin typeface="標楷體" pitchFamily="65" charset="-120"/>
                <a:ea typeface="標楷體" pitchFamily="65" charset="-120"/>
              </a:rPr>
              <a:t>機關內部各單位應自行評估其內部控制落實情形，作成</a:t>
            </a:r>
            <a:r>
              <a:rPr lang="zh-TW" altLang="en-US" sz="2400" dirty="0">
                <a:solidFill>
                  <a:srgbClr val="0000FF"/>
                </a:solidFill>
                <a:latin typeface="標楷體" pitchFamily="65" charset="-120"/>
                <a:ea typeface="標楷體" pitchFamily="65" charset="-120"/>
              </a:rPr>
              <a:t>內部控制自行評估</a:t>
            </a:r>
            <a:r>
              <a:rPr lang="zh-TW" altLang="en-US" sz="2400" dirty="0" smtClean="0">
                <a:solidFill>
                  <a:srgbClr val="0000FF"/>
                </a:solidFill>
                <a:latin typeface="標楷體" pitchFamily="65" charset="-120"/>
                <a:ea typeface="標楷體" pitchFamily="65" charset="-120"/>
              </a:rPr>
              <a:t>表</a:t>
            </a:r>
            <a:r>
              <a:rPr lang="zh-TW" altLang="en-US" sz="2400" dirty="0" smtClean="0">
                <a:latin typeface="標楷體" pitchFamily="65" charset="-120"/>
                <a:ea typeface="標楷體" pitchFamily="65" charset="-120"/>
              </a:rPr>
              <a:t>，</a:t>
            </a:r>
            <a:r>
              <a:rPr lang="zh-TW" altLang="en-US" sz="2400" dirty="0">
                <a:latin typeface="標楷體" pitchFamily="65" charset="-120"/>
                <a:ea typeface="標楷體" pitchFamily="65" charset="-120"/>
              </a:rPr>
              <a:t>簽報單位主管簽章。嗣由研擬自行評估計畫單位</a:t>
            </a:r>
            <a:r>
              <a:rPr lang="zh-TW" altLang="en-US" sz="2400" dirty="0">
                <a:solidFill>
                  <a:srgbClr val="0000FF"/>
                </a:solidFill>
                <a:latin typeface="標楷體" pitchFamily="65" charset="-120"/>
                <a:ea typeface="標楷體" pitchFamily="65" charset="-120"/>
              </a:rPr>
              <a:t>彙整各單位內部控制自行評估表之評估情形</a:t>
            </a:r>
            <a:r>
              <a:rPr lang="zh-TW" altLang="en-US" sz="2400" dirty="0">
                <a:latin typeface="標楷體" pitchFamily="65" charset="-120"/>
                <a:ea typeface="標楷體" pitchFamily="65" charset="-120"/>
              </a:rPr>
              <a:t>及所發現之</a:t>
            </a:r>
            <a:r>
              <a:rPr lang="zh-TW" altLang="en-US" sz="2400" dirty="0">
                <a:solidFill>
                  <a:srgbClr val="0000FF"/>
                </a:solidFill>
                <a:latin typeface="標楷體" pitchFamily="65" charset="-120"/>
                <a:ea typeface="標楷體" pitchFamily="65" charset="-120"/>
              </a:rPr>
              <a:t>內部控制缺失或所提之興革建議</a:t>
            </a:r>
            <a:r>
              <a:rPr lang="zh-TW" altLang="en-US" sz="2400" dirty="0">
                <a:latin typeface="標楷體" pitchFamily="65" charset="-120"/>
                <a:ea typeface="標楷體" pitchFamily="65" charset="-120"/>
              </a:rPr>
              <a:t>，提經</a:t>
            </a:r>
            <a:r>
              <a:rPr lang="zh-TW" altLang="en-US" sz="2400" dirty="0">
                <a:solidFill>
                  <a:srgbClr val="0000FF"/>
                </a:solidFill>
                <a:latin typeface="標楷體" pitchFamily="65" charset="-120"/>
                <a:ea typeface="標楷體" pitchFamily="65" charset="-120"/>
              </a:rPr>
              <a:t>內部控制或內部稽核相關會議審議</a:t>
            </a:r>
            <a:r>
              <a:rPr lang="zh-TW" altLang="en-US" sz="2400" dirty="0">
                <a:latin typeface="標楷體" pitchFamily="65" charset="-120"/>
                <a:ea typeface="標楷體" pitchFamily="65" charset="-120"/>
              </a:rPr>
              <a:t>通過或簽陳相關召集人核定後，簽報機關首長，並交由內部稽核單位</a:t>
            </a:r>
            <a:r>
              <a:rPr lang="zh-TW" altLang="en-US" sz="2400" dirty="0">
                <a:solidFill>
                  <a:srgbClr val="0000FF"/>
                </a:solidFill>
                <a:latin typeface="標楷體" pitchFamily="65" charset="-120"/>
                <a:ea typeface="標楷體" pitchFamily="65" charset="-120"/>
              </a:rPr>
              <a:t>追蹤後續改善或興革建議辦理情形</a:t>
            </a:r>
            <a:r>
              <a:rPr lang="zh-TW" altLang="en-US" sz="2400" dirty="0" smtClean="0">
                <a:latin typeface="標楷體" pitchFamily="65" charset="-120"/>
                <a:ea typeface="標楷體" pitchFamily="65" charset="-120"/>
              </a:rPr>
              <a:t>。</a:t>
            </a:r>
            <a:endParaRPr lang="zh-TW" altLang="en-US" sz="2400" dirty="0">
              <a:latin typeface="標楷體" pitchFamily="65" charset="-120"/>
              <a:ea typeface="標楷體" pitchFamily="65" charset="-120"/>
            </a:endParaRPr>
          </a:p>
        </p:txBody>
      </p:sp>
      <p:sp>
        <p:nvSpPr>
          <p:cNvPr id="5" name="圓角矩形 4"/>
          <p:cNvSpPr/>
          <p:nvPr/>
        </p:nvSpPr>
        <p:spPr bwMode="auto">
          <a:xfrm>
            <a:off x="2846766" y="1210539"/>
            <a:ext cx="2574286" cy="288032"/>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6" name="圓角矩形 5"/>
          <p:cNvSpPr/>
          <p:nvPr/>
        </p:nvSpPr>
        <p:spPr bwMode="auto">
          <a:xfrm>
            <a:off x="818541" y="3356992"/>
            <a:ext cx="2964329" cy="288032"/>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7" name="圓角矩形 6"/>
          <p:cNvSpPr/>
          <p:nvPr/>
        </p:nvSpPr>
        <p:spPr bwMode="auto">
          <a:xfrm>
            <a:off x="2838302" y="3717032"/>
            <a:ext cx="6249157" cy="288032"/>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Tree>
    <p:extLst>
      <p:ext uri="{BB962C8B-B14F-4D97-AF65-F5344CB8AC3E}">
        <p14:creationId xmlns:p14="http://schemas.microsoft.com/office/powerpoint/2010/main" val="394910263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57</a:t>
            </a:fld>
            <a:endParaRPr kumimoji="0" lang="en-US" altLang="zh-TW" sz="1000">
              <a:latin typeface="+mn-lt"/>
            </a:endParaRPr>
          </a:p>
        </p:txBody>
      </p:sp>
      <p:sp>
        <p:nvSpPr>
          <p:cNvPr id="16405" name="標題 1"/>
          <p:cNvSpPr>
            <a:spLocks/>
          </p:cNvSpPr>
          <p:nvPr/>
        </p:nvSpPr>
        <p:spPr bwMode="auto">
          <a:xfrm>
            <a:off x="1040474" y="332656"/>
            <a:ext cx="8089900" cy="653182"/>
          </a:xfrm>
          <a:prstGeom prst="rect">
            <a:avLst/>
          </a:prstGeom>
          <a:noFill/>
          <a:ln w="9525">
            <a:noFill/>
            <a:miter lim="800000"/>
            <a:headEnd/>
            <a:tailEnd/>
          </a:ln>
        </p:spPr>
        <p:txBody>
          <a:bodyPr anchor="b"/>
          <a:lstStyle/>
          <a:p>
            <a:pPr algn="ctr" eaLnBrk="0" hangingPunct="0">
              <a:defRPr/>
            </a:pPr>
            <a:r>
              <a:rPr lang="zh-TW" altLang="en-US" sz="4000" dirty="0">
                <a:solidFill>
                  <a:srgbClr val="C00000"/>
                </a:solidFill>
                <a:effectLst>
                  <a:outerShdw blurRad="38100" dist="38100" dir="2700000" algn="tl">
                    <a:srgbClr val="000000">
                      <a:alpha val="43137"/>
                    </a:srgbClr>
                  </a:outerShdw>
                </a:effectLst>
                <a:latin typeface="標楷體" pitchFamily="65" charset="-120"/>
                <a:ea typeface="標楷體" pitchFamily="65" charset="-120"/>
              </a:rPr>
              <a:t>自行</a:t>
            </a:r>
            <a:r>
              <a:rPr lang="zh-TW" altLang="en-US" sz="4000" dirty="0" smtClean="0">
                <a:solidFill>
                  <a:srgbClr val="C00000"/>
                </a:solidFill>
                <a:effectLst>
                  <a:outerShdw blurRad="38100" dist="38100" dir="2700000" algn="tl">
                    <a:srgbClr val="000000">
                      <a:alpha val="43137"/>
                    </a:srgbClr>
                  </a:outerShdw>
                </a:effectLst>
                <a:latin typeface="標楷體" pitchFamily="65" charset="-120"/>
                <a:ea typeface="標楷體" pitchFamily="65" charset="-120"/>
              </a:rPr>
              <a:t>評估</a:t>
            </a:r>
            <a:r>
              <a:rPr lang="zh-TW" altLang="en-US" sz="4000" dirty="0">
                <a:solidFill>
                  <a:srgbClr val="C00000"/>
                </a:solidFill>
                <a:effectLst>
                  <a:outerShdw blurRad="38100" dist="38100" dir="2700000" algn="tl">
                    <a:srgbClr val="000000">
                      <a:alpha val="43137"/>
                    </a:srgbClr>
                  </a:outerShdw>
                </a:effectLst>
                <a:latin typeface="標楷體" pitchFamily="65" charset="-120"/>
                <a:ea typeface="標楷體" pitchFamily="65" charset="-120"/>
              </a:rPr>
              <a:t>之規定</a:t>
            </a:r>
            <a:r>
              <a:rPr lang="en-US" altLang="zh-TW" sz="1600" dirty="0" smtClean="0">
                <a:solidFill>
                  <a:srgbClr val="C00000"/>
                </a:solidFill>
                <a:effectLst>
                  <a:outerShdw blurRad="38100" dist="38100" dir="2700000" algn="tl">
                    <a:srgbClr val="000000">
                      <a:alpha val="43137"/>
                    </a:srgbClr>
                  </a:outerShdw>
                </a:effectLst>
                <a:ea typeface="標楷體" pitchFamily="65" charset="-120"/>
              </a:rPr>
              <a:t>2/2</a:t>
            </a:r>
            <a:endParaRPr lang="en-US" altLang="zh-TW" sz="1600" dirty="0">
              <a:solidFill>
                <a:srgbClr val="C00000"/>
              </a:solidFill>
              <a:effectLst>
                <a:outerShdw blurRad="38100" dist="38100" dir="2700000" algn="tl">
                  <a:srgbClr val="000000">
                    <a:alpha val="43137"/>
                  </a:srgbClr>
                </a:outerShdw>
              </a:effectLst>
              <a:ea typeface="標楷體" pitchFamily="65" charset="-120"/>
              <a:cs typeface="Arial" charset="0"/>
            </a:endParaRPr>
          </a:p>
        </p:txBody>
      </p:sp>
      <p:sp>
        <p:nvSpPr>
          <p:cNvPr id="21508" name="Rectangle 5"/>
          <p:cNvSpPr>
            <a:spLocks noChangeArrowheads="1"/>
          </p:cNvSpPr>
          <p:nvPr/>
        </p:nvSpPr>
        <p:spPr bwMode="auto">
          <a:xfrm>
            <a:off x="818542" y="1124745"/>
            <a:ext cx="8268919" cy="4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buFont typeface="Arial" panose="020B0604020202020204" pitchFamily="34" charset="0"/>
              <a:buChar char="•"/>
            </a:pPr>
            <a:r>
              <a:rPr lang="zh-TW" altLang="en-US" sz="2400" dirty="0" smtClean="0">
                <a:latin typeface="標楷體" pitchFamily="65" charset="-120"/>
                <a:ea typeface="標楷體" pitchFamily="65" charset="-120"/>
              </a:rPr>
              <a:t>各</a:t>
            </a:r>
            <a:r>
              <a:rPr lang="zh-TW" altLang="en-US" sz="2400" dirty="0">
                <a:latin typeface="標楷體" pitchFamily="65" charset="-120"/>
                <a:ea typeface="標楷體" pitchFamily="65" charset="-120"/>
              </a:rPr>
              <a:t>機關辦理自行評估時，審計部年度審核通知或中央政府</a:t>
            </a:r>
            <a:r>
              <a:rPr lang="zh-TW" altLang="en-US" sz="2400" dirty="0">
                <a:solidFill>
                  <a:srgbClr val="0000FF"/>
                </a:solidFill>
                <a:latin typeface="標楷體" pitchFamily="65" charset="-120"/>
                <a:ea typeface="標楷體" pitchFamily="65" charset="-120"/>
              </a:rPr>
              <a:t>總決算審核報告所列重要審核意見</a:t>
            </a:r>
            <a:r>
              <a:rPr lang="zh-TW" altLang="en-US" sz="2400" dirty="0">
                <a:latin typeface="標楷體" pitchFamily="65" charset="-120"/>
                <a:ea typeface="標楷體" pitchFamily="65" charset="-120"/>
              </a:rPr>
              <a:t>如</a:t>
            </a:r>
            <a:r>
              <a:rPr lang="zh-TW" altLang="en-US" sz="2400" dirty="0">
                <a:solidFill>
                  <a:srgbClr val="0000FF"/>
                </a:solidFill>
                <a:latin typeface="標楷體" pitchFamily="65" charset="-120"/>
                <a:ea typeface="標楷體" pitchFamily="65" charset="-120"/>
              </a:rPr>
              <a:t>提出機關內部控制機制未發揮應有效能等意見</a:t>
            </a:r>
            <a:r>
              <a:rPr lang="zh-TW" altLang="en-US" sz="2400" dirty="0">
                <a:latin typeface="標楷體" pitchFamily="65" charset="-120"/>
                <a:ea typeface="標楷體" pitchFamily="65" charset="-120"/>
              </a:rPr>
              <a:t>，</a:t>
            </a:r>
            <a:r>
              <a:rPr lang="zh-TW" altLang="en-US" sz="2400" dirty="0">
                <a:solidFill>
                  <a:srgbClr val="0000FF"/>
                </a:solidFill>
                <a:latin typeface="標楷體" pitchFamily="65" charset="-120"/>
                <a:ea typeface="標楷體" pitchFamily="65" charset="-120"/>
              </a:rPr>
              <a:t>應納入自行評估</a:t>
            </a:r>
            <a:r>
              <a:rPr lang="zh-TW" altLang="en-US" sz="2400" dirty="0">
                <a:latin typeface="標楷體" pitchFamily="65" charset="-120"/>
                <a:ea typeface="標楷體" pitchFamily="65" charset="-120"/>
              </a:rPr>
              <a:t>之重要參</a:t>
            </a:r>
            <a:r>
              <a:rPr lang="zh-TW" altLang="en-US" sz="2400" dirty="0" smtClean="0">
                <a:latin typeface="標楷體" pitchFamily="65" charset="-120"/>
                <a:ea typeface="標楷體" pitchFamily="65" charset="-120"/>
              </a:rPr>
              <a:t>據</a:t>
            </a:r>
            <a:endParaRPr lang="en-US" altLang="zh-TW" sz="2400" dirty="0" smtClean="0">
              <a:latin typeface="標楷體" pitchFamily="65" charset="-120"/>
              <a:ea typeface="標楷體" pitchFamily="65" charset="-120"/>
            </a:endParaRPr>
          </a:p>
          <a:p>
            <a:pPr marL="179388" indent="-179388">
              <a:spcBef>
                <a:spcPts val="1200"/>
              </a:spcBef>
              <a:buFont typeface="Arial" panose="020B0604020202020204" pitchFamily="34" charset="0"/>
              <a:buChar char="•"/>
            </a:pPr>
            <a:r>
              <a:rPr lang="zh-TW" altLang="en-US" sz="2400" dirty="0" smtClean="0">
                <a:latin typeface="標楷體" pitchFamily="65" charset="-120"/>
                <a:ea typeface="標楷體" pitchFamily="65" charset="-120"/>
              </a:rPr>
              <a:t>若</a:t>
            </a:r>
            <a:r>
              <a:rPr lang="zh-TW" altLang="en-US" sz="2400" dirty="0">
                <a:latin typeface="標楷體" pitchFamily="65" charset="-120"/>
                <a:ea typeface="標楷體" pitchFamily="65" charset="-120"/>
              </a:rPr>
              <a:t>自行評估之</a:t>
            </a:r>
            <a:r>
              <a:rPr lang="zh-TW" altLang="en-US" sz="2400" dirty="0">
                <a:solidFill>
                  <a:srgbClr val="0000FF"/>
                </a:solidFill>
                <a:latin typeface="標楷體" pitchFamily="65" charset="-120"/>
                <a:ea typeface="標楷體" pitchFamily="65" charset="-120"/>
              </a:rPr>
              <a:t>評估情形係落實</a:t>
            </a:r>
            <a:r>
              <a:rPr lang="zh-TW" altLang="en-US" sz="2400" dirty="0">
                <a:latin typeface="標楷體" pitchFamily="65" charset="-120"/>
                <a:ea typeface="標楷體" pitchFamily="65" charset="-120"/>
              </a:rPr>
              <a:t>，惟經</a:t>
            </a:r>
            <a:r>
              <a:rPr lang="zh-TW" altLang="en-US" sz="2400" dirty="0">
                <a:solidFill>
                  <a:srgbClr val="0000FF"/>
                </a:solidFill>
                <a:latin typeface="標楷體" pitchFamily="65" charset="-120"/>
                <a:ea typeface="標楷體" pitchFamily="65" charset="-120"/>
              </a:rPr>
              <a:t>內部稽核單位或上級主管機關等提出與該評估重點有關之內部控制缺失等意見時</a:t>
            </a:r>
            <a:r>
              <a:rPr lang="zh-TW" altLang="en-US" sz="2400" dirty="0">
                <a:latin typeface="標楷體" pitchFamily="65" charset="-120"/>
                <a:ea typeface="標楷體" pitchFamily="65" charset="-120"/>
              </a:rPr>
              <a:t>，該評估單位應於內部控制或內部稽核相關會議提出</a:t>
            </a:r>
            <a:r>
              <a:rPr lang="zh-TW" altLang="en-US" sz="2400" dirty="0">
                <a:solidFill>
                  <a:srgbClr val="0000FF"/>
                </a:solidFill>
                <a:latin typeface="標楷體" pitchFamily="65" charset="-120"/>
                <a:ea typeface="標楷體" pitchFamily="65" charset="-120"/>
              </a:rPr>
              <a:t>檢討報告及改善措施</a:t>
            </a:r>
            <a:r>
              <a:rPr lang="zh-TW" altLang="en-US" sz="2400" dirty="0">
                <a:latin typeface="標楷體" pitchFamily="65" charset="-120"/>
                <a:ea typeface="標楷體" pitchFamily="65" charset="-120"/>
              </a:rPr>
              <a:t>，並由內部稽核單位追蹤其改善情形。</a:t>
            </a:r>
          </a:p>
          <a:p>
            <a:pPr marL="179388" indent="-179388">
              <a:spcBef>
                <a:spcPts val="1200"/>
              </a:spcBef>
              <a:buFont typeface="Arial" panose="020B0604020202020204" pitchFamily="34" charset="0"/>
              <a:buChar char="•"/>
            </a:pPr>
            <a:r>
              <a:rPr lang="zh-TW" altLang="en-US" sz="2400" dirty="0" smtClean="0">
                <a:latin typeface="標楷體" pitchFamily="65" charset="-120"/>
                <a:ea typeface="標楷體" pitchFamily="65" charset="-120"/>
              </a:rPr>
              <a:t>機關</a:t>
            </a:r>
            <a:r>
              <a:rPr lang="zh-TW" altLang="en-US" sz="2400" dirty="0">
                <a:latin typeface="標楷體" pitchFamily="65" charset="-120"/>
                <a:ea typeface="標楷體" pitchFamily="65" charset="-120"/>
              </a:rPr>
              <a:t>業務屬性單純或規模較小者，得併由</a:t>
            </a:r>
            <a:r>
              <a:rPr lang="zh-TW" altLang="en-US" sz="2400" dirty="0">
                <a:solidFill>
                  <a:srgbClr val="0000FF"/>
                </a:solidFill>
                <a:latin typeface="標楷體" pitchFamily="65" charset="-120"/>
                <a:ea typeface="標楷體" pitchFamily="65" charset="-120"/>
              </a:rPr>
              <a:t>上級機關統籌辦理</a:t>
            </a:r>
            <a:r>
              <a:rPr lang="zh-TW" altLang="en-US" sz="2400" dirty="0">
                <a:latin typeface="標楷體" pitchFamily="65" charset="-120"/>
                <a:ea typeface="標楷體" pitchFamily="65" charset="-120"/>
              </a:rPr>
              <a:t>自行評估。</a:t>
            </a:r>
          </a:p>
          <a:p>
            <a:pPr marL="636588" lvl="1" indent="-179388">
              <a:spcBef>
                <a:spcPts val="600"/>
              </a:spcBef>
              <a:buFont typeface="Arial" panose="020B0604020202020204" pitchFamily="34" charset="0"/>
              <a:buChar char="•"/>
            </a:pP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21595203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投影片編號版面配置區 9"/>
          <p:cNvSpPr txBox="1">
            <a:spLocks noGrp="1"/>
          </p:cNvSpPr>
          <p:nvPr/>
        </p:nvSpPr>
        <p:spPr bwMode="auto">
          <a:xfrm>
            <a:off x="7594600" y="6165255"/>
            <a:ext cx="2311400" cy="215900"/>
          </a:xfrm>
          <a:prstGeom prst="rect">
            <a:avLst/>
          </a:prstGeom>
          <a:noFill/>
          <a:ln>
            <a:miter lim="800000"/>
            <a:headEnd/>
            <a:tailEnd/>
          </a:ln>
        </p:spPr>
        <p:txBody>
          <a:bodyPr/>
          <a:lstStyle/>
          <a:p>
            <a:pPr algn="r">
              <a:defRPr/>
            </a:pPr>
            <a:fld id="{9383F588-358C-4F57-9CFE-2F76F973D58F}" type="slidenum">
              <a:rPr kumimoji="0" lang="zh-TW" altLang="en-US" sz="1000">
                <a:solidFill>
                  <a:srgbClr val="000000"/>
                </a:solidFill>
                <a:latin typeface="+mn-lt"/>
                <a:ea typeface="+mn-ea"/>
              </a:rPr>
              <a:pPr algn="r">
                <a:defRPr/>
              </a:pPr>
              <a:t>58</a:t>
            </a:fld>
            <a:endParaRPr kumimoji="0" lang="en-US" altLang="zh-TW" sz="1000">
              <a:solidFill>
                <a:srgbClr val="000000"/>
              </a:solidFill>
              <a:latin typeface="+mn-lt"/>
              <a:ea typeface="+mn-ea"/>
            </a:endParaRPr>
          </a:p>
        </p:txBody>
      </p:sp>
      <p:sp>
        <p:nvSpPr>
          <p:cNvPr id="44036" name="Rectangle 85"/>
          <p:cNvSpPr>
            <a:spLocks noChangeArrowheads="1"/>
          </p:cNvSpPr>
          <p:nvPr/>
        </p:nvSpPr>
        <p:spPr bwMode="auto">
          <a:xfrm>
            <a:off x="776289" y="782467"/>
            <a:ext cx="8233162" cy="1067403"/>
          </a:xfrm>
          <a:prstGeom prst="rect">
            <a:avLst/>
          </a:prstGeom>
          <a:noFill/>
          <a:ln>
            <a:noFill/>
          </a:ln>
          <a:effectLst>
            <a:prstShdw prst="shdw17" dist="17961" dir="2700000">
              <a:srgbClr val="94707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tIns="36000" anchor="ctr">
            <a:spAutoFit/>
          </a:bodyPr>
          <a:lstStyle/>
          <a:p>
            <a:pPr algn="ctr"/>
            <a:r>
              <a:rPr lang="zh-TW" altLang="zh-TW" sz="1600" b="1" dirty="0" smtClean="0">
                <a:latin typeface="標楷體" panose="03000509000000000000" pitchFamily="65" charset="-120"/>
                <a:ea typeface="標楷體" panose="03000509000000000000" pitchFamily="65" charset="-120"/>
              </a:rPr>
              <a:t>○○機關內部</a:t>
            </a:r>
            <a:r>
              <a:rPr lang="zh-TW" altLang="zh-TW" sz="1600" b="1" dirty="0">
                <a:latin typeface="標楷體" panose="03000509000000000000" pitchFamily="65" charset="-120"/>
                <a:ea typeface="標楷體" panose="03000509000000000000" pitchFamily="65" charset="-120"/>
              </a:rPr>
              <a:t>控制自行評估表</a:t>
            </a:r>
            <a:endParaRPr lang="zh-TW" altLang="zh-TW" sz="1600" dirty="0">
              <a:latin typeface="標楷體" panose="03000509000000000000" pitchFamily="65" charset="-120"/>
              <a:ea typeface="標楷體" panose="03000509000000000000" pitchFamily="65" charset="-120"/>
            </a:endParaRPr>
          </a:p>
          <a:p>
            <a:r>
              <a:rPr lang="zh-TW" altLang="zh-TW" sz="1600" b="1" dirty="0" smtClean="0">
                <a:latin typeface="標楷體" panose="03000509000000000000" pitchFamily="65" charset="-120"/>
                <a:ea typeface="標楷體" panose="03000509000000000000" pitchFamily="65" charset="-120"/>
              </a:rPr>
              <a:t>○○</a:t>
            </a:r>
            <a:r>
              <a:rPr lang="zh-TW" altLang="zh-TW" sz="1600" b="1" dirty="0">
                <a:latin typeface="標楷體" panose="03000509000000000000" pitchFamily="65" charset="-120"/>
                <a:ea typeface="標楷體" panose="03000509000000000000" pitchFamily="65" charset="-120"/>
              </a:rPr>
              <a:t>年度</a:t>
            </a:r>
            <a:r>
              <a:rPr lang="zh-TW" altLang="zh-TW" sz="1600" dirty="0">
                <a:latin typeface="標楷體" panose="03000509000000000000" pitchFamily="65" charset="-120"/>
                <a:ea typeface="標楷體" panose="03000509000000000000" pitchFamily="65" charset="-120"/>
              </a:rPr>
              <a:t> 評估單位：○○</a:t>
            </a:r>
          </a:p>
          <a:p>
            <a:r>
              <a:rPr lang="zh-TW" altLang="zh-TW" sz="1600" dirty="0">
                <a:latin typeface="標楷體" panose="03000509000000000000" pitchFamily="65" charset="-120"/>
                <a:ea typeface="標楷體" panose="03000509000000000000" pitchFamily="65" charset="-120"/>
              </a:rPr>
              <a:t>評估期間：○○年○○月○○日至○○年○○月○○日</a:t>
            </a:r>
          </a:p>
          <a:p>
            <a:pPr algn="r"/>
            <a:r>
              <a:rPr lang="zh-TW" altLang="zh-TW" sz="1600" dirty="0">
                <a:latin typeface="標楷體" panose="03000509000000000000" pitchFamily="65" charset="-120"/>
                <a:ea typeface="標楷體" panose="03000509000000000000" pitchFamily="65" charset="-120"/>
              </a:rPr>
              <a:t>評估日期：</a:t>
            </a:r>
            <a:r>
              <a:rPr lang="en-US" altLang="zh-TW" sz="1600" dirty="0">
                <a:latin typeface="標楷體" panose="03000509000000000000" pitchFamily="65" charset="-120"/>
                <a:ea typeface="標楷體" panose="03000509000000000000" pitchFamily="65" charset="-120"/>
              </a:rPr>
              <a:t>   </a:t>
            </a:r>
            <a:r>
              <a:rPr lang="zh-TW" altLang="zh-TW" sz="1600" dirty="0">
                <a:latin typeface="標楷體" panose="03000509000000000000" pitchFamily="65" charset="-120"/>
                <a:ea typeface="標楷體" panose="03000509000000000000" pitchFamily="65" charset="-120"/>
              </a:rPr>
              <a:t>年</a:t>
            </a:r>
            <a:r>
              <a:rPr lang="en-US" altLang="zh-TW" sz="1600" dirty="0">
                <a:latin typeface="標楷體" panose="03000509000000000000" pitchFamily="65" charset="-120"/>
                <a:ea typeface="標楷體" panose="03000509000000000000" pitchFamily="65" charset="-120"/>
              </a:rPr>
              <a:t>   </a:t>
            </a:r>
            <a:r>
              <a:rPr lang="zh-TW" altLang="zh-TW" sz="1600" dirty="0">
                <a:latin typeface="標楷體" panose="03000509000000000000" pitchFamily="65" charset="-120"/>
                <a:ea typeface="標楷體" panose="03000509000000000000" pitchFamily="65" charset="-120"/>
              </a:rPr>
              <a:t>月</a:t>
            </a:r>
            <a:r>
              <a:rPr lang="en-US" altLang="zh-TW" sz="1600" dirty="0">
                <a:latin typeface="標楷體" panose="03000509000000000000" pitchFamily="65" charset="-120"/>
                <a:ea typeface="標楷體" panose="03000509000000000000" pitchFamily="65" charset="-120"/>
              </a:rPr>
              <a:t>   </a:t>
            </a:r>
            <a:r>
              <a:rPr lang="zh-TW" altLang="zh-TW" sz="1600" dirty="0">
                <a:latin typeface="標楷體" panose="03000509000000000000" pitchFamily="65" charset="-120"/>
                <a:ea typeface="標楷體" panose="03000509000000000000" pitchFamily="65" charset="-120"/>
              </a:rPr>
              <a:t>日</a:t>
            </a:r>
          </a:p>
        </p:txBody>
      </p:sp>
      <p:sp>
        <p:nvSpPr>
          <p:cNvPr id="44258" name="Rectangle 2"/>
          <p:cNvSpPr>
            <a:spLocks noChangeArrowheads="1"/>
          </p:cNvSpPr>
          <p:nvPr/>
        </p:nvSpPr>
        <p:spPr bwMode="auto">
          <a:xfrm>
            <a:off x="415925" y="260647"/>
            <a:ext cx="8915400" cy="52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spcBef>
                <a:spcPct val="50000"/>
              </a:spcBef>
              <a:tabLst>
                <a:tab pos="304800" algn="r"/>
                <a:tab pos="2636838" algn="ctr"/>
                <a:tab pos="5273675" algn="r"/>
              </a:tabLst>
            </a:pPr>
            <a:r>
              <a:rPr lang="zh-TW" altLang="en-US" sz="4000" dirty="0">
                <a:solidFill>
                  <a:srgbClr val="C00000"/>
                </a:solidFill>
                <a:effectLst>
                  <a:outerShdw blurRad="38100" dist="38100" dir="2700000" algn="tl">
                    <a:srgbClr val="000000">
                      <a:alpha val="43137"/>
                    </a:srgbClr>
                  </a:outerShdw>
                </a:effectLst>
                <a:ea typeface="標楷體" pitchFamily="65" charset="-120"/>
              </a:rPr>
              <a:t>內部控制自行評估表</a:t>
            </a:r>
          </a:p>
        </p:txBody>
      </p:sp>
      <p:graphicFrame>
        <p:nvGraphicFramePr>
          <p:cNvPr id="9" name="Group 276"/>
          <p:cNvGraphicFramePr>
            <a:graphicFrameLocks noGrp="1"/>
          </p:cNvGraphicFramePr>
          <p:nvPr>
            <p:extLst>
              <p:ext uri="{D42A27DB-BD31-4B8C-83A1-F6EECF244321}">
                <p14:modId xmlns:p14="http://schemas.microsoft.com/office/powerpoint/2010/main" val="1522346814"/>
              </p:ext>
            </p:extLst>
          </p:nvPr>
        </p:nvGraphicFramePr>
        <p:xfrm>
          <a:off x="280499" y="1849869"/>
          <a:ext cx="9353022" cy="4808919"/>
        </p:xfrm>
        <a:graphic>
          <a:graphicData uri="http://schemas.openxmlformats.org/drawingml/2006/table">
            <a:tbl>
              <a:tblPr/>
              <a:tblGrid>
                <a:gridCol w="4250765"/>
                <a:gridCol w="425746"/>
                <a:gridCol w="424407"/>
                <a:gridCol w="425746"/>
                <a:gridCol w="425746"/>
                <a:gridCol w="484654"/>
                <a:gridCol w="1457979"/>
                <a:gridCol w="1457979"/>
              </a:tblGrid>
              <a:tr h="224941">
                <a:tc rowSpan="2">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標楷體" pitchFamily="65" charset="-120"/>
                          <a:ea typeface="標楷體" pitchFamily="65" charset="-120"/>
                        </a:rPr>
                        <a:t>評估重點</a:t>
                      </a:r>
                    </a:p>
                  </a:txBody>
                  <a:tcPr marL="39000" marR="39000" marT="36000" marB="36000"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gridSpan="5">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Verdana" pitchFamily="34" charset="0"/>
                          <a:ea typeface="標楷體" pitchFamily="65" charset="-120"/>
                        </a:rPr>
                        <a:t>評估情形</a:t>
                      </a:r>
                    </a:p>
                  </a:txBody>
                  <a:tcPr marL="39000" marR="3900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2">
                  <a:txBody>
                    <a:bodyPr/>
                    <a:lstStyle/>
                    <a:p>
                      <a:pPr algn="ctr">
                        <a:spcAft>
                          <a:spcPts val="0"/>
                        </a:spcAft>
                      </a:pPr>
                      <a:r>
                        <a:rPr lang="zh-TW" sz="1300" kern="0">
                          <a:effectLst/>
                          <a:latin typeface="Times New Roman"/>
                          <a:ea typeface="標楷體"/>
                        </a:rPr>
                        <a:t>部分落實</a:t>
                      </a:r>
                      <a:r>
                        <a:rPr lang="en-US" sz="1300" kern="0">
                          <a:effectLst/>
                          <a:latin typeface="Times New Roman"/>
                          <a:ea typeface="標楷體"/>
                        </a:rPr>
                        <a:t>/</a:t>
                      </a:r>
                      <a:r>
                        <a:rPr lang="zh-TW" sz="1300" kern="0">
                          <a:effectLst/>
                          <a:latin typeface="Times New Roman"/>
                          <a:ea typeface="標楷體"/>
                        </a:rPr>
                        <a:t>未落實</a:t>
                      </a:r>
                      <a:r>
                        <a:rPr lang="en-US" sz="1300" kern="0">
                          <a:effectLst/>
                          <a:latin typeface="Times New Roman"/>
                          <a:ea typeface="標楷體"/>
                        </a:rPr>
                        <a:t>/</a:t>
                      </a:r>
                      <a:r>
                        <a:rPr lang="zh-TW" sz="1300" kern="0">
                          <a:effectLst/>
                          <a:latin typeface="Times New Roman"/>
                          <a:ea typeface="標楷體"/>
                        </a:rPr>
                        <a:t>不適用情形說明</a:t>
                      </a:r>
                      <a:endParaRPr lang="zh-TW" sz="1200" kern="100">
                        <a:effectLst/>
                        <a:latin typeface="Times New Roman"/>
                        <a:ea typeface="新細明體"/>
                      </a:endParaRPr>
                    </a:p>
                  </a:txBody>
                  <a:tcPr marL="19262" marR="19262"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rowSpan="2">
                  <a:txBody>
                    <a:bodyPr/>
                    <a:lstStyle/>
                    <a:p>
                      <a:pPr algn="ctr">
                        <a:spcAft>
                          <a:spcPts val="0"/>
                        </a:spcAft>
                      </a:pPr>
                      <a:r>
                        <a:rPr lang="zh-TW" sz="1300" kern="0" dirty="0">
                          <a:effectLst/>
                          <a:latin typeface="Times New Roman"/>
                          <a:ea typeface="標楷體"/>
                        </a:rPr>
                        <a:t>改善措施</a:t>
                      </a:r>
                      <a:r>
                        <a:rPr lang="en-US" sz="1300" kern="0" spc="-60" dirty="0">
                          <a:effectLst/>
                          <a:latin typeface="Times New Roman"/>
                          <a:ea typeface="標楷體"/>
                        </a:rPr>
                        <a:t>/</a:t>
                      </a:r>
                      <a:r>
                        <a:rPr lang="zh-TW" sz="1300" kern="0" spc="-60" dirty="0">
                          <a:effectLst/>
                          <a:latin typeface="Times New Roman"/>
                          <a:ea typeface="標楷體"/>
                        </a:rPr>
                        <a:t>興革建議</a:t>
                      </a:r>
                      <a:endParaRPr lang="zh-TW" sz="1200" kern="100" dirty="0">
                        <a:effectLst/>
                        <a:latin typeface="Times New Roman"/>
                        <a:ea typeface="新細明體"/>
                      </a:endParaRPr>
                    </a:p>
                  </a:txBody>
                  <a:tcPr marL="19262" marR="19262" marT="0"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r>
              <a:tr h="375985">
                <a:tc vMerge="1">
                  <a:txBody>
                    <a:bodyPr/>
                    <a:lstStyle/>
                    <a:p>
                      <a:endParaRPr lang="zh-TW" altLang="en-US"/>
                    </a:p>
                  </a:txBody>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rgbClr val="CC0000"/>
                          </a:solidFill>
                          <a:effectLst/>
                          <a:latin typeface="Verdana" pitchFamily="34" charset="0"/>
                          <a:ea typeface="標楷體" pitchFamily="65" charset="-120"/>
                        </a:rPr>
                        <a:t>落實</a:t>
                      </a:r>
                    </a:p>
                  </a:txBody>
                  <a:tcPr marL="39000" marR="39000" marT="36000" marB="3600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rgbClr val="CC0000"/>
                          </a:solidFill>
                          <a:effectLst/>
                          <a:latin typeface="Verdana" pitchFamily="34" charset="0"/>
                          <a:ea typeface="標楷體" pitchFamily="65" charset="-120"/>
                        </a:rPr>
                        <a:t>部分</a:t>
                      </a:r>
                      <a:endParaRPr kumimoji="0" lang="en-US" altLang="zh-TW" sz="1600" b="1" i="0" u="none" strike="noStrike" cap="none" normalizeH="0" baseline="0" dirty="0" smtClean="0">
                        <a:ln>
                          <a:noFill/>
                        </a:ln>
                        <a:solidFill>
                          <a:srgbClr val="CC0000"/>
                        </a:solidFill>
                        <a:effectLst/>
                        <a:latin typeface="Verdana" pitchFamily="34" charset="0"/>
                        <a:ea typeface="標楷體" pitchFamily="65" charset="-120"/>
                      </a:endParaRPr>
                    </a:p>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rgbClr val="CC0000"/>
                          </a:solidFill>
                          <a:effectLst/>
                          <a:latin typeface="Verdana" pitchFamily="34" charset="0"/>
                          <a:ea typeface="標楷體" pitchFamily="65" charset="-120"/>
                        </a:rPr>
                        <a:t>落實</a:t>
                      </a:r>
                    </a:p>
                  </a:txBody>
                  <a:tcPr marL="39000" marR="39000" marT="36000" marB="3600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rgbClr val="CC0000"/>
                          </a:solidFill>
                          <a:effectLst/>
                          <a:latin typeface="Verdana" pitchFamily="34" charset="0"/>
                          <a:ea typeface="標楷體" pitchFamily="65" charset="-120"/>
                        </a:rPr>
                        <a:t>未落實</a:t>
                      </a:r>
                    </a:p>
                  </a:txBody>
                  <a:tcPr marL="39000" marR="39000" marT="36000" marB="3600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Verdana" pitchFamily="34" charset="0"/>
                          <a:ea typeface="標楷體" pitchFamily="65" charset="-120"/>
                        </a:rPr>
                        <a:t>未發生</a:t>
                      </a:r>
                    </a:p>
                  </a:txBody>
                  <a:tcPr marL="39000" marR="39000" marT="36000" marB="3600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Verdana" pitchFamily="34" charset="0"/>
                          <a:ea typeface="標楷體" pitchFamily="65" charset="-120"/>
                        </a:rPr>
                        <a:t>不</a:t>
                      </a:r>
                      <a:endParaRPr kumimoji="0" lang="en-US" altLang="zh-TW" sz="1600" b="1" i="0" u="none" strike="noStrike" cap="none" normalizeH="0" baseline="0" dirty="0" smtClean="0">
                        <a:ln>
                          <a:noFill/>
                        </a:ln>
                        <a:solidFill>
                          <a:schemeClr val="tx1"/>
                        </a:solidFill>
                        <a:effectLst/>
                        <a:latin typeface="Verdana" pitchFamily="34" charset="0"/>
                        <a:ea typeface="標楷體" pitchFamily="65" charset="-120"/>
                      </a:endParaRPr>
                    </a:p>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Verdana" pitchFamily="34" charset="0"/>
                          <a:ea typeface="標楷體" pitchFamily="65" charset="-120"/>
                        </a:rPr>
                        <a:t>適</a:t>
                      </a:r>
                      <a:endParaRPr kumimoji="0" lang="en-US" altLang="zh-TW" sz="1600" b="1" i="0" u="none" strike="noStrike" cap="none" normalizeH="0" baseline="0" dirty="0" smtClean="0">
                        <a:ln>
                          <a:noFill/>
                        </a:ln>
                        <a:solidFill>
                          <a:schemeClr val="tx1"/>
                        </a:solidFill>
                        <a:effectLst/>
                        <a:latin typeface="Verdana" pitchFamily="34" charset="0"/>
                        <a:ea typeface="標楷體" pitchFamily="65" charset="-120"/>
                      </a:endParaRPr>
                    </a:p>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kumimoji="0" lang="zh-TW" altLang="en-US" sz="1600" b="1" i="0" u="none" strike="noStrike" cap="none" normalizeH="0" baseline="0" dirty="0" smtClean="0">
                          <a:ln>
                            <a:noFill/>
                          </a:ln>
                          <a:solidFill>
                            <a:schemeClr val="tx1"/>
                          </a:solidFill>
                          <a:effectLst/>
                          <a:latin typeface="Verdana" pitchFamily="34" charset="0"/>
                          <a:ea typeface="標楷體" pitchFamily="65" charset="-120"/>
                        </a:rPr>
                        <a:t>用</a:t>
                      </a:r>
                    </a:p>
                  </a:txBody>
                  <a:tcPr marL="39000" marR="39000" marT="36000" marB="3600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gradFill rotWithShape="1">
                      <a:gsLst>
                        <a:gs pos="0">
                          <a:srgbClr val="33CCFF"/>
                        </a:gs>
                        <a:gs pos="100000">
                          <a:srgbClr val="33CCFF">
                            <a:gamma/>
                            <a:tint val="0"/>
                            <a:invGamma/>
                          </a:srgbClr>
                        </a:gs>
                      </a:gsLst>
                      <a:lin ang="2700000" scaled="1"/>
                    </a:gradFill>
                  </a:tcPr>
                </a:tc>
                <a:tc vMerge="1">
                  <a:txBody>
                    <a:bodyPr/>
                    <a:lstStyle/>
                    <a:p>
                      <a:endParaRPr lang="zh-TW" altLang="en-US"/>
                    </a:p>
                  </a:txBody>
                  <a:tcPr/>
                </a:tc>
                <a:tc vMerge="1">
                  <a:txBody>
                    <a:bodyPr/>
                    <a:lstStyle/>
                    <a:p>
                      <a:endParaRPr lang="zh-TW" altLang="en-US"/>
                    </a:p>
                  </a:txBody>
                  <a:tcPr/>
                </a:tc>
              </a:tr>
              <a:tr h="246840">
                <a:tc>
                  <a:txBody>
                    <a:bodyPr/>
                    <a:lstStyle/>
                    <a:p>
                      <a:pPr marL="330200" indent="-330200" algn="just">
                        <a:lnSpc>
                          <a:spcPts val="1800"/>
                        </a:lnSpc>
                        <a:spcAft>
                          <a:spcPts val="0"/>
                        </a:spcAft>
                      </a:pPr>
                      <a:r>
                        <a:rPr lang="zh-TW" sz="1600" kern="100">
                          <a:effectLst/>
                          <a:latin typeface="Times New Roman"/>
                          <a:ea typeface="標楷體"/>
                        </a:rPr>
                        <a:t>一、評估機關目標無法達成之風險，並決定需優先處理之風險項目，以及定期滾動檢討風險評估，以因應內部及外部環境之改變。</a:t>
                      </a:r>
                      <a:endParaRPr lang="zh-TW" sz="1600" kern="100">
                        <a:effectLst/>
                        <a:latin typeface="Times New Roman"/>
                        <a:ea typeface="新細明體"/>
                      </a:endParaRPr>
                    </a:p>
                  </a:txBody>
                  <a:tcPr marL="19262" marR="19262" marT="0" marB="0">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r>
                        <a:rPr kumimoji="0" lang="en-US"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V</a:t>
                      </a: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800" b="0" i="0" u="none" strike="noStrike" cap="none" normalizeH="0" baseline="0" dirty="0" smtClean="0">
                        <a:ln>
                          <a:noFill/>
                        </a:ln>
                        <a:solidFill>
                          <a:schemeClr val="tx1"/>
                        </a:solidFill>
                        <a:effectLst/>
                        <a:latin typeface="Verdana" pitchFamily="34" charset="0"/>
                        <a:ea typeface="標楷體" pitchFamily="65" charset="-120"/>
                      </a:endParaRPr>
                    </a:p>
                  </a:txBody>
                  <a:tcPr marL="58500" marR="58500" marT="46792" marB="46792"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800" b="0" i="0" u="none" strike="noStrike" cap="none" normalizeH="0" baseline="0" dirty="0" smtClean="0">
                        <a:ln>
                          <a:noFill/>
                        </a:ln>
                        <a:solidFill>
                          <a:schemeClr val="tx1"/>
                        </a:solidFill>
                        <a:effectLst/>
                        <a:latin typeface="Verdana" pitchFamily="34" charset="0"/>
                        <a:ea typeface="標楷體" pitchFamily="65" charset="-120"/>
                      </a:endParaRPr>
                    </a:p>
                  </a:txBody>
                  <a:tcPr marL="58500" marR="58500" marT="46792" marB="46792"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r h="248171">
                <a:tc>
                  <a:txBody>
                    <a:bodyPr/>
                    <a:lstStyle/>
                    <a:p>
                      <a:pPr marL="330200" indent="-330200" algn="just">
                        <a:lnSpc>
                          <a:spcPts val="1800"/>
                        </a:lnSpc>
                        <a:spcAft>
                          <a:spcPts val="0"/>
                        </a:spcAft>
                      </a:pPr>
                      <a:r>
                        <a:rPr lang="zh-TW" sz="1600" kern="100">
                          <a:effectLst/>
                          <a:latin typeface="Times New Roman"/>
                          <a:ea typeface="標楷體"/>
                        </a:rPr>
                        <a:t>二、依據各項業務性質與時俱進檢討不合時宜之控制作業及作業流程，並落實執行各項控制作業。</a:t>
                      </a:r>
                      <a:endParaRPr lang="zh-TW" sz="1600" kern="100">
                        <a:effectLst/>
                        <a:latin typeface="Times New Roman"/>
                        <a:ea typeface="新細明體"/>
                      </a:endParaRPr>
                    </a:p>
                  </a:txBody>
                  <a:tcPr marL="19262" marR="19262" marT="0" marB="0">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r>
                        <a:rPr kumimoji="0" lang="en-US"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V</a:t>
                      </a: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99060" marR="99060" marT="45712" marB="45712"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800" b="0" i="0" u="none" strike="noStrike" cap="none" normalizeH="0" baseline="0" dirty="0" smtClean="0">
                        <a:ln>
                          <a:noFill/>
                        </a:ln>
                        <a:solidFill>
                          <a:schemeClr val="tx1"/>
                        </a:solidFill>
                        <a:effectLst/>
                        <a:latin typeface="Verdana" pitchFamily="34" charset="0"/>
                        <a:ea typeface="標楷體" pitchFamily="65" charset="-120"/>
                      </a:endParaRPr>
                    </a:p>
                  </a:txBody>
                  <a:tcPr marL="58500" marR="58500" marT="46792" marB="46792"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800" b="0" i="0" u="none" strike="noStrike" cap="none" normalizeH="0" baseline="0" dirty="0" smtClean="0">
                        <a:ln>
                          <a:noFill/>
                        </a:ln>
                        <a:solidFill>
                          <a:schemeClr val="tx1"/>
                        </a:solidFill>
                        <a:effectLst/>
                        <a:latin typeface="Verdana" pitchFamily="34" charset="0"/>
                        <a:ea typeface="標楷體" pitchFamily="65" charset="-120"/>
                      </a:endParaRPr>
                    </a:p>
                  </a:txBody>
                  <a:tcPr marL="58500" marR="58500" marT="46792" marB="46792"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r h="539111">
                <a:tc>
                  <a:txBody>
                    <a:bodyPr/>
                    <a:lstStyle/>
                    <a:p>
                      <a:pPr marL="330200" indent="-330200" algn="just">
                        <a:lnSpc>
                          <a:spcPts val="1800"/>
                        </a:lnSpc>
                        <a:spcAft>
                          <a:spcPts val="0"/>
                        </a:spcAft>
                      </a:pPr>
                      <a:r>
                        <a:rPr lang="zh-TW" sz="1600" kern="100" dirty="0">
                          <a:effectLst/>
                          <a:latin typeface="Times New Roman"/>
                          <a:ea typeface="標楷體"/>
                        </a:rPr>
                        <a:t>三、建立檢討主管法令規定機制，並針對外界意見或執行缺失部分即時檢討相關法令規定。</a:t>
                      </a:r>
                      <a:endParaRPr lang="zh-TW" sz="1600" kern="100" dirty="0">
                        <a:effectLst/>
                        <a:latin typeface="Times New Roman"/>
                        <a:ea typeface="新細明體"/>
                      </a:endParaRPr>
                    </a:p>
                  </a:txBody>
                  <a:tcPr marL="19262" marR="19262" marT="0" marB="0">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r>
                        <a:rPr kumimoji="0" lang="en-US"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rPr>
                        <a:t>V</a:t>
                      </a: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r h="232359">
                <a:tc>
                  <a:txBody>
                    <a:bodyPr/>
                    <a:lstStyle/>
                    <a:p>
                      <a:pPr marL="447675" marR="0" lvl="0" indent="-447675" algn="l" defTabSz="914400" rtl="0" eaLnBrk="0" fontAlgn="base" latinLnBrk="0" hangingPunct="0">
                        <a:lnSpc>
                          <a:spcPct val="100000"/>
                        </a:lnSpc>
                        <a:spcBef>
                          <a:spcPct val="10000"/>
                        </a:spcBef>
                        <a:spcAft>
                          <a:spcPct val="10000"/>
                        </a:spcAft>
                        <a:buClr>
                          <a:srgbClr val="CC0000"/>
                        </a:buClr>
                        <a:buSzPct val="75000"/>
                        <a:buFont typeface="Wingdings" pitchFamily="2" charset="2"/>
                        <a:buNone/>
                        <a:tabLst/>
                      </a:pPr>
                      <a:r>
                        <a:rPr kumimoji="1" lang="en-US" altLang="zh-TW" sz="18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endParaRPr kumimoji="1" lang="zh-TW"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19262" marR="19262" marT="36000" marB="3600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endPar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r h="211909">
                <a:tc>
                  <a:txBody>
                    <a:bodyPr/>
                    <a:lstStyle/>
                    <a:p>
                      <a:pPr marL="447675" marR="0" lvl="0" indent="-447675" algn="l"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r>
                        <a:rPr lang="zh-TW" altLang="en-US" sz="1600" kern="100" dirty="0" smtClean="0">
                          <a:effectLst/>
                          <a:latin typeface="+mn-lt"/>
                          <a:ea typeface="+mn-ea"/>
                        </a:rPr>
                        <a:t>八、稽核評估職能單位及負責內部控制或內部稽核業務幕僚單位依相關法令規定落實辦理下列工作</a:t>
                      </a:r>
                      <a:endParaRPr kumimoji="1" lang="zh-TW"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19262" marR="19262" marT="36000" marB="3600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CC0000"/>
                        </a:buClr>
                        <a:buSzPct val="75000"/>
                        <a:buFont typeface="Wingdings" pitchFamily="2" charset="2"/>
                        <a:buNone/>
                        <a:tabLst/>
                      </a:pPr>
                      <a:endPar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Verdana" pitchFamily="34" charset="0"/>
                        <a:ea typeface="標楷體" pitchFamily="65" charset="-120"/>
                      </a:endParaRPr>
                    </a:p>
                  </a:txBody>
                  <a:tcPr marL="78000" marR="19500" marT="17997" marB="17997"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r>
              <a:tr h="224941">
                <a:tc gridSpan="8">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r>
                        <a:rPr lang="zh-TW" altLang="zh-TW" sz="1800" kern="1200" dirty="0" smtClean="0">
                          <a:solidFill>
                            <a:schemeClr val="tx1"/>
                          </a:solidFill>
                          <a:effectLst/>
                          <a:latin typeface="標楷體" panose="03000509000000000000" pitchFamily="65" charset="-120"/>
                          <a:ea typeface="標楷體" panose="03000509000000000000" pitchFamily="65" charset="-120"/>
                          <a:cs typeface="+mn-cs"/>
                        </a:rPr>
                        <a:t>填表人：</a:t>
                      </a:r>
                      <a:r>
                        <a:rPr lang="en-US" altLang="zh-TW" sz="1800" kern="1200" dirty="0" smtClean="0">
                          <a:solidFill>
                            <a:schemeClr val="tx1"/>
                          </a:solidFill>
                          <a:effectLst/>
                          <a:latin typeface="標楷體" panose="03000509000000000000" pitchFamily="65" charset="-120"/>
                          <a:ea typeface="標楷體" panose="03000509000000000000" pitchFamily="65" charset="-120"/>
                          <a:cs typeface="+mn-cs"/>
                        </a:rPr>
                        <a:t>               </a:t>
                      </a:r>
                      <a:r>
                        <a:rPr lang="zh-TW" altLang="zh-TW" sz="1800" kern="1200" dirty="0" smtClean="0">
                          <a:solidFill>
                            <a:schemeClr val="tx1"/>
                          </a:solidFill>
                          <a:effectLst/>
                          <a:latin typeface="標楷體" panose="03000509000000000000" pitchFamily="65" charset="-120"/>
                          <a:ea typeface="標楷體" panose="03000509000000000000" pitchFamily="65" charset="-120"/>
                          <a:cs typeface="+mn-cs"/>
                        </a:rPr>
                        <a:t>複核：</a:t>
                      </a:r>
                      <a:r>
                        <a:rPr lang="en-US" altLang="zh-TW" sz="1800" kern="1200" dirty="0" smtClean="0">
                          <a:solidFill>
                            <a:schemeClr val="tx1"/>
                          </a:solidFill>
                          <a:effectLst/>
                          <a:latin typeface="標楷體" panose="03000509000000000000" pitchFamily="65" charset="-120"/>
                          <a:ea typeface="標楷體" panose="03000509000000000000" pitchFamily="65" charset="-120"/>
                          <a:cs typeface="+mn-cs"/>
                        </a:rPr>
                        <a:t>                  </a:t>
                      </a:r>
                      <a:r>
                        <a:rPr lang="zh-TW" altLang="zh-TW" sz="1800" kern="1200" dirty="0" smtClean="0">
                          <a:solidFill>
                            <a:schemeClr val="tx1"/>
                          </a:solidFill>
                          <a:effectLst/>
                          <a:latin typeface="標楷體" panose="03000509000000000000" pitchFamily="65" charset="-120"/>
                          <a:ea typeface="標楷體" panose="03000509000000000000" pitchFamily="65" charset="-120"/>
                          <a:cs typeface="+mn-cs"/>
                        </a:rPr>
                        <a:t>單位主管：</a:t>
                      </a:r>
                      <a:endParaRPr kumimoji="0" lang="zh-TW" altLang="en-US" sz="1600" b="0" i="0" u="none" strike="noStrike" cap="none" normalizeH="0" baseline="0" dirty="0" smtClean="0">
                        <a:ln>
                          <a:noFill/>
                        </a:ln>
                        <a:solidFill>
                          <a:schemeClr val="tx1"/>
                        </a:solidFill>
                        <a:effectLst/>
                        <a:latin typeface="標楷體" pitchFamily="65" charset="-120"/>
                        <a:ea typeface="標楷體" pitchFamily="65" charset="-120"/>
                      </a:endParaRPr>
                    </a:p>
                  </a:txBody>
                  <a:tcPr marL="99060" marR="99060"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marL="0" marR="0" lvl="0" indent="0" algn="l" defTabSz="914400" rtl="0" eaLnBrk="1" fontAlgn="base" latinLnBrk="0" hangingPunct="1">
                        <a:lnSpc>
                          <a:spcPct val="100000"/>
                        </a:lnSpc>
                        <a:spcBef>
                          <a:spcPct val="0"/>
                        </a:spcBef>
                        <a:spcAft>
                          <a:spcPct val="0"/>
                        </a:spcAft>
                        <a:buClr>
                          <a:srgbClr val="A50021"/>
                        </a:buClr>
                        <a:buSzPct val="75000"/>
                        <a:buFont typeface="Wingdings" pitchFamily="2" charset="2"/>
                        <a:buNone/>
                        <a:tabLst/>
                      </a:pPr>
                      <a:endParaRPr kumimoji="0" lang="zh-TW" altLang="en-US" sz="1600" b="0" i="0" u="none" strike="noStrike" cap="none" normalizeH="0" baseline="0" dirty="0" smtClean="0">
                        <a:ln>
                          <a:noFill/>
                        </a:ln>
                        <a:solidFill>
                          <a:schemeClr val="tx1"/>
                        </a:solidFill>
                        <a:effectLst/>
                        <a:latin typeface="標楷體" pitchFamily="65" charset="-120"/>
                        <a:ea typeface="標楷體" pitchFamily="65" charset="-120"/>
                      </a:endParaRP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868478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488950" y="128937"/>
            <a:ext cx="8915400" cy="851793"/>
          </a:xfrm>
        </p:spPr>
        <p:txBody>
          <a:bodyPr/>
          <a:lstStyle/>
          <a:p>
            <a:pPr eaLnBrk="1" hangingPunct="1"/>
            <a:r>
              <a:rPr lang="zh-TW" altLang="en-US" sz="3600" dirty="0">
                <a:ea typeface="標楷體" pitchFamily="65" charset="-120"/>
              </a:rPr>
              <a:t>好好</a:t>
            </a:r>
            <a:r>
              <a:rPr lang="zh-TW" altLang="en-US" sz="3600" dirty="0" smtClean="0">
                <a:ea typeface="標楷體" pitchFamily="65" charset="-120"/>
              </a:rPr>
              <a:t>開車</a:t>
            </a:r>
            <a:r>
              <a:rPr lang="zh-TW" altLang="en-US" sz="3600" dirty="0">
                <a:ea typeface="標楷體" pitchFamily="65" charset="-120"/>
              </a:rPr>
              <a:t>的條件</a:t>
            </a:r>
            <a:endParaRPr lang="zh-TW" altLang="en-US" sz="3600" dirty="0" smtClean="0">
              <a:ea typeface="標楷體" pitchFamily="65" charset="-120"/>
            </a:endParaRPr>
          </a:p>
        </p:txBody>
      </p:sp>
      <p:grpSp>
        <p:nvGrpSpPr>
          <p:cNvPr id="5" name="群組 4"/>
          <p:cNvGrpSpPr/>
          <p:nvPr/>
        </p:nvGrpSpPr>
        <p:grpSpPr>
          <a:xfrm>
            <a:off x="5241032" y="666296"/>
            <a:ext cx="3240000" cy="2758906"/>
            <a:chOff x="416496" y="670094"/>
            <a:chExt cx="3240000" cy="2758906"/>
          </a:xfrm>
        </p:grpSpPr>
        <p:pic>
          <p:nvPicPr>
            <p:cNvPr id="1039" name="Picture 15" descr="\\psf\Home\Pictures\正妹驗車\20121210b1.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96" y="1269000"/>
              <a:ext cx="32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98364" y="670094"/>
              <a:ext cx="2154436" cy="584775"/>
            </a:xfrm>
            <a:prstGeom prst="rect">
              <a:avLst/>
            </a:prstGeom>
            <a:noFill/>
          </p:spPr>
          <p:txBody>
            <a:bodyPr vert="horz" wrap="square" rtlCol="0">
              <a:spAutoFit/>
            </a:bodyPr>
            <a:lstStyle/>
            <a:p>
              <a:pPr algn="ctr"/>
              <a:r>
                <a:rPr lang="zh-TW" altLang="en-US" sz="3200" dirty="0">
                  <a:latin typeface="+mn-ea"/>
                  <a:ea typeface="+mn-ea"/>
                </a:rPr>
                <a:t>自行</a:t>
              </a:r>
              <a:r>
                <a:rPr lang="zh-TW" altLang="en-US" sz="3200" dirty="0" smtClean="0">
                  <a:latin typeface="+mn-ea"/>
                  <a:ea typeface="+mn-ea"/>
                </a:rPr>
                <a:t>評估</a:t>
              </a:r>
              <a:endParaRPr lang="zh-TW" altLang="en-US" sz="3200" dirty="0">
                <a:latin typeface="+mn-ea"/>
                <a:ea typeface="+mn-ea"/>
              </a:endParaRPr>
            </a:p>
          </p:txBody>
        </p:sp>
      </p:grpSp>
      <p:sp>
        <p:nvSpPr>
          <p:cNvPr id="2" name="AutoShape 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6" name="群組 5"/>
          <p:cNvGrpSpPr/>
          <p:nvPr/>
        </p:nvGrpSpPr>
        <p:grpSpPr>
          <a:xfrm>
            <a:off x="5241392" y="3573016"/>
            <a:ext cx="3240000" cy="2736064"/>
            <a:chOff x="5169024" y="3573016"/>
            <a:chExt cx="3240000" cy="2736064"/>
          </a:xfrm>
        </p:grpSpPr>
        <p:pic>
          <p:nvPicPr>
            <p:cNvPr id="1041" name="Picture 17" descr="http://www.auto-online.com.tw/album/55/1141789355.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024" y="4149080"/>
              <a:ext cx="32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p:cNvSpPr txBox="1"/>
            <p:nvPr/>
          </p:nvSpPr>
          <p:spPr>
            <a:xfrm>
              <a:off x="5678884" y="3573016"/>
              <a:ext cx="2154436" cy="584775"/>
            </a:xfrm>
            <a:prstGeom prst="rect">
              <a:avLst/>
            </a:prstGeom>
            <a:noFill/>
          </p:spPr>
          <p:txBody>
            <a:bodyPr vert="horz" wrap="square" rtlCol="0">
              <a:spAutoFit/>
            </a:bodyPr>
            <a:lstStyle/>
            <a:p>
              <a:pPr algn="ctr"/>
              <a:r>
                <a:rPr lang="zh-TW" altLang="en-US" sz="3200" dirty="0" smtClean="0">
                  <a:latin typeface="+mn-ea"/>
                  <a:ea typeface="+mn-ea"/>
                </a:rPr>
                <a:t>內部稽核</a:t>
              </a:r>
              <a:endParaRPr lang="zh-TW" altLang="en-US" sz="3200" dirty="0">
                <a:latin typeface="+mn-ea"/>
                <a:ea typeface="+mn-ea"/>
              </a:endParaRPr>
            </a:p>
          </p:txBody>
        </p:sp>
      </p:grpSp>
      <p:sp>
        <p:nvSpPr>
          <p:cNvPr id="21" name="向右箭號 20"/>
          <p:cNvSpPr/>
          <p:nvPr/>
        </p:nvSpPr>
        <p:spPr>
          <a:xfrm>
            <a:off x="4343855" y="2204984"/>
            <a:ext cx="499669"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22" name="向右箭號 21"/>
          <p:cNvSpPr/>
          <p:nvPr/>
        </p:nvSpPr>
        <p:spPr>
          <a:xfrm rot="10800000">
            <a:off x="4343772" y="5085304"/>
            <a:ext cx="499669"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23" name="圓形箭號 22"/>
          <p:cNvSpPr/>
          <p:nvPr/>
        </p:nvSpPr>
        <p:spPr>
          <a:xfrm rot="5400000">
            <a:off x="8247440" y="2983381"/>
            <a:ext cx="1012468" cy="1039611"/>
          </a:xfrm>
          <a:prstGeom prst="circularArrow">
            <a:avLst/>
          </a:prstGeom>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solidFill>
                <a:schemeClr val="tx1"/>
              </a:solidFill>
            </a:endParaRPr>
          </a:p>
        </p:txBody>
      </p:sp>
      <p:grpSp>
        <p:nvGrpSpPr>
          <p:cNvPr id="24" name="群組 23"/>
          <p:cNvGrpSpPr/>
          <p:nvPr/>
        </p:nvGrpSpPr>
        <p:grpSpPr>
          <a:xfrm>
            <a:off x="885088" y="666172"/>
            <a:ext cx="3240000" cy="2759030"/>
            <a:chOff x="416496" y="3550290"/>
            <a:chExt cx="3240000" cy="2759030"/>
          </a:xfrm>
        </p:grpSpPr>
        <p:pic>
          <p:nvPicPr>
            <p:cNvPr id="25" name="Picture 10" descr="http://www.carstuff.com.tw/images/stories/EDISON/20121105/20121105Ford05.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96" y="4149320"/>
              <a:ext cx="32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992561" y="3550290"/>
              <a:ext cx="2160239" cy="584775"/>
            </a:xfrm>
            <a:prstGeom prst="rect">
              <a:avLst/>
            </a:prstGeom>
            <a:noFill/>
          </p:spPr>
          <p:txBody>
            <a:bodyPr vert="horz" wrap="square" rtlCol="0">
              <a:spAutoFit/>
            </a:bodyPr>
            <a:lstStyle>
              <a:defPPr>
                <a:defRPr lang="en-US"/>
              </a:defPPr>
              <a:lvl1pPr>
                <a:defRPr sz="3200">
                  <a:latin typeface="+mn-ea"/>
                  <a:ea typeface="+mn-ea"/>
                </a:defRPr>
              </a:lvl1pPr>
            </a:lstStyle>
            <a:p>
              <a:pPr algn="ctr"/>
              <a:r>
                <a:rPr lang="zh-TW" altLang="en-US" dirty="0" smtClean="0"/>
                <a:t>例行監督</a:t>
              </a:r>
              <a:endParaRPr lang="zh-TW" altLang="en-US" dirty="0"/>
            </a:p>
          </p:txBody>
        </p:sp>
      </p:grpSp>
      <p:grpSp>
        <p:nvGrpSpPr>
          <p:cNvPr id="8" name="群組 7"/>
          <p:cNvGrpSpPr/>
          <p:nvPr/>
        </p:nvGrpSpPr>
        <p:grpSpPr>
          <a:xfrm>
            <a:off x="848904" y="3573016"/>
            <a:ext cx="3240000" cy="2736304"/>
            <a:chOff x="776536" y="3573016"/>
            <a:chExt cx="3240000" cy="2736304"/>
          </a:xfrm>
        </p:grpSpPr>
        <p:sp>
          <p:nvSpPr>
            <p:cNvPr id="18" name="文字方塊 17"/>
            <p:cNvSpPr txBox="1"/>
            <p:nvPr/>
          </p:nvSpPr>
          <p:spPr>
            <a:xfrm>
              <a:off x="1280592" y="3573016"/>
              <a:ext cx="2154436" cy="584775"/>
            </a:xfrm>
            <a:prstGeom prst="rect">
              <a:avLst/>
            </a:prstGeom>
            <a:noFill/>
          </p:spPr>
          <p:txBody>
            <a:bodyPr vert="horz" wrap="square" rtlCol="0">
              <a:spAutoFit/>
            </a:bodyPr>
            <a:lstStyle/>
            <a:p>
              <a:pPr algn="ctr"/>
              <a:r>
                <a:rPr lang="zh-TW" altLang="en-US" sz="3200" dirty="0" smtClean="0">
                  <a:latin typeface="+mn-ea"/>
                  <a:ea typeface="+mn-ea"/>
                </a:rPr>
                <a:t>內控聲明</a:t>
              </a:r>
              <a:endParaRPr lang="zh-TW" altLang="en-US" sz="3200" dirty="0">
                <a:latin typeface="+mn-ea"/>
                <a:ea typeface="+mn-ea"/>
              </a:endParaRPr>
            </a:p>
          </p:txBody>
        </p:sp>
        <p:pic>
          <p:nvPicPr>
            <p:cNvPr id="7" name="圖片 6"/>
            <p:cNvPicPr>
              <a:picLocks/>
            </p:cNvPicPr>
            <p:nvPr/>
          </p:nvPicPr>
          <p:blipFill rotWithShape="1">
            <a:blip r:embed="rId6">
              <a:extLst>
                <a:ext uri="{28A0092B-C50C-407E-A947-70E740481C1C}">
                  <a14:useLocalDpi xmlns:a14="http://schemas.microsoft.com/office/drawing/2010/main" val="0"/>
                </a:ext>
              </a:extLst>
            </a:blip>
            <a:srcRect t="26614"/>
            <a:stretch/>
          </p:blipFill>
          <p:spPr>
            <a:xfrm>
              <a:off x="776536" y="4149320"/>
              <a:ext cx="3240000" cy="2160000"/>
            </a:xfrm>
            <a:prstGeom prst="rect">
              <a:avLst/>
            </a:prstGeom>
          </p:spPr>
        </p:pic>
      </p:grpSp>
      <p:sp>
        <p:nvSpPr>
          <p:cNvPr id="4" name="動作按鈕: 文件 3">
            <a:hlinkClick r:id="rId7" action="ppaction://hlinkfile" highlightClick="1"/>
          </p:cNvPr>
          <p:cNvSpPr/>
          <p:nvPr/>
        </p:nvSpPr>
        <p:spPr>
          <a:xfrm>
            <a:off x="4178170" y="5805024"/>
            <a:ext cx="393121" cy="504056"/>
          </a:xfrm>
          <a:prstGeom prst="actionButtonDocumen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20" name="動作按鈕: 文件 19">
            <a:hlinkClick r:id="rId8" action="ppaction://hlinkfile" highlightClick="1"/>
          </p:cNvPr>
          <p:cNvSpPr/>
          <p:nvPr/>
        </p:nvSpPr>
        <p:spPr>
          <a:xfrm>
            <a:off x="4646963" y="5805264"/>
            <a:ext cx="393121" cy="504056"/>
          </a:xfrm>
          <a:prstGeom prst="actionButtonDocumen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33006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ppt_x</p:attrName>
                                        </p:attrNameLst>
                                      </p:cBhvr>
                                      <p:tavLst>
                                        <p:tav tm="0">
                                          <p:val>
                                            <p:strVal val="#ppt_x-#ppt_w*1.125000"/>
                                          </p:val>
                                        </p:tav>
                                        <p:tav tm="100000">
                                          <p:val>
                                            <p:strVal val="#ppt_x"/>
                                          </p:val>
                                        </p:tav>
                                      </p:tavLst>
                                    </p:anim>
                                    <p:animEffect transition="in" filter="wipe(right)">
                                      <p:cBhvr>
                                        <p:cTn id="19" dur="500"/>
                                        <p:tgtEl>
                                          <p:spTgt spid="21"/>
                                        </p:tgtEl>
                                      </p:cBhvr>
                                    </p:animEffect>
                                  </p:childTnLst>
                                </p:cTn>
                              </p:par>
                            </p:childTnLst>
                          </p:cTn>
                        </p:par>
                        <p:par>
                          <p:cTn id="20" fill="hold">
                            <p:stCondLst>
                              <p:cond delay="500"/>
                            </p:stCondLst>
                            <p:childTnLst>
                              <p:par>
                                <p:cTn id="21" presetID="2" presetClass="entr" presetSubtype="3"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p:tgtEl>
                                          <p:spTgt spid="23"/>
                                        </p:tgtEl>
                                        <p:attrNameLst>
                                          <p:attrName>ppt_x</p:attrName>
                                        </p:attrNameLst>
                                      </p:cBhvr>
                                      <p:tavLst>
                                        <p:tav tm="0">
                                          <p:val>
                                            <p:strVal val="#ppt_x+#ppt_w*1.125000"/>
                                          </p:val>
                                        </p:tav>
                                        <p:tav tm="100000">
                                          <p:val>
                                            <p:strVal val="#ppt_x"/>
                                          </p:val>
                                        </p:tav>
                                      </p:tavLst>
                                    </p:anim>
                                    <p:animEffect transition="in" filter="wipe(left)">
                                      <p:cBhvr>
                                        <p:cTn id="30" dur="500"/>
                                        <p:tgtEl>
                                          <p:spTgt spid="23"/>
                                        </p:tgtEl>
                                      </p:cBhvr>
                                    </p:animEffect>
                                  </p:childTnLst>
                                </p:cTn>
                              </p:par>
                            </p:childTnLst>
                          </p:cTn>
                        </p:par>
                        <p:par>
                          <p:cTn id="31" fill="hold">
                            <p:stCondLst>
                              <p:cond delay="500"/>
                            </p:stCondLst>
                            <p:childTnLst>
                              <p:par>
                                <p:cTn id="32" presetID="2" presetClass="entr" presetSubtype="6"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p:tgtEl>
                                          <p:spTgt spid="22"/>
                                        </p:tgtEl>
                                        <p:attrNameLst>
                                          <p:attrName>ppt_x</p:attrName>
                                        </p:attrNameLst>
                                      </p:cBhvr>
                                      <p:tavLst>
                                        <p:tav tm="0">
                                          <p:val>
                                            <p:strVal val="#ppt_x+#ppt_w*1.125000"/>
                                          </p:val>
                                        </p:tav>
                                        <p:tav tm="100000">
                                          <p:val>
                                            <p:strVal val="#ppt_x"/>
                                          </p:val>
                                        </p:tav>
                                      </p:tavLst>
                                    </p:anim>
                                    <p:animEffect transition="in" filter="wipe(left)">
                                      <p:cBhvr>
                                        <p:cTn id="41" dur="500"/>
                                        <p:tgtEl>
                                          <p:spTgt spid="22"/>
                                        </p:tgtEl>
                                      </p:cBhvr>
                                    </p:animEffect>
                                  </p:childTnLst>
                                </p:cTn>
                              </p:par>
                            </p:childTnLst>
                          </p:cTn>
                        </p:par>
                        <p:par>
                          <p:cTn id="42" fill="hold">
                            <p:stCondLst>
                              <p:cond delay="500"/>
                            </p:stCondLst>
                            <p:childTnLst>
                              <p:par>
                                <p:cTn id="43" presetID="2" presetClass="entr" presetSubtype="12"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0-#ppt_w/2"/>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21" grpId="0" animBg="1"/>
      <p:bldP spid="22" grpId="0" animBg="1"/>
      <p:bldP spid="23" grpId="0" animBg="1"/>
      <p:bldP spid="4"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59</a:t>
            </a:fld>
            <a:endParaRPr kumimoji="0" lang="en-US" altLang="zh-TW" sz="1000">
              <a:latin typeface="+mn-lt"/>
            </a:endParaRPr>
          </a:p>
        </p:txBody>
      </p:sp>
      <p:sp>
        <p:nvSpPr>
          <p:cNvPr id="16405" name="標題 1"/>
          <p:cNvSpPr>
            <a:spLocks/>
          </p:cNvSpPr>
          <p:nvPr/>
        </p:nvSpPr>
        <p:spPr bwMode="auto">
          <a:xfrm>
            <a:off x="908050" y="404664"/>
            <a:ext cx="8089900" cy="653182"/>
          </a:xfrm>
          <a:prstGeom prst="rect">
            <a:avLst/>
          </a:prstGeom>
          <a:noFill/>
          <a:ln w="9525">
            <a:noFill/>
            <a:miter lim="800000"/>
            <a:headEnd/>
            <a:tailEnd/>
          </a:ln>
        </p:spPr>
        <p:txBody>
          <a:bodyPr anchor="b"/>
          <a:lstStyle/>
          <a:p>
            <a:pPr algn="ctr">
              <a:lnSpc>
                <a:spcPct val="70000"/>
              </a:lnSpc>
              <a:spcBef>
                <a:spcPct val="50000"/>
              </a:spcBef>
              <a:tabLst>
                <a:tab pos="304800" algn="r"/>
                <a:tab pos="2636838" algn="ctr"/>
                <a:tab pos="5273675" algn="r"/>
              </a:tabLst>
            </a:pPr>
            <a:r>
              <a:rPr lang="zh-TW" altLang="en-US" sz="4000" dirty="0">
                <a:solidFill>
                  <a:srgbClr val="C00000"/>
                </a:solidFill>
                <a:effectLst>
                  <a:outerShdw blurRad="38100" dist="38100" dir="2700000" algn="tl">
                    <a:srgbClr val="000000">
                      <a:alpha val="43137"/>
                    </a:srgbClr>
                  </a:outerShdw>
                </a:effectLst>
                <a:ea typeface="標楷體" pitchFamily="65" charset="-120"/>
              </a:rPr>
              <a:t>內部控制自行評估表</a:t>
            </a:r>
          </a:p>
        </p:txBody>
      </p:sp>
      <p:sp>
        <p:nvSpPr>
          <p:cNvPr id="21508" name="Rectangle 5"/>
          <p:cNvSpPr>
            <a:spLocks noChangeArrowheads="1"/>
          </p:cNvSpPr>
          <p:nvPr/>
        </p:nvSpPr>
        <p:spPr bwMode="auto">
          <a:xfrm>
            <a:off x="584515" y="1124744"/>
            <a:ext cx="897099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6575" indent="-536575"/>
            <a:r>
              <a:rPr lang="zh-TW" altLang="en-US" sz="2000" dirty="0">
                <a:latin typeface="+mj-lt"/>
                <a:ea typeface="標楷體" pitchFamily="65" charset="-120"/>
              </a:rPr>
              <a:t>註：</a:t>
            </a:r>
          </a:p>
          <a:p>
            <a:pPr marL="268288" indent="-268288"/>
            <a:r>
              <a:rPr lang="en-US" altLang="zh-TW" sz="2000" dirty="0">
                <a:latin typeface="+mj-lt"/>
                <a:ea typeface="標楷體" pitchFamily="65" charset="-120"/>
              </a:rPr>
              <a:t>1.	</a:t>
            </a:r>
            <a:r>
              <a:rPr lang="zh-TW" altLang="en-US" sz="2000" dirty="0">
                <a:latin typeface="+mj-lt"/>
                <a:ea typeface="標楷體" pitchFamily="65" charset="-120"/>
              </a:rPr>
              <a:t>各單位除上列必要評估重點外，另</a:t>
            </a:r>
            <a:r>
              <a:rPr lang="zh-TW" altLang="en-US" sz="2000" dirty="0">
                <a:solidFill>
                  <a:srgbClr val="0000FF"/>
                </a:solidFill>
                <a:latin typeface="+mj-lt"/>
                <a:ea typeface="標楷體" pitchFamily="65" charset="-120"/>
              </a:rPr>
              <a:t>得視業務性質及外部意見等調整增列評估重點項目</a:t>
            </a:r>
            <a:r>
              <a:rPr lang="zh-TW" altLang="en-US" sz="2000" dirty="0">
                <a:latin typeface="+mj-lt"/>
                <a:ea typeface="標楷體" pitchFamily="65" charset="-120"/>
              </a:rPr>
              <a:t>，並依評估結果於評估情形欄勾選「落實」、「部分落實」、「未落實」、「未發生」或「不適用」；其中</a:t>
            </a:r>
            <a:r>
              <a:rPr lang="zh-TW" altLang="en-US" sz="2000" dirty="0">
                <a:solidFill>
                  <a:srgbClr val="C00000"/>
                </a:solidFill>
                <a:latin typeface="+mj-lt"/>
                <a:ea typeface="標楷體" pitchFamily="65" charset="-120"/>
              </a:rPr>
              <a:t>「未發生」</a:t>
            </a:r>
            <a:r>
              <a:rPr lang="zh-TW" altLang="en-US" sz="2000" dirty="0">
                <a:latin typeface="+mj-lt"/>
                <a:ea typeface="標楷體" pitchFamily="65" charset="-120"/>
              </a:rPr>
              <a:t>係指有評估重點所規範之業務，但</a:t>
            </a:r>
            <a:r>
              <a:rPr lang="zh-TW" altLang="en-US" sz="2000" dirty="0">
                <a:solidFill>
                  <a:srgbClr val="C00000"/>
                </a:solidFill>
                <a:latin typeface="+mj-lt"/>
                <a:ea typeface="標楷體" pitchFamily="65" charset="-120"/>
              </a:rPr>
              <a:t>評估期間未發生</a:t>
            </a:r>
            <a:r>
              <a:rPr lang="zh-TW" altLang="en-US" sz="2000" dirty="0">
                <a:latin typeface="+mj-lt"/>
                <a:ea typeface="標楷體" pitchFamily="65" charset="-120"/>
              </a:rPr>
              <a:t>，致無法評估者；</a:t>
            </a:r>
            <a:r>
              <a:rPr lang="zh-TW" altLang="en-US" sz="2000" dirty="0">
                <a:solidFill>
                  <a:srgbClr val="C00000"/>
                </a:solidFill>
                <a:latin typeface="+mj-lt"/>
                <a:ea typeface="標楷體" pitchFamily="65" charset="-120"/>
              </a:rPr>
              <a:t>「不適用」</a:t>
            </a:r>
            <a:r>
              <a:rPr lang="zh-TW" altLang="en-US" sz="2000" dirty="0">
                <a:latin typeface="+mj-lt"/>
                <a:ea typeface="標楷體" pitchFamily="65" charset="-120"/>
              </a:rPr>
              <a:t>係指評估期間法令規定或作法已修正，但評估重點未及配合修正者，或</a:t>
            </a:r>
            <a:r>
              <a:rPr lang="zh-TW" altLang="en-US" sz="2000" dirty="0">
                <a:solidFill>
                  <a:srgbClr val="C00000"/>
                </a:solidFill>
                <a:latin typeface="+mj-lt"/>
                <a:ea typeface="標楷體" pitchFamily="65" charset="-120"/>
              </a:rPr>
              <a:t>無評估重點所規範之業務</a:t>
            </a:r>
            <a:r>
              <a:rPr lang="zh-TW" altLang="en-US" sz="2000" dirty="0">
                <a:latin typeface="+mj-lt"/>
                <a:ea typeface="標楷體" pitchFamily="65" charset="-120"/>
              </a:rPr>
              <a:t>等。</a:t>
            </a:r>
          </a:p>
          <a:p>
            <a:pPr marL="268288" indent="-268288"/>
            <a:r>
              <a:rPr lang="en-US" altLang="zh-TW" sz="2000" dirty="0">
                <a:latin typeface="+mj-lt"/>
                <a:ea typeface="標楷體" pitchFamily="65" charset="-120"/>
              </a:rPr>
              <a:t>2.	</a:t>
            </a:r>
            <a:r>
              <a:rPr lang="zh-TW" altLang="en-US" sz="2000" dirty="0">
                <a:solidFill>
                  <a:srgbClr val="C00000"/>
                </a:solidFill>
                <a:latin typeface="+mj-lt"/>
                <a:ea typeface="標楷體" pitchFamily="65" charset="-120"/>
              </a:rPr>
              <a:t>「評估期間」</a:t>
            </a:r>
            <a:r>
              <a:rPr lang="zh-TW" altLang="en-US" sz="2000" dirty="0">
                <a:latin typeface="+mj-lt"/>
                <a:ea typeface="標楷體" pitchFamily="65" charset="-120"/>
              </a:rPr>
              <a:t>係指本項作業自行評估</a:t>
            </a:r>
            <a:r>
              <a:rPr lang="zh-TW" altLang="en-US" sz="2000" dirty="0">
                <a:solidFill>
                  <a:srgbClr val="C00000"/>
                </a:solidFill>
                <a:latin typeface="+mj-lt"/>
                <a:ea typeface="標楷體" pitchFamily="65" charset="-120"/>
              </a:rPr>
              <a:t>所涵蓋之期間</a:t>
            </a:r>
            <a:r>
              <a:rPr lang="zh-TW" altLang="en-US" sz="2000" dirty="0">
                <a:latin typeface="+mj-lt"/>
                <a:ea typeface="標楷體" pitchFamily="65" charset="-120"/>
              </a:rPr>
              <a:t>；</a:t>
            </a:r>
            <a:r>
              <a:rPr lang="zh-TW" altLang="en-US" sz="2000" dirty="0">
                <a:solidFill>
                  <a:srgbClr val="C00000"/>
                </a:solidFill>
                <a:latin typeface="+mj-lt"/>
                <a:ea typeface="標楷體" pitchFamily="65" charset="-120"/>
              </a:rPr>
              <a:t>「評估日期」</a:t>
            </a:r>
            <a:r>
              <a:rPr lang="zh-TW" altLang="en-US" sz="2000" dirty="0">
                <a:latin typeface="+mj-lt"/>
                <a:ea typeface="標楷體" pitchFamily="65" charset="-120"/>
              </a:rPr>
              <a:t>指執行該項</a:t>
            </a:r>
            <a:r>
              <a:rPr lang="zh-TW" altLang="en-US" sz="2000" dirty="0">
                <a:solidFill>
                  <a:srgbClr val="C00000"/>
                </a:solidFill>
                <a:latin typeface="+mj-lt"/>
                <a:ea typeface="標楷體" pitchFamily="65" charset="-120"/>
              </a:rPr>
              <a:t>評估之日期</a:t>
            </a:r>
            <a:r>
              <a:rPr lang="zh-TW" altLang="en-US" sz="2000" dirty="0">
                <a:latin typeface="+mj-lt"/>
                <a:ea typeface="標楷體" pitchFamily="65" charset="-120"/>
              </a:rPr>
              <a:t>。</a:t>
            </a:r>
          </a:p>
          <a:p>
            <a:pPr marL="268288" indent="-268288"/>
            <a:r>
              <a:rPr lang="en-US" altLang="zh-TW" sz="2000" dirty="0">
                <a:latin typeface="+mj-lt"/>
                <a:ea typeface="標楷體" pitchFamily="65" charset="-120"/>
              </a:rPr>
              <a:t>3.	</a:t>
            </a:r>
            <a:r>
              <a:rPr lang="zh-TW" altLang="en-US" sz="2000" dirty="0">
                <a:latin typeface="+mj-lt"/>
                <a:ea typeface="標楷體" pitchFamily="65" charset="-120"/>
              </a:rPr>
              <a:t>該評估重點係由稽核評估職能單位及負責內部控制或內部稽核業務幕僚單位</a:t>
            </a:r>
            <a:r>
              <a:rPr lang="zh-TW" altLang="en-US" sz="2000" dirty="0">
                <a:solidFill>
                  <a:srgbClr val="0000FF"/>
                </a:solidFill>
                <a:latin typeface="+mj-lt"/>
                <a:ea typeface="標楷體" pitchFamily="65" charset="-120"/>
              </a:rPr>
              <a:t>自行填寫依其相關法令規定應辦理之工作</a:t>
            </a:r>
            <a:r>
              <a:rPr lang="zh-TW" altLang="en-US" sz="2000" dirty="0">
                <a:latin typeface="+mj-lt"/>
                <a:ea typeface="標楷體" pitchFamily="65" charset="-120"/>
              </a:rPr>
              <a:t>，如施政績效管考、資訊安全稽核、政風查核</a:t>
            </a:r>
            <a:r>
              <a:rPr lang="en-US" altLang="zh-TW" sz="2000" dirty="0">
                <a:latin typeface="+mj-lt"/>
                <a:ea typeface="標楷體" pitchFamily="65" charset="-120"/>
              </a:rPr>
              <a:t>(</a:t>
            </a:r>
            <a:r>
              <a:rPr lang="zh-TW" altLang="en-US" sz="2000" dirty="0">
                <a:latin typeface="+mj-lt"/>
                <a:ea typeface="標楷體" pitchFamily="65" charset="-120"/>
              </a:rPr>
              <a:t>含廉政風險評估</a:t>
            </a:r>
            <a:r>
              <a:rPr lang="en-US" altLang="zh-TW" sz="2000" dirty="0">
                <a:latin typeface="+mj-lt"/>
                <a:ea typeface="標楷體" pitchFamily="65" charset="-120"/>
              </a:rPr>
              <a:t>)</a:t>
            </a:r>
            <a:r>
              <a:rPr lang="zh-TW" altLang="en-US" sz="2000" dirty="0">
                <a:latin typeface="+mj-lt"/>
                <a:ea typeface="標楷體" pitchFamily="65" charset="-120"/>
              </a:rPr>
              <a:t>、政府採購稽核、工程施工查核、國家關鍵基礎設施安全防護、人事考核</a:t>
            </a:r>
            <a:r>
              <a:rPr lang="en-US" altLang="zh-TW" sz="2000" dirty="0">
                <a:latin typeface="+mj-lt"/>
                <a:ea typeface="標楷體" pitchFamily="65" charset="-120"/>
              </a:rPr>
              <a:t>(</a:t>
            </a:r>
            <a:r>
              <a:rPr lang="zh-TW" altLang="en-US" sz="2000" dirty="0">
                <a:latin typeface="+mj-lt"/>
                <a:ea typeface="標楷體" pitchFamily="65" charset="-120"/>
              </a:rPr>
              <a:t>含考核工作績效及獎懲</a:t>
            </a:r>
            <a:r>
              <a:rPr lang="en-US" altLang="zh-TW" sz="2000" dirty="0">
                <a:latin typeface="+mj-lt"/>
                <a:ea typeface="標楷體" pitchFamily="65" charset="-120"/>
              </a:rPr>
              <a:t>)</a:t>
            </a:r>
            <a:r>
              <a:rPr lang="zh-TW" altLang="en-US" sz="2000" dirty="0">
                <a:latin typeface="+mj-lt"/>
                <a:ea typeface="標楷體" pitchFamily="65" charset="-120"/>
              </a:rPr>
              <a:t>、內部審核、事務管理工作檢核及定期檢討內部控制機制等工作。</a:t>
            </a:r>
          </a:p>
          <a:p>
            <a:pPr marL="268288" indent="-268288"/>
            <a:r>
              <a:rPr lang="en-US" altLang="zh-TW" sz="2000" dirty="0">
                <a:latin typeface="+mj-lt"/>
                <a:ea typeface="標楷體" pitchFamily="65" charset="-120"/>
              </a:rPr>
              <a:t>4.	</a:t>
            </a:r>
            <a:r>
              <a:rPr lang="zh-TW" altLang="en-US" sz="2000" dirty="0">
                <a:latin typeface="+mj-lt"/>
                <a:ea typeface="標楷體" pitchFamily="65" charset="-120"/>
              </a:rPr>
              <a:t>本表及其佐證資料等，應自辦理自行評估工作結束日起，以書面文件或電子化型式至少</a:t>
            </a:r>
            <a:r>
              <a:rPr lang="zh-TW" altLang="en-US" sz="2000" dirty="0">
                <a:solidFill>
                  <a:srgbClr val="0000FF"/>
                </a:solidFill>
                <a:latin typeface="+mj-lt"/>
                <a:ea typeface="標楷體" pitchFamily="65" charset="-120"/>
              </a:rPr>
              <a:t>保存五年</a:t>
            </a:r>
            <a:r>
              <a:rPr lang="zh-TW" altLang="en-US" sz="2000" dirty="0" smtClean="0">
                <a:latin typeface="+mj-lt"/>
                <a:ea typeface="標楷體" pitchFamily="65" charset="-120"/>
              </a:rPr>
              <a:t>。</a:t>
            </a:r>
            <a:endParaRPr lang="zh-TW" altLang="en-US" sz="2000" dirty="0">
              <a:latin typeface="+mj-lt"/>
              <a:ea typeface="標楷體" pitchFamily="65" charset="-120"/>
            </a:endParaRPr>
          </a:p>
        </p:txBody>
      </p:sp>
      <p:sp>
        <p:nvSpPr>
          <p:cNvPr id="5" name="圓角矩形 4"/>
          <p:cNvSpPr/>
          <p:nvPr/>
        </p:nvSpPr>
        <p:spPr bwMode="auto">
          <a:xfrm>
            <a:off x="1033240" y="1844824"/>
            <a:ext cx="1891535" cy="216024"/>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6" name="圓角矩形 5"/>
          <p:cNvSpPr/>
          <p:nvPr/>
        </p:nvSpPr>
        <p:spPr bwMode="auto">
          <a:xfrm>
            <a:off x="5109018" y="1484784"/>
            <a:ext cx="4134459" cy="288032"/>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7" name="圓角矩形 6"/>
          <p:cNvSpPr/>
          <p:nvPr/>
        </p:nvSpPr>
        <p:spPr bwMode="auto">
          <a:xfrm>
            <a:off x="1832653" y="4221088"/>
            <a:ext cx="4914546" cy="288032"/>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Tree>
    <p:extLst>
      <p:ext uri="{BB962C8B-B14F-4D97-AF65-F5344CB8AC3E}">
        <p14:creationId xmlns:p14="http://schemas.microsoft.com/office/powerpoint/2010/main" val="36941718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60</a:t>
            </a:fld>
            <a:endParaRPr kumimoji="0" lang="en-US" altLang="zh-TW" sz="1000">
              <a:latin typeface="+mn-lt"/>
            </a:endParaRPr>
          </a:p>
        </p:txBody>
      </p:sp>
      <p:sp>
        <p:nvSpPr>
          <p:cNvPr id="16405" name="標題 1"/>
          <p:cNvSpPr>
            <a:spLocks/>
          </p:cNvSpPr>
          <p:nvPr/>
        </p:nvSpPr>
        <p:spPr bwMode="auto">
          <a:xfrm>
            <a:off x="1040474" y="404664"/>
            <a:ext cx="8089900" cy="581174"/>
          </a:xfrm>
          <a:prstGeom prst="rect">
            <a:avLst/>
          </a:prstGeom>
          <a:noFill/>
          <a:ln w="9525">
            <a:noFill/>
            <a:miter lim="800000"/>
            <a:headEnd/>
            <a:tailEnd/>
          </a:ln>
        </p:spPr>
        <p:txBody>
          <a:bodyPr anchor="b"/>
          <a:lstStyle/>
          <a:p>
            <a:pPr algn="ctr" eaLnBrk="0" hangingPunct="0">
              <a:defRPr/>
            </a:pPr>
            <a:r>
              <a:rPr lang="zh-TW" altLang="en-US" sz="4000" dirty="0">
                <a:solidFill>
                  <a:srgbClr val="C00000"/>
                </a:solidFill>
                <a:effectLst>
                  <a:outerShdw blurRad="38100" dist="38100" dir="2700000" algn="tl">
                    <a:srgbClr val="000000">
                      <a:alpha val="43137"/>
                    </a:srgbClr>
                  </a:outerShdw>
                </a:effectLst>
                <a:latin typeface="標楷體" pitchFamily="65" charset="-120"/>
                <a:ea typeface="標楷體" pitchFamily="65" charset="-120"/>
              </a:rPr>
              <a:t>自行</a:t>
            </a:r>
            <a:r>
              <a:rPr lang="zh-TW" altLang="en-US" sz="4000" dirty="0" smtClean="0">
                <a:solidFill>
                  <a:srgbClr val="C00000"/>
                </a:solidFill>
                <a:effectLst>
                  <a:outerShdw blurRad="38100" dist="38100" dir="2700000" algn="tl">
                    <a:srgbClr val="000000">
                      <a:alpha val="43137"/>
                    </a:srgbClr>
                  </a:outerShdw>
                </a:effectLst>
                <a:latin typeface="標楷體" pitchFamily="65" charset="-120"/>
                <a:ea typeface="標楷體" pitchFamily="65" charset="-120"/>
              </a:rPr>
              <a:t>評估重點</a:t>
            </a:r>
            <a:r>
              <a:rPr lang="en-US" altLang="zh-TW" sz="1600" dirty="0" smtClean="0">
                <a:solidFill>
                  <a:srgbClr val="C00000"/>
                </a:solidFill>
                <a:effectLst>
                  <a:outerShdw blurRad="38100" dist="38100" dir="2700000" algn="tl">
                    <a:srgbClr val="000000">
                      <a:alpha val="43137"/>
                    </a:srgbClr>
                  </a:outerShdw>
                </a:effectLst>
                <a:cs typeface="Arial" panose="020B0604020202020204" pitchFamily="34" charset="0"/>
              </a:rPr>
              <a:t>1/2</a:t>
            </a:r>
            <a:endParaRPr lang="en-US" altLang="zh-TW" sz="1600" dirty="0">
              <a:solidFill>
                <a:srgbClr val="C00000"/>
              </a:solidFill>
              <a:effectLst>
                <a:outerShdw blurRad="38100" dist="38100" dir="2700000" algn="tl">
                  <a:srgbClr val="000000">
                    <a:alpha val="43137"/>
                  </a:srgbClr>
                </a:outerShdw>
              </a:effectLst>
              <a:cs typeface="Arial" panose="020B0604020202020204" pitchFamily="34" charset="0"/>
            </a:endParaRPr>
          </a:p>
        </p:txBody>
      </p:sp>
      <p:sp>
        <p:nvSpPr>
          <p:cNvPr id="21508" name="Rectangle 5"/>
          <p:cNvSpPr>
            <a:spLocks noChangeArrowheads="1"/>
          </p:cNvSpPr>
          <p:nvPr/>
        </p:nvSpPr>
        <p:spPr bwMode="auto">
          <a:xfrm>
            <a:off x="818542" y="1124745"/>
            <a:ext cx="8268919" cy="4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6575" indent="-536575"/>
            <a:r>
              <a:rPr lang="zh-TW" altLang="en-US" sz="2400" dirty="0">
                <a:latin typeface="標楷體" pitchFamily="65" charset="-120"/>
                <a:ea typeface="標楷體" pitchFamily="65" charset="-120"/>
              </a:rPr>
              <a:t>一、評估機關目標無法達成之風險，並</a:t>
            </a:r>
            <a:r>
              <a:rPr lang="zh-TW" altLang="en-US" sz="2400" dirty="0">
                <a:solidFill>
                  <a:srgbClr val="0000FF"/>
                </a:solidFill>
                <a:latin typeface="標楷體" pitchFamily="65" charset="-120"/>
                <a:ea typeface="標楷體" pitchFamily="65" charset="-120"/>
              </a:rPr>
              <a:t>決定需優先處理之風險項目</a:t>
            </a:r>
            <a:r>
              <a:rPr lang="zh-TW" altLang="en-US" sz="2400" dirty="0">
                <a:latin typeface="標楷體" pitchFamily="65" charset="-120"/>
                <a:ea typeface="標楷體" pitchFamily="65" charset="-120"/>
              </a:rPr>
              <a:t>，以及定期滾動檢討風險評估，以因應內部及外部環境之改變。</a:t>
            </a:r>
          </a:p>
          <a:p>
            <a:pPr marL="536575" indent="-536575"/>
            <a:r>
              <a:rPr lang="zh-TW" altLang="en-US" sz="2400" dirty="0">
                <a:latin typeface="標楷體" pitchFamily="65" charset="-120"/>
                <a:ea typeface="標楷體" pitchFamily="65" charset="-120"/>
              </a:rPr>
              <a:t>二、依據各項業務性質與時俱進</a:t>
            </a:r>
            <a:r>
              <a:rPr lang="zh-TW" altLang="en-US" sz="2400" dirty="0">
                <a:solidFill>
                  <a:srgbClr val="0000FF"/>
                </a:solidFill>
                <a:latin typeface="標楷體" pitchFamily="65" charset="-120"/>
                <a:ea typeface="標楷體" pitchFamily="65" charset="-120"/>
              </a:rPr>
              <a:t>檢討不合時宜之控制作業及作業流程</a:t>
            </a:r>
            <a:r>
              <a:rPr lang="zh-TW" altLang="en-US" sz="2400" dirty="0">
                <a:latin typeface="標楷體" pitchFamily="65" charset="-120"/>
                <a:ea typeface="標楷體" pitchFamily="65" charset="-120"/>
              </a:rPr>
              <a:t>，並落實執行各項控制作業。</a:t>
            </a:r>
          </a:p>
          <a:p>
            <a:pPr marL="536575" indent="-536575"/>
            <a:r>
              <a:rPr lang="zh-TW" altLang="en-US" sz="2400" dirty="0">
                <a:latin typeface="標楷體" pitchFamily="65" charset="-120"/>
                <a:ea typeface="標楷體" pitchFamily="65" charset="-120"/>
              </a:rPr>
              <a:t>三、建立</a:t>
            </a:r>
            <a:r>
              <a:rPr lang="zh-TW" altLang="en-US" sz="2400" dirty="0">
                <a:solidFill>
                  <a:srgbClr val="0000FF"/>
                </a:solidFill>
                <a:latin typeface="標楷體" pitchFamily="65" charset="-120"/>
                <a:ea typeface="標楷體" pitchFamily="65" charset="-120"/>
              </a:rPr>
              <a:t>檢討主管法令規</a:t>
            </a:r>
            <a:r>
              <a:rPr lang="zh-TW" altLang="en-US" sz="2400" dirty="0">
                <a:latin typeface="標楷體" pitchFamily="65" charset="-120"/>
                <a:ea typeface="標楷體" pitchFamily="65" charset="-120"/>
              </a:rPr>
              <a:t>定機制，並針對外界意見或執行缺失部分</a:t>
            </a:r>
            <a:r>
              <a:rPr lang="zh-TW" altLang="en-US" sz="2400" dirty="0">
                <a:solidFill>
                  <a:srgbClr val="0000FF"/>
                </a:solidFill>
                <a:latin typeface="標楷體" pitchFamily="65" charset="-120"/>
                <a:ea typeface="標楷體" pitchFamily="65" charset="-120"/>
              </a:rPr>
              <a:t>即時檢討相關法令規定</a:t>
            </a:r>
            <a:r>
              <a:rPr lang="zh-TW" altLang="en-US" sz="2400" dirty="0">
                <a:latin typeface="標楷體" pitchFamily="65" charset="-120"/>
                <a:ea typeface="標楷體" pitchFamily="65" charset="-120"/>
              </a:rPr>
              <a:t>。</a:t>
            </a:r>
          </a:p>
          <a:p>
            <a:pPr marL="536575" indent="-536575"/>
            <a:r>
              <a:rPr lang="zh-TW" altLang="en-US" sz="2400" dirty="0">
                <a:latin typeface="標楷體" pitchFamily="65" charset="-120"/>
                <a:ea typeface="標楷體" pitchFamily="65" charset="-120"/>
              </a:rPr>
              <a:t>四、</a:t>
            </a:r>
            <a:r>
              <a:rPr lang="zh-TW" altLang="en-US" sz="2400" dirty="0">
                <a:solidFill>
                  <a:srgbClr val="0000FF"/>
                </a:solidFill>
                <a:latin typeface="標楷體" pitchFamily="65" charset="-120"/>
                <a:ea typeface="標楷體" pitchFamily="65" charset="-120"/>
              </a:rPr>
              <a:t>遵循相關法令規定或契約</a:t>
            </a:r>
            <a:r>
              <a:rPr lang="zh-TW" altLang="en-US" sz="2400" dirty="0">
                <a:latin typeface="標楷體" pitchFamily="65" charset="-120"/>
                <a:ea typeface="標楷體" pitchFamily="65" charset="-120"/>
              </a:rPr>
              <a:t>。</a:t>
            </a:r>
          </a:p>
          <a:p>
            <a:pPr marL="536575" indent="-536575"/>
            <a:r>
              <a:rPr lang="zh-TW" altLang="en-US" sz="2400" dirty="0">
                <a:latin typeface="標楷體" pitchFamily="65" charset="-120"/>
                <a:ea typeface="標楷體" pitchFamily="65" charset="-120"/>
              </a:rPr>
              <a:t>五、就</a:t>
            </a:r>
            <a:r>
              <a:rPr lang="zh-TW" altLang="en-US" sz="2400" dirty="0">
                <a:solidFill>
                  <a:srgbClr val="0000FF"/>
                </a:solidFill>
                <a:latin typeface="標楷體" pitchFamily="65" charset="-120"/>
                <a:ea typeface="標楷體" pitchFamily="65" charset="-120"/>
              </a:rPr>
              <a:t>涉及人民權利或義務之主管業務建立適當之檢核、審查、追蹤、管制或考核等管理機制</a:t>
            </a:r>
            <a:r>
              <a:rPr lang="zh-TW" altLang="en-US" sz="2400" dirty="0">
                <a:latin typeface="標楷體" pitchFamily="65" charset="-120"/>
                <a:ea typeface="標楷體" pitchFamily="65" charset="-120"/>
              </a:rPr>
              <a:t>，並除依法公開外，另依風險評估結果，推動其行政作業流程透明措施，以利外部監督及型塑廉能政府</a:t>
            </a:r>
            <a:r>
              <a:rPr lang="zh-TW" altLang="en-US" sz="2400" dirty="0" smtClean="0">
                <a:latin typeface="標楷體" pitchFamily="65" charset="-120"/>
                <a:ea typeface="標楷體" pitchFamily="65" charset="-120"/>
              </a:rPr>
              <a:t>。</a:t>
            </a:r>
            <a:endParaRPr lang="zh-TW" altLang="en-US" sz="2400" dirty="0">
              <a:latin typeface="標楷體" pitchFamily="65" charset="-120"/>
              <a:ea typeface="標楷體" pitchFamily="65" charset="-120"/>
            </a:endParaRPr>
          </a:p>
        </p:txBody>
      </p:sp>
      <p:sp>
        <p:nvSpPr>
          <p:cNvPr id="5" name="圓角矩形 4"/>
          <p:cNvSpPr/>
          <p:nvPr/>
        </p:nvSpPr>
        <p:spPr bwMode="auto">
          <a:xfrm>
            <a:off x="6591182" y="1268760"/>
            <a:ext cx="2262251" cy="216024"/>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6" name="圓角矩形 5"/>
          <p:cNvSpPr/>
          <p:nvPr/>
        </p:nvSpPr>
        <p:spPr bwMode="auto">
          <a:xfrm>
            <a:off x="1520619" y="1628800"/>
            <a:ext cx="1560173" cy="216024"/>
          </a:xfrm>
          <a:prstGeom prst="roundRect">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7" name="圓角矩形 6"/>
          <p:cNvSpPr/>
          <p:nvPr/>
        </p:nvSpPr>
        <p:spPr bwMode="auto">
          <a:xfrm>
            <a:off x="5577070" y="2348880"/>
            <a:ext cx="3198355" cy="216024"/>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8" name="圓角矩形 7"/>
          <p:cNvSpPr/>
          <p:nvPr/>
        </p:nvSpPr>
        <p:spPr bwMode="auto">
          <a:xfrm>
            <a:off x="1520619" y="2708920"/>
            <a:ext cx="1950217" cy="216024"/>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9" name="圓角矩形 8"/>
          <p:cNvSpPr/>
          <p:nvPr/>
        </p:nvSpPr>
        <p:spPr bwMode="auto">
          <a:xfrm>
            <a:off x="2222697" y="3068960"/>
            <a:ext cx="2652295" cy="288032"/>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10" name="圓角矩形 9"/>
          <p:cNvSpPr/>
          <p:nvPr/>
        </p:nvSpPr>
        <p:spPr bwMode="auto">
          <a:xfrm>
            <a:off x="1598628" y="3789040"/>
            <a:ext cx="3666407" cy="288032"/>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11" name="圓角矩形 10"/>
          <p:cNvSpPr/>
          <p:nvPr/>
        </p:nvSpPr>
        <p:spPr bwMode="auto">
          <a:xfrm>
            <a:off x="5204770" y="4119274"/>
            <a:ext cx="2634551" cy="288032"/>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12" name="圓角矩形 11"/>
          <p:cNvSpPr/>
          <p:nvPr/>
        </p:nvSpPr>
        <p:spPr bwMode="auto">
          <a:xfrm>
            <a:off x="5421053" y="4509120"/>
            <a:ext cx="1317275" cy="288032"/>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Tree>
    <p:extLst>
      <p:ext uri="{BB962C8B-B14F-4D97-AF65-F5344CB8AC3E}">
        <p14:creationId xmlns:p14="http://schemas.microsoft.com/office/powerpoint/2010/main" val="339838679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61</a:t>
            </a:fld>
            <a:endParaRPr kumimoji="0" lang="en-US" altLang="zh-TW" sz="1000">
              <a:latin typeface="+mn-lt"/>
            </a:endParaRPr>
          </a:p>
        </p:txBody>
      </p:sp>
      <p:sp>
        <p:nvSpPr>
          <p:cNvPr id="16405" name="標題 1"/>
          <p:cNvSpPr>
            <a:spLocks/>
          </p:cNvSpPr>
          <p:nvPr/>
        </p:nvSpPr>
        <p:spPr bwMode="auto">
          <a:xfrm>
            <a:off x="1040474" y="260648"/>
            <a:ext cx="8089900" cy="725190"/>
          </a:xfrm>
          <a:prstGeom prst="rect">
            <a:avLst/>
          </a:prstGeom>
          <a:noFill/>
          <a:ln w="9525">
            <a:noFill/>
            <a:miter lim="800000"/>
            <a:headEnd/>
            <a:tailEnd/>
          </a:ln>
        </p:spPr>
        <p:txBody>
          <a:bodyPr anchor="b"/>
          <a:lstStyle/>
          <a:p>
            <a:pPr algn="ctr" eaLnBrk="0" hangingPunct="0">
              <a:defRPr/>
            </a:pPr>
            <a:r>
              <a:rPr lang="zh-TW" altLang="en-US" sz="4000" dirty="0">
                <a:solidFill>
                  <a:srgbClr val="C00000"/>
                </a:solidFill>
                <a:effectLst>
                  <a:outerShdw blurRad="38100" dist="38100" dir="2700000" algn="tl">
                    <a:srgbClr val="000000">
                      <a:alpha val="43137"/>
                    </a:srgbClr>
                  </a:outerShdw>
                </a:effectLst>
                <a:latin typeface="標楷體" pitchFamily="65" charset="-120"/>
                <a:ea typeface="標楷體" pitchFamily="65" charset="-120"/>
              </a:rPr>
              <a:t>自行</a:t>
            </a:r>
            <a:r>
              <a:rPr lang="zh-TW" altLang="en-US" sz="4000" dirty="0" smtClean="0">
                <a:solidFill>
                  <a:srgbClr val="C00000"/>
                </a:solidFill>
                <a:effectLst>
                  <a:outerShdw blurRad="38100" dist="38100" dir="2700000" algn="tl">
                    <a:srgbClr val="000000">
                      <a:alpha val="43137"/>
                    </a:srgbClr>
                  </a:outerShdw>
                </a:effectLst>
                <a:latin typeface="標楷體" pitchFamily="65" charset="-120"/>
                <a:ea typeface="標楷體" pitchFamily="65" charset="-120"/>
              </a:rPr>
              <a:t>評估重點</a:t>
            </a:r>
            <a:r>
              <a:rPr lang="en-US" altLang="zh-TW" sz="1600" dirty="0" smtClean="0">
                <a:solidFill>
                  <a:srgbClr val="C00000"/>
                </a:solidFill>
                <a:effectLst>
                  <a:outerShdw blurRad="38100" dist="38100" dir="2700000" algn="tl">
                    <a:srgbClr val="000000">
                      <a:alpha val="43137"/>
                    </a:srgbClr>
                  </a:outerShdw>
                </a:effectLst>
                <a:cs typeface="Arial" panose="020B0604020202020204" pitchFamily="34" charset="0"/>
              </a:rPr>
              <a:t>2/2</a:t>
            </a:r>
            <a:endParaRPr lang="en-US" altLang="zh-TW" sz="1600" dirty="0">
              <a:solidFill>
                <a:srgbClr val="C00000"/>
              </a:solidFill>
              <a:effectLst>
                <a:outerShdw blurRad="38100" dist="38100" dir="2700000" algn="tl">
                  <a:srgbClr val="000000">
                    <a:alpha val="43137"/>
                  </a:srgbClr>
                </a:outerShdw>
              </a:effectLst>
              <a:cs typeface="Arial" panose="020B0604020202020204" pitchFamily="34" charset="0"/>
            </a:endParaRPr>
          </a:p>
        </p:txBody>
      </p:sp>
      <p:sp>
        <p:nvSpPr>
          <p:cNvPr id="21508" name="Rectangle 5"/>
          <p:cNvSpPr>
            <a:spLocks noChangeArrowheads="1"/>
          </p:cNvSpPr>
          <p:nvPr/>
        </p:nvSpPr>
        <p:spPr bwMode="auto">
          <a:xfrm>
            <a:off x="818542" y="1124745"/>
            <a:ext cx="8268919" cy="460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6575" indent="-536575"/>
            <a:r>
              <a:rPr lang="zh-TW" altLang="en-US" sz="2400" dirty="0" smtClean="0">
                <a:latin typeface="標楷體" pitchFamily="65" charset="-120"/>
                <a:ea typeface="標楷體" pitchFamily="65" charset="-120"/>
              </a:rPr>
              <a:t>六</a:t>
            </a:r>
            <a:r>
              <a:rPr lang="zh-TW" altLang="en-US" sz="2400" dirty="0">
                <a:latin typeface="標楷體" pitchFamily="65" charset="-120"/>
                <a:ea typeface="標楷體" pitchFamily="65" charset="-120"/>
              </a:rPr>
              <a:t>、就</a:t>
            </a:r>
            <a:r>
              <a:rPr lang="zh-TW" altLang="en-US" sz="2400" dirty="0">
                <a:solidFill>
                  <a:srgbClr val="0000FF"/>
                </a:solidFill>
                <a:latin typeface="標楷體" pitchFamily="65" charset="-120"/>
                <a:ea typeface="標楷體" pitchFamily="65" charset="-120"/>
              </a:rPr>
              <a:t>主管業務對相關機關或單位善盡監理、督導或輔導等責任</a:t>
            </a:r>
            <a:r>
              <a:rPr lang="zh-TW" altLang="en-US" sz="2400" dirty="0">
                <a:latin typeface="標楷體" pitchFamily="65" charset="-120"/>
                <a:ea typeface="標楷體" pitchFamily="65" charset="-120"/>
              </a:rPr>
              <a:t>。</a:t>
            </a:r>
          </a:p>
          <a:p>
            <a:pPr marL="536575" indent="-536575"/>
            <a:r>
              <a:rPr lang="zh-TW" altLang="en-US" sz="2400" dirty="0">
                <a:latin typeface="標楷體" pitchFamily="65" charset="-120"/>
                <a:ea typeface="標楷體" pitchFamily="65" charset="-120"/>
              </a:rPr>
              <a:t>七、針對內部</a:t>
            </a:r>
            <a:r>
              <a:rPr lang="zh-TW" altLang="en-US" sz="2400" dirty="0">
                <a:solidFill>
                  <a:srgbClr val="0000FF"/>
                </a:solidFill>
                <a:latin typeface="標楷體" pitchFamily="65" charset="-120"/>
                <a:ea typeface="標楷體" pitchFamily="65" charset="-120"/>
              </a:rPr>
              <a:t>高風險業務</a:t>
            </a:r>
            <a:r>
              <a:rPr lang="zh-TW" altLang="en-US" sz="2400" dirty="0">
                <a:latin typeface="標楷體" pitchFamily="65" charset="-120"/>
                <a:ea typeface="標楷體" pitchFamily="65" charset="-120"/>
              </a:rPr>
              <a:t>設有明確</a:t>
            </a:r>
            <a:r>
              <a:rPr lang="zh-TW" altLang="en-US" sz="2400" dirty="0">
                <a:solidFill>
                  <a:srgbClr val="0000FF"/>
                </a:solidFill>
                <a:latin typeface="標楷體" pitchFamily="65" charset="-120"/>
                <a:ea typeface="標楷體" pitchFamily="65" charset="-120"/>
              </a:rPr>
              <a:t>職能分工</a:t>
            </a:r>
            <a:r>
              <a:rPr lang="zh-TW" altLang="en-US" sz="2400" dirty="0">
                <a:latin typeface="標楷體" pitchFamily="65" charset="-120"/>
                <a:ea typeface="標楷體" pitchFamily="65" charset="-120"/>
              </a:rPr>
              <a:t>及</a:t>
            </a:r>
            <a:r>
              <a:rPr lang="zh-TW" altLang="en-US" sz="2400" dirty="0">
                <a:solidFill>
                  <a:srgbClr val="0000FF"/>
                </a:solidFill>
                <a:latin typeface="標楷體" pitchFamily="65" charset="-120"/>
                <a:ea typeface="標楷體" pitchFamily="65" charset="-120"/>
              </a:rPr>
              <a:t>職務輪調</a:t>
            </a:r>
            <a:r>
              <a:rPr lang="zh-TW" altLang="en-US" sz="2400" dirty="0">
                <a:latin typeface="標楷體" pitchFamily="65" charset="-120"/>
                <a:ea typeface="標楷體" pitchFamily="65" charset="-120"/>
              </a:rPr>
              <a:t>等機制。</a:t>
            </a:r>
          </a:p>
          <a:p>
            <a:pPr marL="536575"/>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由機關自行指定之單位負責評估，其餘單位免列示本項</a:t>
            </a:r>
            <a:r>
              <a:rPr lang="en-US" altLang="zh-TW" sz="2400" dirty="0">
                <a:latin typeface="標楷體" pitchFamily="65" charset="-120"/>
                <a:ea typeface="標楷體" pitchFamily="65" charset="-120"/>
              </a:rPr>
              <a:t>)</a:t>
            </a:r>
          </a:p>
          <a:p>
            <a:pPr marL="536575" indent="-536575"/>
            <a:r>
              <a:rPr lang="zh-TW" altLang="en-US" sz="2400" dirty="0">
                <a:latin typeface="標楷體" pitchFamily="65" charset="-120"/>
                <a:ea typeface="標楷體" pitchFamily="65" charset="-120"/>
              </a:rPr>
              <a:t>八、稽核評估職能單位及負責內部控制或內部稽核業務幕僚單位</a:t>
            </a:r>
            <a:r>
              <a:rPr lang="zh-TW" altLang="en-US" sz="2400" dirty="0">
                <a:solidFill>
                  <a:srgbClr val="0000FF"/>
                </a:solidFill>
                <a:latin typeface="標楷體" pitchFamily="65" charset="-120"/>
                <a:ea typeface="標楷體" pitchFamily="65" charset="-120"/>
              </a:rPr>
              <a:t>依相關法令規定落實辦理</a:t>
            </a:r>
            <a:r>
              <a:rPr lang="zh-TW" altLang="en-US" sz="2400" dirty="0">
                <a:latin typeface="標楷體" pitchFamily="65" charset="-120"/>
                <a:ea typeface="標楷體" pitchFamily="65" charset="-120"/>
              </a:rPr>
              <a:t>下列工作</a:t>
            </a:r>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註</a:t>
            </a:r>
            <a:r>
              <a:rPr lang="en-US" altLang="zh-TW" sz="2400" dirty="0">
                <a:latin typeface="標楷體" pitchFamily="65" charset="-120"/>
                <a:ea typeface="標楷體" pitchFamily="65" charset="-120"/>
              </a:rPr>
              <a:t>3)</a:t>
            </a:r>
            <a:r>
              <a:rPr lang="zh-TW" altLang="en-US" sz="2400" dirty="0">
                <a:latin typeface="標楷體" pitchFamily="65" charset="-120"/>
                <a:ea typeface="標楷體" pitchFamily="65" charset="-120"/>
              </a:rPr>
              <a:t>：</a:t>
            </a:r>
          </a:p>
          <a:p>
            <a:pPr marL="536575"/>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一</a:t>
            </a:r>
            <a:r>
              <a:rPr lang="en-US" altLang="zh-TW" sz="2400" dirty="0" smtClean="0">
                <a:latin typeface="標楷體" pitchFamily="65" charset="-120"/>
                <a:ea typeface="標楷體" pitchFamily="65" charset="-120"/>
              </a:rPr>
              <a:t>)</a:t>
            </a:r>
            <a:r>
              <a:rPr lang="zh-TW" altLang="en-US" sz="2400" dirty="0" smtClean="0">
                <a:latin typeface="標楷體" pitchFamily="65" charset="-120"/>
                <a:ea typeface="標楷體" pitchFamily="65" charset="-120"/>
              </a:rPr>
              <a:t>施政</a:t>
            </a:r>
            <a:r>
              <a:rPr lang="zh-TW" altLang="en-US" sz="2400" dirty="0">
                <a:latin typeface="標楷體" pitchFamily="65" charset="-120"/>
                <a:ea typeface="標楷體" pitchFamily="65" charset="-120"/>
              </a:rPr>
              <a:t>績效管考。</a:t>
            </a:r>
          </a:p>
          <a:p>
            <a:pPr marL="536575"/>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二</a:t>
            </a:r>
            <a:r>
              <a:rPr lang="en-US" altLang="zh-TW" sz="2400" dirty="0" smtClean="0">
                <a:latin typeface="標楷體" pitchFamily="65" charset="-120"/>
                <a:ea typeface="標楷體" pitchFamily="65" charset="-120"/>
              </a:rPr>
              <a:t>)…</a:t>
            </a:r>
            <a:endParaRPr lang="en-US" altLang="zh-TW" sz="2400" dirty="0">
              <a:latin typeface="標楷體" pitchFamily="65" charset="-120"/>
              <a:ea typeface="標楷體" pitchFamily="65" charset="-120"/>
            </a:endParaRPr>
          </a:p>
          <a:p>
            <a:pPr marL="536575"/>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三</a:t>
            </a:r>
            <a:r>
              <a:rPr lang="en-US" altLang="zh-TW" sz="2400" dirty="0" smtClean="0">
                <a:latin typeface="標楷體" pitchFamily="65" charset="-120"/>
                <a:ea typeface="標楷體" pitchFamily="65" charset="-120"/>
              </a:rPr>
              <a:t>)</a:t>
            </a:r>
            <a:r>
              <a:rPr lang="zh-TW" altLang="en-US" sz="2400" dirty="0" smtClean="0">
                <a:latin typeface="標楷體" pitchFamily="65" charset="-120"/>
                <a:ea typeface="標楷體" pitchFamily="65" charset="-120"/>
              </a:rPr>
              <a:t>定期</a:t>
            </a:r>
            <a:r>
              <a:rPr lang="zh-TW" altLang="en-US" sz="2400" dirty="0">
                <a:latin typeface="標楷體" pitchFamily="65" charset="-120"/>
                <a:ea typeface="標楷體" pitchFamily="65" charset="-120"/>
              </a:rPr>
              <a:t>檢討內部控制機制。</a:t>
            </a:r>
          </a:p>
          <a:p>
            <a:pPr marL="536575"/>
            <a:r>
              <a:rPr lang="en-US" altLang="zh-TW" sz="2400" dirty="0">
                <a:latin typeface="標楷體" pitchFamily="65" charset="-120"/>
                <a:ea typeface="標楷體" pitchFamily="65" charset="-120"/>
              </a:rPr>
              <a:t>(</a:t>
            </a:r>
            <a:r>
              <a:rPr lang="zh-TW" altLang="en-US" sz="2400" dirty="0">
                <a:latin typeface="標楷體" pitchFamily="65" charset="-120"/>
                <a:ea typeface="標楷體" pitchFamily="65" charset="-120"/>
              </a:rPr>
              <a:t>非稽核評估職能單位、內部控制或內部稽核業務幕僚單位免列示本項</a:t>
            </a:r>
            <a:r>
              <a:rPr lang="en-US" altLang="zh-TW" sz="2400" dirty="0">
                <a:latin typeface="標楷體" pitchFamily="65" charset="-120"/>
                <a:ea typeface="標楷體" pitchFamily="65" charset="-120"/>
              </a:rPr>
              <a:t>)</a:t>
            </a:r>
          </a:p>
        </p:txBody>
      </p:sp>
      <p:sp>
        <p:nvSpPr>
          <p:cNvPr id="5" name="圓角矩形 4"/>
          <p:cNvSpPr/>
          <p:nvPr/>
        </p:nvSpPr>
        <p:spPr bwMode="auto">
          <a:xfrm>
            <a:off x="5967113" y="1196752"/>
            <a:ext cx="2886321" cy="360040"/>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6" name="圓角矩形 5"/>
          <p:cNvSpPr/>
          <p:nvPr/>
        </p:nvSpPr>
        <p:spPr bwMode="auto">
          <a:xfrm>
            <a:off x="1520619" y="1538892"/>
            <a:ext cx="1326147" cy="305933"/>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7" name="圓角矩形 6"/>
          <p:cNvSpPr/>
          <p:nvPr/>
        </p:nvSpPr>
        <p:spPr bwMode="auto">
          <a:xfrm>
            <a:off x="5889104" y="1970940"/>
            <a:ext cx="2886321" cy="305933"/>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
        <p:nvSpPr>
          <p:cNvPr id="8" name="圓角矩形 7"/>
          <p:cNvSpPr/>
          <p:nvPr/>
        </p:nvSpPr>
        <p:spPr bwMode="auto">
          <a:xfrm>
            <a:off x="2846766" y="3789041"/>
            <a:ext cx="3588399" cy="305933"/>
          </a:xfrm>
          <a:prstGeom prst="roundRect">
            <a:avLst>
              <a:gd name="adj" fmla="val 0"/>
            </a:avLst>
          </a:prstGeom>
          <a:solidFill>
            <a:srgbClr val="00FFFF">
              <a:alpha val="18824"/>
            </a:srgb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rgbClr val="00FFFF"/>
              </a:solidFill>
              <a:effectLst/>
              <a:latin typeface="Tahoma" pitchFamily="34" charset="0"/>
              <a:ea typeface="新細明體" pitchFamily="18" charset="-120"/>
            </a:endParaRPr>
          </a:p>
        </p:txBody>
      </p:sp>
    </p:spTree>
    <p:extLst>
      <p:ext uri="{BB962C8B-B14F-4D97-AF65-F5344CB8AC3E}">
        <p14:creationId xmlns:p14="http://schemas.microsoft.com/office/powerpoint/2010/main" val="144489283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idx="4294967295"/>
          </p:nvPr>
        </p:nvSpPr>
        <p:spPr>
          <a:xfrm>
            <a:off x="902990" y="908720"/>
            <a:ext cx="8420100" cy="916062"/>
          </a:xfrm>
        </p:spPr>
        <p:txBody>
          <a:bodyPr lIns="92075" tIns="46038" rIns="92075" bIns="46038" anchor="b"/>
          <a:lstStyle/>
          <a:p>
            <a:r>
              <a:rPr lang="zh-TW" altLang="en-US" sz="6600" dirty="0">
                <a:ea typeface="標楷體" pitchFamily="65" charset="-120"/>
              </a:rPr>
              <a:t>自行評估</a:t>
            </a:r>
            <a:r>
              <a:rPr lang="zh-TW" altLang="en-US" sz="6600" dirty="0" smtClean="0">
                <a:ea typeface="標楷體" pitchFamily="65" charset="-120"/>
              </a:rPr>
              <a:t>案例探討</a:t>
            </a:r>
          </a:p>
        </p:txBody>
      </p:sp>
      <p:pic>
        <p:nvPicPr>
          <p:cNvPr id="220163" name="Picture 3" descr="j04298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013" y="2061394"/>
            <a:ext cx="23622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742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dissolve">
                                      <p:cBhvr>
                                        <p:cTn id="7" dur="500"/>
                                        <p:tgtEl>
                                          <p:spTgt spid="456706"/>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par>
                                <p:cTn id="8" presetID="48" presetClass="entr" presetSubtype="0" accel="50000" fill="hold" nodeType="withEffect">
                                  <p:stCondLst>
                                    <p:cond delay="0"/>
                                  </p:stCondLst>
                                  <p:childTnLst>
                                    <p:set>
                                      <p:cBhvr>
                                        <p:cTn id="9" dur="1" fill="hold">
                                          <p:stCondLst>
                                            <p:cond delay="0"/>
                                          </p:stCondLst>
                                        </p:cTn>
                                        <p:tgtEl>
                                          <p:spTgt spid="220163"/>
                                        </p:tgtEl>
                                        <p:attrNameLst>
                                          <p:attrName>style.visibility</p:attrName>
                                        </p:attrNameLst>
                                      </p:cBhvr>
                                      <p:to>
                                        <p:strVal val="visible"/>
                                      </p:to>
                                    </p:set>
                                    <p:anim calcmode="lin" valueType="num">
                                      <p:cBhvr>
                                        <p:cTn id="10" dur="500" fill="hold"/>
                                        <p:tgtEl>
                                          <p:spTgt spid="22016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 dur="500" fill="hold"/>
                                        <p:tgtEl>
                                          <p:spTgt spid="220163"/>
                                        </p:tgtEl>
                                        <p:attrNameLst>
                                          <p:attrName>ppt_x</p:attrName>
                                        </p:attrNameLst>
                                      </p:cBhvr>
                                      <p:tavLst>
                                        <p:tav tm="0">
                                          <p:val>
                                            <p:fltVal val="-1"/>
                                          </p:val>
                                        </p:tav>
                                        <p:tav tm="50000">
                                          <p:val>
                                            <p:fltVal val="0.95"/>
                                          </p:val>
                                        </p:tav>
                                        <p:tav tm="100000">
                                          <p:val>
                                            <p:strVal val="#ppt_x"/>
                                          </p:val>
                                        </p:tav>
                                      </p:tavLst>
                                    </p:anim>
                                    <p:anim calcmode="lin" valueType="num">
                                      <p:cBhvr>
                                        <p:cTn id="12" dur="500" fill="hold"/>
                                        <p:tgtEl>
                                          <p:spTgt spid="220163"/>
                                        </p:tgtEl>
                                        <p:attrNameLst>
                                          <p:attrName>ppt_y</p:attrName>
                                        </p:attrNameLst>
                                      </p:cBhvr>
                                      <p:tavLst>
                                        <p:tav tm="0">
                                          <p:val>
                                            <p:strVal val="#ppt_y"/>
                                          </p:val>
                                        </p:tav>
                                        <p:tav tm="100000">
                                          <p:val>
                                            <p:strVal val="#ppt_y"/>
                                          </p:val>
                                        </p:tav>
                                      </p:tavLst>
                                    </p:anim>
                                    <p:animEffect transition="in" filter="fade">
                                      <p:cBhvr>
                                        <p:cTn id="13" dur="500"/>
                                        <p:tgtEl>
                                          <p:spTgt spid="220163"/>
                                        </p:tgtEl>
                                      </p:cBhvr>
                                    </p:animEffect>
                                  </p:childTnLst>
                                  <p:subTnLst>
                                    <p:audio>
                                      <p:cMediaNode>
                                        <p:cTn display="0" masterRel="sameClick">
                                          <p:stCondLst>
                                            <p:cond evt="begin" delay="0">
                                              <p:tn val="8"/>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idx="4294967295"/>
          </p:nvPr>
        </p:nvSpPr>
        <p:spPr>
          <a:xfrm>
            <a:off x="350838" y="206375"/>
            <a:ext cx="9283435" cy="630238"/>
          </a:xfrm>
        </p:spPr>
        <p:txBody>
          <a:bodyPr/>
          <a:lstStyle/>
          <a:p>
            <a:pPr>
              <a:defRPr/>
            </a:pPr>
            <a:r>
              <a:rPr lang="zh-TW" altLang="en-US" sz="4000" dirty="0" smtClean="0">
                <a:solidFill>
                  <a:srgbClr val="A50021"/>
                </a:solidFill>
                <a:effectLst>
                  <a:outerShdw blurRad="38100" dist="38100" dir="2700000" algn="tl">
                    <a:srgbClr val="C0C0C0"/>
                  </a:outerShdw>
                </a:effectLst>
                <a:latin typeface="+mn-ea"/>
                <a:ea typeface="+mn-ea"/>
                <a:cs typeface="Arial" panose="020B0604020202020204" pitchFamily="34" charset="0"/>
              </a:rPr>
              <a:t>自行評估案例</a:t>
            </a:r>
            <a:r>
              <a:rPr lang="en-US" altLang="zh-TW" sz="1600" dirty="0">
                <a:solidFill>
                  <a:srgbClr val="A50021"/>
                </a:solidFill>
                <a:effectLst>
                  <a:outerShdw blurRad="38100" dist="38100" dir="2700000" algn="tl">
                    <a:srgbClr val="C0C0C0"/>
                  </a:outerShdw>
                </a:effectLst>
                <a:latin typeface="Arial" panose="020B0604020202020204" pitchFamily="34" charset="0"/>
                <a:cs typeface="Arial" panose="020B0604020202020204" pitchFamily="34" charset="0"/>
              </a:rPr>
              <a:t>3-1</a:t>
            </a:r>
          </a:p>
        </p:txBody>
      </p:sp>
      <p:sp>
        <p:nvSpPr>
          <p:cNvPr id="7"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99EEFFB2-DAE4-420E-95E9-52AAAC03753C}" type="slidenum">
              <a:rPr kumimoji="0" lang="en-US" altLang="zh-TW" sz="1000">
                <a:latin typeface="+mn-lt"/>
              </a:rPr>
              <a:pPr algn="r">
                <a:defRPr/>
              </a:pPr>
              <a:t>63</a:t>
            </a:fld>
            <a:endParaRPr kumimoji="0" lang="en-US" altLang="zh-TW" sz="1000">
              <a:latin typeface="+mn-lt"/>
            </a:endParaRPr>
          </a:p>
        </p:txBody>
      </p:sp>
      <p:sp>
        <p:nvSpPr>
          <p:cNvPr id="45060" name="Rectangle 10"/>
          <p:cNvSpPr>
            <a:spLocks noChangeArrowheads="1"/>
          </p:cNvSpPr>
          <p:nvPr/>
        </p:nvSpPr>
        <p:spPr bwMode="auto">
          <a:xfrm>
            <a:off x="0" y="765175"/>
            <a:ext cx="897043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r>
              <a:rPr kumimoji="0" lang="zh-TW" altLang="en-US" sz="2400">
                <a:latin typeface="標楷體" pitchFamily="65" charset="-120"/>
                <a:ea typeface="標楷體" pitchFamily="65" charset="-120"/>
              </a:rPr>
              <a:t>　  </a:t>
            </a:r>
            <a:endParaRPr kumimoji="0" lang="en-US" altLang="zh-TW"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en-US" altLang="zh-TW" sz="3200">
              <a:latin typeface="標楷體" pitchFamily="65" charset="-120"/>
              <a:ea typeface="標楷體" pitchFamily="65" charset="-120"/>
            </a:endParaRPr>
          </a:p>
        </p:txBody>
      </p:sp>
      <p:sp>
        <p:nvSpPr>
          <p:cNvPr id="45062" name="AutoShape 5"/>
          <p:cNvSpPr>
            <a:spLocks noChangeArrowheads="1"/>
          </p:cNvSpPr>
          <p:nvPr/>
        </p:nvSpPr>
        <p:spPr bwMode="auto">
          <a:xfrm>
            <a:off x="584515" y="981075"/>
            <a:ext cx="8581115" cy="5327650"/>
          </a:xfrm>
          <a:prstGeom prst="flowChartAlternateProcess">
            <a:avLst/>
          </a:prstGeom>
          <a:solidFill>
            <a:srgbClr val="FFFF99"/>
          </a:solidFill>
          <a:ln w="28575" algn="ctr">
            <a:solidFill>
              <a:srgbClr val="006600"/>
            </a:solidFill>
            <a:miter lim="800000"/>
            <a:headEnd/>
            <a:tailEnd/>
          </a:ln>
          <a:extLst/>
        </p:spPr>
        <p:txBody>
          <a:bodyPr/>
          <a:lstStyle/>
          <a:p>
            <a:pPr algn="just" eaLnBrk="1" hangingPunct="1">
              <a:lnSpc>
                <a:spcPct val="110000"/>
              </a:lnSpc>
              <a:spcBef>
                <a:spcPct val="10000"/>
              </a:spcBef>
              <a:buClr>
                <a:srgbClr val="0000CC"/>
              </a:buClr>
              <a:buSzPct val="70000"/>
              <a:buFont typeface="Wingdings" pitchFamily="2" charset="2"/>
              <a:buChar char="n"/>
            </a:pPr>
            <a:r>
              <a:rPr lang="zh-TW" altLang="en-US" sz="2600" b="1" dirty="0">
                <a:solidFill>
                  <a:srgbClr val="0033CC"/>
                </a:solidFill>
                <a:ea typeface="標楷體" pitchFamily="65" charset="-120"/>
              </a:rPr>
              <a:t>佐證資料</a:t>
            </a:r>
            <a:r>
              <a:rPr lang="zh-TW" altLang="en-US" sz="2600" b="1" dirty="0" smtClean="0">
                <a:solidFill>
                  <a:srgbClr val="0033CC"/>
                </a:solidFill>
                <a:ea typeface="標楷體" pitchFamily="65" charset="-120"/>
              </a:rPr>
              <a:t>收集</a:t>
            </a:r>
            <a:endParaRPr lang="en-US" altLang="zh-TW" sz="2600" b="1" dirty="0" smtClean="0">
              <a:solidFill>
                <a:srgbClr val="0033CC"/>
              </a:solidFill>
              <a:ea typeface="標楷體" pitchFamily="65" charset="-120"/>
            </a:endParaRPr>
          </a:p>
          <a:p>
            <a:pPr marL="806450" lvl="1" indent="-349250">
              <a:lnSpc>
                <a:spcPct val="110000"/>
              </a:lnSpc>
              <a:spcBef>
                <a:spcPct val="10000"/>
              </a:spcBef>
              <a:buClr>
                <a:srgbClr val="0000CC"/>
              </a:buClr>
              <a:buSzPct val="65000"/>
              <a:buFont typeface="Wingdings" pitchFamily="2" charset="2"/>
              <a:buChar char="¡"/>
            </a:pPr>
            <a:r>
              <a:rPr lang="zh-TW" altLang="en-US" sz="2600" b="1" dirty="0" smtClean="0">
                <a:ea typeface="標楷體" pitchFamily="65" charset="-120"/>
              </a:rPr>
              <a:t>作業</a:t>
            </a:r>
            <a:r>
              <a:rPr lang="zh-TW" altLang="en-US" sz="2600" b="1" dirty="0">
                <a:ea typeface="標楷體" pitchFamily="65" charset="-120"/>
              </a:rPr>
              <a:t>項目</a:t>
            </a:r>
            <a:r>
              <a:rPr lang="en-US" altLang="zh-TW" sz="2600" dirty="0">
                <a:ea typeface="標楷體" pitchFamily="65" charset="-120"/>
              </a:rPr>
              <a:t>-</a:t>
            </a:r>
            <a:r>
              <a:rPr lang="zh-TW" altLang="en-US" sz="2600" dirty="0">
                <a:ea typeface="標楷體" pitchFamily="65" charset="-120"/>
              </a:rPr>
              <a:t>應用系統上線及變更管理作業</a:t>
            </a:r>
            <a:endParaRPr lang="zh-TW" altLang="en-US" sz="2600" b="1" dirty="0">
              <a:ea typeface="標楷體" pitchFamily="65" charset="-120"/>
            </a:endParaRPr>
          </a:p>
          <a:p>
            <a:pPr marL="806450" lvl="1" indent="-349250">
              <a:lnSpc>
                <a:spcPct val="110000"/>
              </a:lnSpc>
              <a:spcBef>
                <a:spcPct val="10000"/>
              </a:spcBef>
              <a:buClr>
                <a:srgbClr val="0000CC"/>
              </a:buClr>
              <a:buSzPct val="65000"/>
              <a:buFont typeface="Wingdings" pitchFamily="2" charset="2"/>
              <a:buChar char="¡"/>
            </a:pPr>
            <a:r>
              <a:rPr lang="zh-TW" altLang="en-US" sz="2600" b="1" dirty="0">
                <a:ea typeface="標楷體" pitchFamily="65" charset="-120"/>
              </a:rPr>
              <a:t>評估重點</a:t>
            </a:r>
            <a:r>
              <a:rPr lang="en-US" altLang="zh-TW" sz="2600" b="1" dirty="0">
                <a:ea typeface="標楷體" pitchFamily="65" charset="-120"/>
              </a:rPr>
              <a:t>-</a:t>
            </a:r>
            <a:r>
              <a:rPr lang="zh-TW" altLang="en-US" sz="2600" dirty="0">
                <a:ea typeface="標楷體" pitchFamily="65" charset="-120"/>
              </a:rPr>
              <a:t>系統維護人員及系統管理人員角色是否區隔，由不同人員擔任</a:t>
            </a:r>
            <a:r>
              <a:rPr lang="zh-TW" altLang="en-US" sz="2600" dirty="0" smtClean="0">
                <a:ea typeface="標楷體" pitchFamily="65" charset="-120"/>
              </a:rPr>
              <a:t>。</a:t>
            </a:r>
            <a:endParaRPr lang="en-US" altLang="zh-TW" sz="2600" dirty="0" smtClean="0">
              <a:ea typeface="標楷體" pitchFamily="65" charset="-120"/>
            </a:endParaRPr>
          </a:p>
          <a:p>
            <a:pPr marL="715963" lvl="1" indent="-258763" algn="just" eaLnBrk="1" hangingPunct="1">
              <a:lnSpc>
                <a:spcPct val="110000"/>
              </a:lnSpc>
              <a:spcBef>
                <a:spcPct val="10000"/>
              </a:spcBef>
              <a:buClr>
                <a:srgbClr val="0000CC"/>
              </a:buClr>
              <a:buSzPct val="65000"/>
              <a:buFont typeface="Wingdings" pitchFamily="2" charset="2"/>
              <a:buChar char="¡"/>
            </a:pPr>
            <a:r>
              <a:rPr lang="zh-TW" altLang="en-US" sz="2600" b="1" dirty="0" smtClean="0">
                <a:ea typeface="標楷體" pitchFamily="65" charset="-120"/>
              </a:rPr>
              <a:t>母體</a:t>
            </a:r>
            <a:r>
              <a:rPr lang="en-US" altLang="zh-TW" sz="2600" b="1" dirty="0">
                <a:ea typeface="標楷體" pitchFamily="65" charset="-120"/>
              </a:rPr>
              <a:t>-</a:t>
            </a:r>
            <a:r>
              <a:rPr lang="en-US" altLang="zh-TW" sz="2600" dirty="0">
                <a:ea typeface="標楷體" pitchFamily="65" charset="-120"/>
              </a:rPr>
              <a:t>102</a:t>
            </a:r>
            <a:r>
              <a:rPr lang="zh-TW" altLang="en-US" sz="2600" dirty="0">
                <a:ea typeface="標楷體" pitchFamily="65" charset="-120"/>
              </a:rPr>
              <a:t>年</a:t>
            </a:r>
            <a:r>
              <a:rPr lang="en-US" altLang="zh-TW" sz="2600" dirty="0">
                <a:ea typeface="標楷體" pitchFamily="65" charset="-120"/>
              </a:rPr>
              <a:t>11</a:t>
            </a:r>
            <a:r>
              <a:rPr lang="zh-TW" altLang="en-US" sz="2600" dirty="0">
                <a:ea typeface="標楷體" pitchFamily="65" charset="-120"/>
              </a:rPr>
              <a:t>月</a:t>
            </a:r>
            <a:r>
              <a:rPr lang="en-US" altLang="zh-TW" sz="2600" dirty="0">
                <a:ea typeface="標楷體" pitchFamily="65" charset="-120"/>
              </a:rPr>
              <a:t>30</a:t>
            </a:r>
            <a:r>
              <a:rPr lang="zh-TW" altLang="en-US" sz="2600" dirty="0">
                <a:ea typeface="標楷體" pitchFamily="65" charset="-120"/>
              </a:rPr>
              <a:t>日至</a:t>
            </a:r>
            <a:r>
              <a:rPr lang="en-US" altLang="zh-TW" sz="2600" dirty="0">
                <a:ea typeface="標楷體" pitchFamily="65" charset="-120"/>
              </a:rPr>
              <a:t>103</a:t>
            </a:r>
            <a:r>
              <a:rPr lang="zh-TW" altLang="en-US" sz="2600" dirty="0">
                <a:ea typeface="標楷體" pitchFamily="65" charset="-120"/>
              </a:rPr>
              <a:t>年</a:t>
            </a:r>
            <a:r>
              <a:rPr lang="en-US" altLang="zh-TW" sz="2600" dirty="0">
                <a:ea typeface="標楷體" pitchFamily="65" charset="-120"/>
              </a:rPr>
              <a:t>11</a:t>
            </a:r>
            <a:r>
              <a:rPr lang="zh-TW" altLang="en-US" sz="2600" dirty="0">
                <a:ea typeface="標楷體" pitchFamily="65" charset="-120"/>
              </a:rPr>
              <a:t>月</a:t>
            </a:r>
            <a:r>
              <a:rPr lang="en-US" altLang="zh-TW" sz="2600" dirty="0">
                <a:ea typeface="標楷體" pitchFamily="65" charset="-120"/>
              </a:rPr>
              <a:t>30</a:t>
            </a:r>
            <a:r>
              <a:rPr lang="zh-TW" altLang="en-US" sz="2600" dirty="0">
                <a:ea typeface="標楷體" pitchFamily="65" charset="-120"/>
              </a:rPr>
              <a:t>日系統維護申請單</a:t>
            </a:r>
            <a:endParaRPr lang="en-US" altLang="zh-TW" sz="2600" dirty="0">
              <a:ea typeface="標楷體" pitchFamily="65" charset="-120"/>
            </a:endParaRPr>
          </a:p>
          <a:p>
            <a:pPr marL="715963" lvl="1" indent="-258763" algn="just" eaLnBrk="1" hangingPunct="1">
              <a:lnSpc>
                <a:spcPct val="110000"/>
              </a:lnSpc>
              <a:spcBef>
                <a:spcPct val="10000"/>
              </a:spcBef>
              <a:buClr>
                <a:srgbClr val="0000CC"/>
              </a:buClr>
              <a:buSzPct val="65000"/>
              <a:buFont typeface="Wingdings" pitchFamily="2" charset="2"/>
              <a:buChar char="¡"/>
            </a:pPr>
            <a:r>
              <a:rPr lang="zh-TW" altLang="en-US" sz="2600" b="1" dirty="0">
                <a:ea typeface="標楷體" pitchFamily="65" charset="-120"/>
              </a:rPr>
              <a:t>樣本</a:t>
            </a:r>
            <a:r>
              <a:rPr lang="en-US" altLang="zh-TW" sz="2600" b="1" dirty="0">
                <a:ea typeface="標楷體" pitchFamily="65" charset="-120"/>
              </a:rPr>
              <a:t>-</a:t>
            </a:r>
            <a:r>
              <a:rPr lang="zh-TW" altLang="en-US" sz="2600" dirty="0">
                <a:ea typeface="標楷體" pitchFamily="65" charset="-120"/>
              </a:rPr>
              <a:t>系統維護申請單評估期間總筆數約</a:t>
            </a:r>
            <a:r>
              <a:rPr lang="en-US" altLang="zh-TW" sz="2600" dirty="0">
                <a:ea typeface="標楷體" pitchFamily="65" charset="-120"/>
              </a:rPr>
              <a:t>810</a:t>
            </a:r>
            <a:r>
              <a:rPr lang="zh-TW" altLang="en-US" sz="2600" dirty="0">
                <a:ea typeface="標楷體" pitchFamily="65" charset="-120"/>
              </a:rPr>
              <a:t>筆，</a:t>
            </a:r>
            <a:r>
              <a:rPr lang="zh-TW" altLang="en-US" sz="2600" dirty="0" smtClean="0">
                <a:ea typeface="標楷體" pitchFamily="65" charset="-120"/>
              </a:rPr>
              <a:t>則依</a:t>
            </a:r>
            <a:r>
              <a:rPr lang="zh-TW" altLang="en-US" sz="2600" dirty="0">
                <a:ea typeface="標楷體" pitchFamily="65" charset="-120"/>
              </a:rPr>
              <a:t>評估計畫所訂抽核標準表，隨機抽取</a:t>
            </a:r>
            <a:r>
              <a:rPr lang="zh-TW" altLang="en-US" sz="2600" dirty="0" smtClean="0">
                <a:ea typeface="標楷體" pitchFamily="65" charset="-120"/>
              </a:rPr>
              <a:t>評估所</a:t>
            </a:r>
            <a:r>
              <a:rPr lang="zh-TW" altLang="en-US" sz="2600" dirty="0">
                <a:ea typeface="標楷體" pitchFamily="65" charset="-120"/>
              </a:rPr>
              <a:t>需最少樣本量</a:t>
            </a:r>
            <a:r>
              <a:rPr lang="en-US" altLang="zh-TW" sz="2600" dirty="0">
                <a:ea typeface="標楷體" pitchFamily="65" charset="-120"/>
              </a:rPr>
              <a:t>25</a:t>
            </a:r>
            <a:r>
              <a:rPr lang="zh-TW" altLang="en-US" sz="2600" dirty="0">
                <a:ea typeface="標楷體" pitchFamily="65" charset="-120"/>
              </a:rPr>
              <a:t>筆。</a:t>
            </a:r>
            <a:endParaRPr lang="en-US" altLang="zh-TW" sz="2600" dirty="0">
              <a:ea typeface="標楷體" pitchFamily="65" charset="-120"/>
            </a:endParaRPr>
          </a:p>
          <a:p>
            <a:pPr marL="627063" lvl="1" indent="-169863" algn="just" eaLnBrk="1" hangingPunct="1">
              <a:lnSpc>
                <a:spcPct val="110000"/>
              </a:lnSpc>
              <a:spcBef>
                <a:spcPct val="10000"/>
              </a:spcBef>
              <a:buClr>
                <a:srgbClr val="0000CC"/>
              </a:buClr>
              <a:buSzPct val="65000"/>
              <a:buFont typeface="Wingdings" pitchFamily="2" charset="2"/>
              <a:buChar char="¡"/>
            </a:pPr>
            <a:r>
              <a:rPr lang="zh-TW" altLang="en-US" sz="2600" b="1" dirty="0">
                <a:ea typeface="標楷體" pitchFamily="65" charset="-120"/>
              </a:rPr>
              <a:t>評估</a:t>
            </a:r>
            <a:r>
              <a:rPr lang="en-US" altLang="zh-TW" sz="2600" dirty="0">
                <a:ea typeface="標楷體" pitchFamily="65" charset="-120"/>
              </a:rPr>
              <a:t>-</a:t>
            </a:r>
            <a:r>
              <a:rPr lang="zh-TW" altLang="en-US" sz="2600" dirty="0">
                <a:ea typeface="標楷體" pitchFamily="65" charset="-120"/>
              </a:rPr>
              <a:t>驗證該</a:t>
            </a:r>
            <a:r>
              <a:rPr lang="en-US" altLang="zh-TW" sz="2600" dirty="0">
                <a:ea typeface="標楷體" pitchFamily="65" charset="-120"/>
              </a:rPr>
              <a:t>25</a:t>
            </a:r>
            <a:r>
              <a:rPr lang="zh-TW" altLang="en-US" sz="2600" dirty="0">
                <a:ea typeface="標楷體" pitchFamily="65" charset="-120"/>
              </a:rPr>
              <a:t>筆資料是否皆符合評估重點，</a:t>
            </a:r>
            <a:r>
              <a:rPr lang="zh-TW" altLang="en-US" sz="2600" dirty="0" smtClean="0">
                <a:ea typeface="標楷體" pitchFamily="65" charset="-120"/>
              </a:rPr>
              <a:t>並依實際結果勾選自行評估情形。</a:t>
            </a:r>
            <a:endParaRPr lang="en-US" altLang="zh-TW" sz="2600" dirty="0" smtClean="0">
              <a:ea typeface="標楷體" pitchFamily="65" charset="-120"/>
            </a:endParaRPr>
          </a:p>
          <a:p>
            <a:endParaRPr lang="zh-TW" altLang="en-US" dirty="0"/>
          </a:p>
        </p:txBody>
      </p:sp>
    </p:spTree>
    <p:extLst>
      <p:ext uri="{BB962C8B-B14F-4D97-AF65-F5344CB8AC3E}">
        <p14:creationId xmlns:p14="http://schemas.microsoft.com/office/powerpoint/2010/main" val="9823375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DBD970E1-DDC0-438D-BB8A-337300837244}" type="slidenum">
              <a:rPr kumimoji="0" lang="en-US" altLang="zh-TW" sz="1000">
                <a:latin typeface="+mn-lt"/>
              </a:rPr>
              <a:pPr algn="r">
                <a:defRPr/>
              </a:pPr>
              <a:t>64</a:t>
            </a:fld>
            <a:endParaRPr kumimoji="0" lang="en-US" altLang="zh-TW" sz="1000">
              <a:latin typeface="+mn-lt"/>
            </a:endParaRPr>
          </a:p>
        </p:txBody>
      </p:sp>
      <p:sp>
        <p:nvSpPr>
          <p:cNvPr id="47108" name="Rectangle 10"/>
          <p:cNvSpPr>
            <a:spLocks noChangeArrowheads="1"/>
          </p:cNvSpPr>
          <p:nvPr/>
        </p:nvSpPr>
        <p:spPr bwMode="auto">
          <a:xfrm>
            <a:off x="0" y="765175"/>
            <a:ext cx="897043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r>
              <a:rPr kumimoji="0" lang="zh-TW" altLang="en-US" sz="2400">
                <a:latin typeface="標楷體" pitchFamily="65" charset="-120"/>
                <a:ea typeface="標楷體" pitchFamily="65" charset="-120"/>
              </a:rPr>
              <a:t>　  </a:t>
            </a:r>
            <a:endParaRPr kumimoji="0" lang="en-US" altLang="zh-TW"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en-US" altLang="zh-TW" sz="3200">
              <a:latin typeface="標楷體" pitchFamily="65" charset="-120"/>
              <a:ea typeface="標楷體" pitchFamily="65" charset="-120"/>
            </a:endParaRPr>
          </a:p>
        </p:txBody>
      </p:sp>
      <p:sp>
        <p:nvSpPr>
          <p:cNvPr id="47110" name="AutoShape 5"/>
          <p:cNvSpPr>
            <a:spLocks noChangeArrowheads="1"/>
          </p:cNvSpPr>
          <p:nvPr/>
        </p:nvSpPr>
        <p:spPr bwMode="auto">
          <a:xfrm>
            <a:off x="584515" y="981075"/>
            <a:ext cx="8814979" cy="5472113"/>
          </a:xfrm>
          <a:prstGeom prst="flowChartAlternateProcess">
            <a:avLst/>
          </a:prstGeom>
          <a:solidFill>
            <a:srgbClr val="CCFFCC"/>
          </a:solidFill>
          <a:ln w="28575" algn="ctr">
            <a:solidFill>
              <a:srgbClr val="006600"/>
            </a:solidFill>
            <a:miter lim="800000"/>
            <a:headEnd/>
            <a:tailEnd/>
          </a:ln>
          <a:extLst/>
        </p:spPr>
        <p:txBody>
          <a:bodyPr/>
          <a:lstStyle/>
          <a:p>
            <a:pPr algn="just" eaLnBrk="1" hangingPunct="1">
              <a:lnSpc>
                <a:spcPct val="110000"/>
              </a:lnSpc>
              <a:spcBef>
                <a:spcPct val="10000"/>
              </a:spcBef>
              <a:buClr>
                <a:srgbClr val="0000CC"/>
              </a:buClr>
              <a:buSzPct val="70000"/>
              <a:buFont typeface="Wingdings" pitchFamily="2" charset="2"/>
              <a:buChar char="n"/>
            </a:pPr>
            <a:r>
              <a:rPr lang="zh-TW" altLang="en-US" sz="2600" b="1" dirty="0">
                <a:solidFill>
                  <a:srgbClr val="0033CC"/>
                </a:solidFill>
                <a:ea typeface="標楷體" pitchFamily="65" charset="-120"/>
              </a:rPr>
              <a:t>佐證資料收集</a:t>
            </a:r>
            <a:endParaRPr lang="en-US" altLang="zh-TW" sz="2400" b="1" dirty="0">
              <a:solidFill>
                <a:srgbClr val="CC0000"/>
              </a:solidFill>
              <a:ea typeface="標楷體" pitchFamily="65" charset="-120"/>
            </a:endParaRPr>
          </a:p>
          <a:p>
            <a:pPr lvl="1" algn="just" eaLnBrk="1" hangingPunct="1">
              <a:lnSpc>
                <a:spcPct val="110000"/>
              </a:lnSpc>
              <a:spcBef>
                <a:spcPct val="10000"/>
              </a:spcBef>
              <a:buClr>
                <a:srgbClr val="0000CC"/>
              </a:buClr>
              <a:buSzPct val="65000"/>
              <a:buFont typeface="Wingdings" pitchFamily="2" charset="2"/>
              <a:buChar char="¡"/>
            </a:pPr>
            <a:r>
              <a:rPr lang="zh-TW" altLang="en-US" sz="2400" b="1" dirty="0">
                <a:ea typeface="標楷體" pitchFamily="65" charset="-120"/>
              </a:rPr>
              <a:t>作業項目</a:t>
            </a:r>
            <a:r>
              <a:rPr lang="en-US" altLang="zh-TW" sz="2400" dirty="0">
                <a:ea typeface="標楷體" pitchFamily="65" charset="-120"/>
              </a:rPr>
              <a:t>-</a:t>
            </a:r>
            <a:r>
              <a:rPr lang="zh-TW" altLang="en-US" sz="2400" dirty="0">
                <a:ea typeface="標楷體" pitchFamily="65" charset="-120"/>
              </a:rPr>
              <a:t>人事費薪給作業</a:t>
            </a:r>
            <a:endParaRPr lang="en-US" altLang="zh-TW" sz="2400" b="1" dirty="0">
              <a:ea typeface="標楷體" pitchFamily="65" charset="-120"/>
            </a:endParaRPr>
          </a:p>
          <a:p>
            <a:pPr marL="627063" lvl="1" indent="-169863" algn="just" hangingPunct="1">
              <a:lnSpc>
                <a:spcPct val="110000"/>
              </a:lnSpc>
              <a:spcBef>
                <a:spcPct val="10000"/>
              </a:spcBef>
              <a:buClr>
                <a:srgbClr val="0000CC"/>
              </a:buClr>
              <a:buSzPct val="65000"/>
              <a:buFont typeface="Wingdings" pitchFamily="2" charset="2"/>
              <a:buChar char="¡"/>
            </a:pPr>
            <a:r>
              <a:rPr lang="zh-TW" altLang="en-US" sz="2400" b="1" dirty="0">
                <a:ea typeface="標楷體" pitchFamily="65" charset="-120"/>
              </a:rPr>
              <a:t>評估重點</a:t>
            </a:r>
            <a:r>
              <a:rPr lang="en-US" altLang="zh-TW" sz="2400" b="1" dirty="0">
                <a:ea typeface="標楷體" pitchFamily="65" charset="-120"/>
              </a:rPr>
              <a:t>-</a:t>
            </a:r>
            <a:r>
              <a:rPr lang="zh-TW" altLang="en-US" sz="2400" dirty="0">
                <a:ea typeface="標楷體" pitchFamily="65" charset="-120"/>
              </a:rPr>
              <a:t>是否隨時將人員動態以派令或異動</a:t>
            </a:r>
            <a:r>
              <a:rPr lang="zh-TW" altLang="en-US" sz="2400" dirty="0" smtClean="0">
                <a:ea typeface="標楷體" pitchFamily="65" charset="-120"/>
              </a:rPr>
              <a:t>通知單等資料，確實通知秘書室事務管理科及主計室。</a:t>
            </a:r>
            <a:endParaRPr lang="en-US" altLang="zh-TW" sz="2400" dirty="0" smtClean="0">
              <a:ea typeface="標楷體" pitchFamily="65" charset="-120"/>
            </a:endParaRPr>
          </a:p>
          <a:p>
            <a:pPr marL="627063" lvl="1" indent="-169863" algn="just" eaLnBrk="1" hangingPunct="1">
              <a:lnSpc>
                <a:spcPct val="110000"/>
              </a:lnSpc>
              <a:spcBef>
                <a:spcPct val="10000"/>
              </a:spcBef>
              <a:buClr>
                <a:srgbClr val="0000CC"/>
              </a:buClr>
              <a:buSzPct val="65000"/>
              <a:buFont typeface="Wingdings" pitchFamily="2" charset="2"/>
              <a:buChar char="¡"/>
            </a:pPr>
            <a:r>
              <a:rPr lang="zh-TW" altLang="en-US" sz="2400" b="1" dirty="0" smtClean="0">
                <a:ea typeface="標楷體" pitchFamily="65" charset="-120"/>
              </a:rPr>
              <a:t>母體</a:t>
            </a:r>
            <a:r>
              <a:rPr lang="en-US" altLang="zh-TW" sz="2400" b="1" dirty="0">
                <a:ea typeface="標楷體" pitchFamily="65" charset="-120"/>
              </a:rPr>
              <a:t>-</a:t>
            </a:r>
            <a:r>
              <a:rPr lang="en-US" altLang="zh-TW" sz="2400" dirty="0">
                <a:ea typeface="標楷體" pitchFamily="65" charset="-120"/>
              </a:rPr>
              <a:t>102</a:t>
            </a:r>
            <a:r>
              <a:rPr lang="zh-TW" altLang="en-US" sz="2400" b="1" dirty="0">
                <a:ea typeface="標楷體" pitchFamily="65" charset="-120"/>
              </a:rPr>
              <a:t>年</a:t>
            </a:r>
            <a:r>
              <a:rPr lang="en-US" altLang="zh-TW" sz="2400" dirty="0">
                <a:ea typeface="標楷體" pitchFamily="65" charset="-120"/>
              </a:rPr>
              <a:t>11</a:t>
            </a:r>
            <a:r>
              <a:rPr lang="zh-TW" altLang="en-US" sz="2400" dirty="0">
                <a:ea typeface="標楷體" pitchFamily="65" charset="-120"/>
              </a:rPr>
              <a:t>月</a:t>
            </a:r>
            <a:r>
              <a:rPr lang="en-US" altLang="zh-TW" sz="2400" dirty="0">
                <a:ea typeface="標楷體" pitchFamily="65" charset="-120"/>
              </a:rPr>
              <a:t>30</a:t>
            </a:r>
            <a:r>
              <a:rPr lang="zh-TW" altLang="en-US" sz="2400" dirty="0">
                <a:ea typeface="標楷體" pitchFamily="65" charset="-120"/>
              </a:rPr>
              <a:t>日至</a:t>
            </a:r>
            <a:r>
              <a:rPr lang="en-US" altLang="zh-TW" sz="2400" dirty="0">
                <a:ea typeface="標楷體" pitchFamily="65" charset="-120"/>
              </a:rPr>
              <a:t>103</a:t>
            </a:r>
            <a:r>
              <a:rPr lang="zh-TW" altLang="en-US" sz="2400" dirty="0">
                <a:ea typeface="標楷體" pitchFamily="65" charset="-120"/>
              </a:rPr>
              <a:t>年</a:t>
            </a:r>
            <a:r>
              <a:rPr lang="en-US" altLang="zh-TW" sz="2400" dirty="0">
                <a:ea typeface="標楷體" pitchFamily="65" charset="-120"/>
              </a:rPr>
              <a:t>11</a:t>
            </a:r>
            <a:r>
              <a:rPr lang="zh-TW" altLang="en-US" sz="2400" dirty="0">
                <a:ea typeface="標楷體" pitchFamily="65" charset="-120"/>
              </a:rPr>
              <a:t>月</a:t>
            </a:r>
            <a:r>
              <a:rPr lang="en-US" altLang="zh-TW" sz="2400" dirty="0">
                <a:ea typeface="標楷體" pitchFamily="65" charset="-120"/>
              </a:rPr>
              <a:t>30</a:t>
            </a:r>
            <a:r>
              <a:rPr lang="zh-TW" altLang="en-US" sz="2400" dirty="0">
                <a:ea typeface="標楷體" pitchFamily="65" charset="-120"/>
              </a:rPr>
              <a:t>日人員派令或</a:t>
            </a:r>
            <a:r>
              <a:rPr lang="zh-TW" altLang="en-US" sz="2400" dirty="0" smtClean="0">
                <a:ea typeface="標楷體" pitchFamily="65" charset="-120"/>
              </a:rPr>
              <a:t>異動通知單。</a:t>
            </a:r>
            <a:endParaRPr lang="en-US" altLang="zh-TW" sz="2400" dirty="0" smtClean="0">
              <a:ea typeface="標楷體" pitchFamily="65" charset="-120"/>
            </a:endParaRPr>
          </a:p>
          <a:p>
            <a:pPr marL="627063" lvl="1" indent="-169863" algn="just" eaLnBrk="1" hangingPunct="1">
              <a:lnSpc>
                <a:spcPct val="110000"/>
              </a:lnSpc>
              <a:spcBef>
                <a:spcPct val="10000"/>
              </a:spcBef>
              <a:buClr>
                <a:srgbClr val="0000CC"/>
              </a:buClr>
              <a:buSzPct val="65000"/>
              <a:buFont typeface="Wingdings" pitchFamily="2" charset="2"/>
              <a:buChar char="¡"/>
            </a:pPr>
            <a:r>
              <a:rPr lang="zh-TW" altLang="en-US" sz="2400" b="1" dirty="0" smtClean="0">
                <a:ea typeface="標楷體" pitchFamily="65" charset="-120"/>
              </a:rPr>
              <a:t>樣本</a:t>
            </a:r>
            <a:r>
              <a:rPr lang="en-US" altLang="zh-TW" sz="2400" b="1" dirty="0" smtClean="0">
                <a:ea typeface="標楷體" pitchFamily="65" charset="-120"/>
              </a:rPr>
              <a:t>-</a:t>
            </a:r>
            <a:r>
              <a:rPr lang="zh-TW" altLang="en-US" sz="2400" dirty="0" smtClean="0">
                <a:ea typeface="標楷體" pitchFamily="65" charset="-120"/>
              </a:rPr>
              <a:t>人員派令或異動不定期且評估期間總筆數約</a:t>
            </a:r>
            <a:r>
              <a:rPr lang="en-US" altLang="zh-TW" sz="2400" dirty="0" smtClean="0">
                <a:ea typeface="標楷體" pitchFamily="65" charset="-120"/>
              </a:rPr>
              <a:t>300</a:t>
            </a:r>
            <a:r>
              <a:rPr lang="zh-TW" altLang="en-US" sz="2400" dirty="0" smtClean="0">
                <a:ea typeface="標楷體" pitchFamily="65" charset="-120"/>
              </a:rPr>
              <a:t>筆，依評估計畫所訂抽核標準表，隨機抽取評估所</a:t>
            </a:r>
            <a:r>
              <a:rPr lang="zh-TW" altLang="en-US" sz="2400" dirty="0">
                <a:ea typeface="標楷體" pitchFamily="65" charset="-120"/>
              </a:rPr>
              <a:t>需最少樣本量</a:t>
            </a:r>
            <a:r>
              <a:rPr lang="en-US" altLang="zh-TW" sz="2400" dirty="0">
                <a:ea typeface="標楷體" pitchFamily="65" charset="-120"/>
              </a:rPr>
              <a:t>25</a:t>
            </a:r>
            <a:r>
              <a:rPr lang="zh-TW" altLang="en-US" sz="2400" dirty="0">
                <a:ea typeface="標楷體" pitchFamily="65" charset="-120"/>
              </a:rPr>
              <a:t>筆。</a:t>
            </a:r>
            <a:endParaRPr lang="en-US" altLang="zh-TW" sz="2400" dirty="0">
              <a:ea typeface="標楷體" pitchFamily="65" charset="-120"/>
            </a:endParaRPr>
          </a:p>
          <a:p>
            <a:pPr marL="627063" lvl="1" indent="-169863" algn="just" eaLnBrk="1" hangingPunct="1">
              <a:lnSpc>
                <a:spcPct val="110000"/>
              </a:lnSpc>
              <a:spcBef>
                <a:spcPct val="10000"/>
              </a:spcBef>
              <a:buClr>
                <a:srgbClr val="0000CC"/>
              </a:buClr>
              <a:buSzPct val="65000"/>
              <a:buFont typeface="Wingdings" pitchFamily="2" charset="2"/>
              <a:buChar char="¡"/>
            </a:pPr>
            <a:r>
              <a:rPr lang="zh-TW" altLang="en-US" sz="2400" b="1" dirty="0">
                <a:ea typeface="標楷體" pitchFamily="65" charset="-120"/>
              </a:rPr>
              <a:t>評估</a:t>
            </a:r>
            <a:r>
              <a:rPr lang="en-US" altLang="zh-TW" sz="2400" dirty="0">
                <a:ea typeface="標楷體" pitchFamily="65" charset="-120"/>
              </a:rPr>
              <a:t>-</a:t>
            </a:r>
            <a:r>
              <a:rPr lang="zh-TW" altLang="en-US" sz="2400" dirty="0">
                <a:ea typeface="標楷體" pitchFamily="65" charset="-120"/>
              </a:rPr>
              <a:t>驗證該</a:t>
            </a:r>
            <a:r>
              <a:rPr lang="en-US" altLang="zh-TW" sz="2400" dirty="0">
                <a:ea typeface="標楷體" pitchFamily="65" charset="-120"/>
              </a:rPr>
              <a:t>25</a:t>
            </a:r>
            <a:r>
              <a:rPr lang="zh-TW" altLang="en-US" sz="2400" dirty="0">
                <a:ea typeface="標楷體" pitchFamily="65" charset="-120"/>
              </a:rPr>
              <a:t>筆資料是否皆符合評估重點，並依</a:t>
            </a:r>
            <a:r>
              <a:rPr lang="zh-TW" altLang="en-US" sz="2400" dirty="0" smtClean="0">
                <a:ea typeface="標楷體" pitchFamily="65" charset="-120"/>
              </a:rPr>
              <a:t>實際結果</a:t>
            </a:r>
            <a:r>
              <a:rPr lang="zh-TW" altLang="en-US" sz="2400" dirty="0">
                <a:ea typeface="標楷體" pitchFamily="65" charset="-120"/>
              </a:rPr>
              <a:t>勾選自行評估情形</a:t>
            </a:r>
            <a:r>
              <a:rPr lang="zh-TW" altLang="en-US" sz="2400" dirty="0" smtClean="0">
                <a:ea typeface="標楷體" pitchFamily="65" charset="-120"/>
              </a:rPr>
              <a:t>。</a:t>
            </a:r>
            <a:endParaRPr lang="en-US" altLang="zh-TW" sz="2400" dirty="0">
              <a:ea typeface="標楷體" pitchFamily="65" charset="-120"/>
            </a:endParaRPr>
          </a:p>
        </p:txBody>
      </p:sp>
      <p:sp>
        <p:nvSpPr>
          <p:cNvPr id="9" name="Rectangle 2"/>
          <p:cNvSpPr txBox="1">
            <a:spLocks noChangeArrowheads="1"/>
          </p:cNvSpPr>
          <p:nvPr/>
        </p:nvSpPr>
        <p:spPr bwMode="auto">
          <a:xfrm>
            <a:off x="350838" y="206375"/>
            <a:ext cx="928343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600" b="1">
                <a:solidFill>
                  <a:schemeClr val="tx2"/>
                </a:solidFill>
                <a:latin typeface="+mn-lt"/>
                <a:ea typeface="標楷體" pitchFamily="65" charset="-120"/>
                <a:cs typeface="+mj-cs"/>
              </a:defRPr>
            </a:lvl1pPr>
            <a:lvl2pPr algn="ctr" rtl="0" eaLnBrk="0" fontAlgn="base" hangingPunct="0">
              <a:spcBef>
                <a:spcPct val="0"/>
              </a:spcBef>
              <a:spcAft>
                <a:spcPct val="0"/>
              </a:spcAft>
              <a:defRPr kumimoji="1" sz="3600" b="1">
                <a:solidFill>
                  <a:schemeClr val="tx2"/>
                </a:solidFill>
                <a:latin typeface="Arial" charset="0"/>
                <a:ea typeface="標楷體" pitchFamily="65" charset="-120"/>
              </a:defRPr>
            </a:lvl2pPr>
            <a:lvl3pPr algn="ctr" rtl="0" eaLnBrk="0" fontAlgn="base" hangingPunct="0">
              <a:spcBef>
                <a:spcPct val="0"/>
              </a:spcBef>
              <a:spcAft>
                <a:spcPct val="0"/>
              </a:spcAft>
              <a:defRPr kumimoji="1" sz="3600" b="1">
                <a:solidFill>
                  <a:schemeClr val="tx2"/>
                </a:solidFill>
                <a:latin typeface="Arial" charset="0"/>
                <a:ea typeface="標楷體" pitchFamily="65" charset="-120"/>
              </a:defRPr>
            </a:lvl3pPr>
            <a:lvl4pPr algn="ctr" rtl="0" eaLnBrk="0" fontAlgn="base" hangingPunct="0">
              <a:spcBef>
                <a:spcPct val="0"/>
              </a:spcBef>
              <a:spcAft>
                <a:spcPct val="0"/>
              </a:spcAft>
              <a:defRPr kumimoji="1" sz="3600" b="1">
                <a:solidFill>
                  <a:schemeClr val="tx2"/>
                </a:solidFill>
                <a:latin typeface="Arial" charset="0"/>
                <a:ea typeface="標楷體" pitchFamily="65" charset="-120"/>
              </a:defRPr>
            </a:lvl4pPr>
            <a:lvl5pPr algn="ctr" rtl="0" eaLnBrk="0" fontAlgn="base" hangingPunct="0">
              <a:spcBef>
                <a:spcPct val="0"/>
              </a:spcBef>
              <a:spcAft>
                <a:spcPct val="0"/>
              </a:spcAft>
              <a:defRPr kumimoji="1" sz="3600" b="1">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a:defRPr/>
            </a:pPr>
            <a:r>
              <a:rPr lang="zh-TW" altLang="en-US" sz="4000" kern="0" dirty="0" smtClean="0">
                <a:solidFill>
                  <a:srgbClr val="A50021"/>
                </a:solidFill>
                <a:effectLst>
                  <a:outerShdw blurRad="38100" dist="38100" dir="2700000" algn="tl">
                    <a:srgbClr val="C0C0C0"/>
                  </a:outerShdw>
                </a:effectLst>
                <a:latin typeface="標楷體" pitchFamily="65" charset="-120"/>
                <a:cs typeface="Arial" charset="0"/>
              </a:rPr>
              <a:t>自行評估案例</a:t>
            </a:r>
            <a:r>
              <a:rPr lang="en-US" altLang="zh-TW" sz="1600" kern="0" dirty="0" smtClean="0">
                <a:solidFill>
                  <a:srgbClr val="A50021"/>
                </a:solidFill>
                <a:effectLst>
                  <a:outerShdw blurRad="38100" dist="38100" dir="2700000" algn="tl">
                    <a:srgbClr val="C0C0C0"/>
                  </a:outerShdw>
                </a:effectLst>
                <a:cs typeface="Arial" charset="0"/>
              </a:rPr>
              <a:t>3-2</a:t>
            </a:r>
            <a:endParaRPr lang="en-US" altLang="zh-TW" sz="1600" kern="0" dirty="0">
              <a:solidFill>
                <a:srgbClr val="A50021"/>
              </a:solidFill>
              <a:effectLst>
                <a:outerShdw blurRad="38100" dist="38100" dir="2700000" algn="tl">
                  <a:srgbClr val="C0C0C0"/>
                </a:outerShdw>
              </a:effectLst>
              <a:cs typeface="Arial" charset="0"/>
            </a:endParaRPr>
          </a:p>
        </p:txBody>
      </p:sp>
    </p:spTree>
    <p:extLst>
      <p:ext uri="{BB962C8B-B14F-4D97-AF65-F5344CB8AC3E}">
        <p14:creationId xmlns:p14="http://schemas.microsoft.com/office/powerpoint/2010/main" val="1020564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497FB458-7AB7-4762-AC76-6C37DB21FFC6}" type="slidenum">
              <a:rPr kumimoji="0" lang="en-US" altLang="zh-TW" sz="1000">
                <a:latin typeface="+mn-lt"/>
              </a:rPr>
              <a:pPr algn="r">
                <a:defRPr/>
              </a:pPr>
              <a:t>65</a:t>
            </a:fld>
            <a:endParaRPr kumimoji="0" lang="en-US" altLang="zh-TW" sz="1000">
              <a:latin typeface="+mn-lt"/>
            </a:endParaRPr>
          </a:p>
        </p:txBody>
      </p:sp>
      <p:sp>
        <p:nvSpPr>
          <p:cNvPr id="49156" name="Rectangle 10"/>
          <p:cNvSpPr>
            <a:spLocks noChangeArrowheads="1"/>
          </p:cNvSpPr>
          <p:nvPr/>
        </p:nvSpPr>
        <p:spPr bwMode="auto">
          <a:xfrm>
            <a:off x="0" y="765175"/>
            <a:ext cx="897043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marL="357188" lvl="1" indent="-177800" algn="just">
              <a:lnSpc>
                <a:spcPct val="140000"/>
              </a:lnSpc>
              <a:spcBef>
                <a:spcPct val="20000"/>
              </a:spcBef>
              <a:buClr>
                <a:srgbClr val="0000FF"/>
              </a:buClr>
              <a:buSzPct val="80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r>
              <a:rPr kumimoji="0" lang="zh-TW" altLang="en-US" sz="2400">
                <a:latin typeface="標楷體" pitchFamily="65" charset="-120"/>
                <a:ea typeface="標楷體" pitchFamily="65" charset="-120"/>
              </a:rPr>
              <a:t>　  </a:t>
            </a:r>
            <a:endParaRPr kumimoji="0" lang="en-US" altLang="zh-TW"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zh-TW" altLang="en-US" sz="2400">
              <a:latin typeface="標楷體" pitchFamily="65" charset="-120"/>
              <a:ea typeface="標楷體" pitchFamily="65" charset="-120"/>
            </a:endParaRPr>
          </a:p>
          <a:p>
            <a:pPr algn="just">
              <a:lnSpc>
                <a:spcPct val="140000"/>
              </a:lnSpc>
              <a:spcBef>
                <a:spcPct val="20000"/>
              </a:spcBef>
              <a:buClr>
                <a:srgbClr val="CC0000"/>
              </a:buClr>
              <a:buSzPct val="85000"/>
              <a:buFont typeface="Wingdings" pitchFamily="2" charset="2"/>
              <a:buNone/>
            </a:pPr>
            <a:endParaRPr kumimoji="0" lang="en-US" altLang="zh-TW" sz="3200">
              <a:latin typeface="標楷體" pitchFamily="65" charset="-120"/>
              <a:ea typeface="標楷體" pitchFamily="65" charset="-120"/>
            </a:endParaRPr>
          </a:p>
        </p:txBody>
      </p:sp>
      <p:sp>
        <p:nvSpPr>
          <p:cNvPr id="49158" name="AutoShape 5"/>
          <p:cNvSpPr>
            <a:spLocks noChangeArrowheads="1"/>
          </p:cNvSpPr>
          <p:nvPr/>
        </p:nvSpPr>
        <p:spPr bwMode="auto">
          <a:xfrm>
            <a:off x="116946" y="836614"/>
            <a:ext cx="9594583" cy="5472707"/>
          </a:xfrm>
          <a:prstGeom prst="flowChartAlternateProcess">
            <a:avLst/>
          </a:prstGeom>
          <a:solidFill>
            <a:srgbClr val="CCFFFF"/>
          </a:solidFill>
          <a:ln w="28575" algn="ctr">
            <a:solidFill>
              <a:srgbClr val="006600"/>
            </a:solidFill>
            <a:miter lim="800000"/>
            <a:headEnd/>
            <a:tailEnd/>
          </a:ln>
          <a:extLst/>
        </p:spPr>
        <p:txBody>
          <a:bodyPr/>
          <a:lstStyle/>
          <a:p>
            <a:pPr algn="just" eaLnBrk="1" hangingPunct="1">
              <a:lnSpc>
                <a:spcPct val="110000"/>
              </a:lnSpc>
              <a:buClr>
                <a:srgbClr val="0000CC"/>
              </a:buClr>
              <a:buSzPct val="70000"/>
              <a:buFont typeface="Wingdings" pitchFamily="2" charset="2"/>
              <a:buChar char="n"/>
            </a:pPr>
            <a:r>
              <a:rPr lang="zh-TW" altLang="en-US" sz="2600" b="1" dirty="0">
                <a:solidFill>
                  <a:srgbClr val="0033CC"/>
                </a:solidFill>
                <a:ea typeface="標楷體" pitchFamily="65" charset="-120"/>
              </a:rPr>
              <a:t>佐證資料收集</a:t>
            </a:r>
            <a:endParaRPr lang="en-US" altLang="zh-TW" sz="2400" b="1" dirty="0">
              <a:solidFill>
                <a:srgbClr val="CC0000"/>
              </a:solidFill>
              <a:ea typeface="標楷體" pitchFamily="65" charset="-120"/>
            </a:endParaRPr>
          </a:p>
          <a:p>
            <a:pPr lvl="1" algn="just" eaLnBrk="1" hangingPunct="1">
              <a:lnSpc>
                <a:spcPct val="110000"/>
              </a:lnSpc>
              <a:buClr>
                <a:srgbClr val="0000CC"/>
              </a:buClr>
              <a:buSzPct val="65000"/>
              <a:buFont typeface="Wingdings" pitchFamily="2" charset="2"/>
              <a:buChar char="¡"/>
            </a:pPr>
            <a:r>
              <a:rPr lang="zh-TW" altLang="en-US" sz="2600" b="1" dirty="0">
                <a:ea typeface="標楷體" pitchFamily="65" charset="-120"/>
              </a:rPr>
              <a:t>作業項目</a:t>
            </a:r>
            <a:r>
              <a:rPr lang="en-US" altLang="zh-TW" sz="2600" dirty="0">
                <a:ea typeface="標楷體" pitchFamily="65" charset="-120"/>
              </a:rPr>
              <a:t>-</a:t>
            </a:r>
            <a:r>
              <a:rPr lang="zh-TW" altLang="en-US" sz="2600" dirty="0">
                <a:ea typeface="標楷體" pitchFamily="65" charset="-120"/>
              </a:rPr>
              <a:t>採購作業</a:t>
            </a:r>
            <a:r>
              <a:rPr lang="en-US" altLang="zh-TW" sz="2600" dirty="0">
                <a:ea typeface="標楷體" pitchFamily="65" charset="-120"/>
              </a:rPr>
              <a:t>(</a:t>
            </a:r>
            <a:r>
              <a:rPr lang="zh-TW" altLang="en-US" sz="2600" dirty="0">
                <a:ea typeface="標楷體" pitchFamily="65" charset="-120"/>
              </a:rPr>
              <a:t>履約管理及驗收單位</a:t>
            </a:r>
            <a:r>
              <a:rPr lang="en-US" altLang="zh-TW" sz="2600" dirty="0">
                <a:ea typeface="標楷體" pitchFamily="65" charset="-120"/>
              </a:rPr>
              <a:t>)</a:t>
            </a:r>
            <a:endParaRPr lang="en-US" altLang="zh-TW" sz="2600" b="1" dirty="0">
              <a:ea typeface="標楷體" pitchFamily="65" charset="-120"/>
            </a:endParaRPr>
          </a:p>
          <a:p>
            <a:pPr marL="627063" lvl="1" indent="-169863" algn="just" eaLnBrk="1" hangingPunct="1">
              <a:lnSpc>
                <a:spcPct val="110000"/>
              </a:lnSpc>
              <a:buClr>
                <a:srgbClr val="0000CC"/>
              </a:buClr>
              <a:buSzPct val="65000"/>
              <a:buFont typeface="Wingdings" pitchFamily="2" charset="2"/>
              <a:buChar char="¡"/>
            </a:pPr>
            <a:r>
              <a:rPr lang="zh-TW" altLang="en-US" sz="2600" b="1" dirty="0">
                <a:ea typeface="標楷體" pitchFamily="65" charset="-120"/>
              </a:rPr>
              <a:t>評估重點</a:t>
            </a:r>
            <a:r>
              <a:rPr lang="en-US" altLang="zh-TW" sz="2600" b="1" dirty="0">
                <a:ea typeface="標楷體" pitchFamily="65" charset="-120"/>
              </a:rPr>
              <a:t>-</a:t>
            </a:r>
            <a:r>
              <a:rPr lang="zh-TW" altLang="en-US" sz="2600" dirty="0">
                <a:ea typeface="標楷體" pitchFamily="65" charset="-120"/>
              </a:rPr>
              <a:t>廠商有無依契約履約、是否依契約約定辦理檢</a:t>
            </a:r>
            <a:r>
              <a:rPr lang="en-US" altLang="zh-TW" sz="2600" dirty="0">
                <a:ea typeface="標楷體" pitchFamily="65" charset="-120"/>
              </a:rPr>
              <a:t>(</a:t>
            </a:r>
            <a:r>
              <a:rPr lang="zh-TW" altLang="en-US" sz="2600" dirty="0">
                <a:ea typeface="標楷體" pitchFamily="65" charset="-120"/>
              </a:rPr>
              <a:t>試</a:t>
            </a:r>
            <a:r>
              <a:rPr lang="en-US" altLang="zh-TW" sz="2600" dirty="0">
                <a:ea typeface="標楷體" pitchFamily="65" charset="-120"/>
              </a:rPr>
              <a:t>)</a:t>
            </a:r>
            <a:r>
              <a:rPr lang="zh-TW" altLang="en-US" sz="2600" dirty="0">
                <a:ea typeface="標楷體" pitchFamily="65" charset="-120"/>
              </a:rPr>
              <a:t>驗、查驗，並督促廠商注意履約品質、工程採購廠商依規定報竣工，機關是否迅速確認竣工並注意廠商無虛報竣工，以規避逾期違約金之情形。</a:t>
            </a:r>
            <a:endParaRPr lang="en-US" altLang="zh-TW" sz="2600" dirty="0">
              <a:ea typeface="標楷體" pitchFamily="65" charset="-120"/>
            </a:endParaRPr>
          </a:p>
          <a:p>
            <a:pPr lvl="1" algn="just" eaLnBrk="1" hangingPunct="1">
              <a:lnSpc>
                <a:spcPct val="110000"/>
              </a:lnSpc>
              <a:buClr>
                <a:srgbClr val="0000CC"/>
              </a:buClr>
              <a:buSzPct val="65000"/>
              <a:buFont typeface="Wingdings" pitchFamily="2" charset="2"/>
              <a:buChar char="¡"/>
            </a:pPr>
            <a:r>
              <a:rPr lang="zh-TW" altLang="en-US" sz="2600" b="1" dirty="0">
                <a:ea typeface="標楷體" pitchFamily="65" charset="-120"/>
              </a:rPr>
              <a:t>母體</a:t>
            </a:r>
            <a:r>
              <a:rPr lang="en-US" altLang="zh-TW" sz="2600" b="1" dirty="0">
                <a:ea typeface="標楷體" pitchFamily="65" charset="-120"/>
              </a:rPr>
              <a:t>-</a:t>
            </a:r>
            <a:r>
              <a:rPr lang="en-US" altLang="zh-TW" sz="2600" dirty="0">
                <a:ea typeface="標楷體" pitchFamily="65" charset="-120"/>
              </a:rPr>
              <a:t>102</a:t>
            </a:r>
            <a:r>
              <a:rPr lang="zh-TW" altLang="en-US" sz="2600" b="1" dirty="0">
                <a:ea typeface="標楷體" pitchFamily="65" charset="-120"/>
              </a:rPr>
              <a:t>年</a:t>
            </a:r>
            <a:r>
              <a:rPr lang="en-US" altLang="zh-TW" sz="2600" dirty="0">
                <a:ea typeface="標楷體" pitchFamily="65" charset="-120"/>
              </a:rPr>
              <a:t>11</a:t>
            </a:r>
            <a:r>
              <a:rPr lang="zh-TW" altLang="en-US" sz="2600" dirty="0">
                <a:ea typeface="標楷體" pitchFamily="65" charset="-120"/>
              </a:rPr>
              <a:t>月</a:t>
            </a:r>
            <a:r>
              <a:rPr lang="en-US" altLang="zh-TW" sz="2600" dirty="0">
                <a:ea typeface="標楷體" pitchFamily="65" charset="-120"/>
              </a:rPr>
              <a:t>30</a:t>
            </a:r>
            <a:r>
              <a:rPr lang="zh-TW" altLang="en-US" sz="2600" dirty="0">
                <a:ea typeface="標楷體" pitchFamily="65" charset="-120"/>
              </a:rPr>
              <a:t>日至</a:t>
            </a:r>
            <a:r>
              <a:rPr lang="en-US" altLang="zh-TW" sz="2600" dirty="0">
                <a:ea typeface="標楷體" pitchFamily="65" charset="-120"/>
              </a:rPr>
              <a:t>103</a:t>
            </a:r>
            <a:r>
              <a:rPr lang="zh-TW" altLang="en-US" sz="2600" dirty="0">
                <a:ea typeface="標楷體" pitchFamily="65" charset="-120"/>
              </a:rPr>
              <a:t>年</a:t>
            </a:r>
            <a:r>
              <a:rPr lang="en-US" altLang="zh-TW" sz="2600" dirty="0">
                <a:ea typeface="標楷體" pitchFamily="65" charset="-120"/>
              </a:rPr>
              <a:t>11</a:t>
            </a:r>
            <a:r>
              <a:rPr lang="zh-TW" altLang="en-US" sz="2600" dirty="0">
                <a:ea typeface="標楷體" pitchFamily="65" charset="-120"/>
              </a:rPr>
              <a:t>月</a:t>
            </a:r>
            <a:r>
              <a:rPr lang="en-US" altLang="zh-TW" sz="2600" dirty="0">
                <a:ea typeface="標楷體" pitchFamily="65" charset="-120"/>
              </a:rPr>
              <a:t>30</a:t>
            </a:r>
            <a:r>
              <a:rPr lang="zh-TW" altLang="en-US" sz="2600" dirty="0">
                <a:ea typeface="標楷體" pitchFamily="65" charset="-120"/>
              </a:rPr>
              <a:t>日採購案件。</a:t>
            </a:r>
            <a:endParaRPr lang="en-US" altLang="zh-TW" sz="2600" dirty="0">
              <a:ea typeface="標楷體" pitchFamily="65" charset="-120"/>
            </a:endParaRPr>
          </a:p>
          <a:p>
            <a:pPr marL="627063" lvl="1" indent="-169863" algn="just" eaLnBrk="1" hangingPunct="1">
              <a:lnSpc>
                <a:spcPct val="110000"/>
              </a:lnSpc>
              <a:buClr>
                <a:srgbClr val="0000CC"/>
              </a:buClr>
              <a:buSzPct val="65000"/>
              <a:buFont typeface="Wingdings" pitchFamily="2" charset="2"/>
              <a:buChar char="¡"/>
            </a:pPr>
            <a:r>
              <a:rPr lang="zh-TW" altLang="en-US" sz="2600" b="1" dirty="0">
                <a:ea typeface="標楷體" pitchFamily="65" charset="-120"/>
              </a:rPr>
              <a:t>樣本</a:t>
            </a:r>
            <a:r>
              <a:rPr lang="en-US" altLang="zh-TW" sz="2600" b="1" dirty="0">
                <a:ea typeface="標楷體" pitchFamily="65" charset="-120"/>
              </a:rPr>
              <a:t>-</a:t>
            </a:r>
            <a:r>
              <a:rPr lang="zh-TW" altLang="en-US" sz="2600" dirty="0">
                <a:ea typeface="標楷體" pitchFamily="65" charset="-120"/>
              </a:rPr>
              <a:t>採購案件評估期間總筆數約</a:t>
            </a:r>
            <a:r>
              <a:rPr lang="en-US" altLang="zh-TW" sz="2600" dirty="0">
                <a:ea typeface="標楷體" pitchFamily="65" charset="-120"/>
              </a:rPr>
              <a:t>7</a:t>
            </a:r>
            <a:r>
              <a:rPr lang="zh-TW" altLang="en-US" sz="2600" dirty="0">
                <a:ea typeface="標楷體" pitchFamily="65" charset="-120"/>
              </a:rPr>
              <a:t>筆，依評估計畫所訂抽核標準表，隨機抽取評估所需最少樣本量</a:t>
            </a:r>
            <a:r>
              <a:rPr lang="en-US" altLang="zh-TW" sz="2600" dirty="0">
                <a:ea typeface="標楷體" pitchFamily="65" charset="-120"/>
              </a:rPr>
              <a:t>1</a:t>
            </a:r>
            <a:r>
              <a:rPr lang="zh-TW" altLang="en-US" sz="2600" dirty="0">
                <a:ea typeface="標楷體" pitchFamily="65" charset="-120"/>
              </a:rPr>
              <a:t>筆。</a:t>
            </a:r>
            <a:endParaRPr lang="en-US" altLang="zh-TW" sz="2600" dirty="0">
              <a:ea typeface="標楷體" pitchFamily="65" charset="-120"/>
            </a:endParaRPr>
          </a:p>
          <a:p>
            <a:pPr marL="627063" lvl="1" indent="-169863" algn="just" eaLnBrk="1" hangingPunct="1">
              <a:lnSpc>
                <a:spcPct val="110000"/>
              </a:lnSpc>
              <a:buClr>
                <a:srgbClr val="0000CC"/>
              </a:buClr>
              <a:buSzPct val="65000"/>
              <a:buFont typeface="Wingdings" pitchFamily="2" charset="2"/>
              <a:buChar char="¡"/>
            </a:pPr>
            <a:r>
              <a:rPr lang="zh-TW" altLang="en-US" sz="2600" b="1" dirty="0">
                <a:ea typeface="標楷體" pitchFamily="65" charset="-120"/>
              </a:rPr>
              <a:t>評估</a:t>
            </a:r>
            <a:r>
              <a:rPr lang="en-US" altLang="zh-TW" sz="2600" dirty="0">
                <a:ea typeface="標楷體" pitchFamily="65" charset="-120"/>
              </a:rPr>
              <a:t>-</a:t>
            </a:r>
            <a:r>
              <a:rPr lang="zh-TW" altLang="en-US" sz="2600" dirty="0">
                <a:ea typeface="標楷體" pitchFamily="65" charset="-120"/>
              </a:rPr>
              <a:t>驗證該筆資料是否皆符合評估重點，並依實際結果勾選自行評估情形</a:t>
            </a:r>
            <a:r>
              <a:rPr lang="zh-TW" altLang="en-US" sz="2600" dirty="0" smtClean="0">
                <a:ea typeface="標楷體" pitchFamily="65" charset="-120"/>
              </a:rPr>
              <a:t>。</a:t>
            </a:r>
            <a:endParaRPr lang="en-US" altLang="zh-TW" sz="2600" dirty="0">
              <a:ea typeface="標楷體" pitchFamily="65" charset="-120"/>
            </a:endParaRPr>
          </a:p>
        </p:txBody>
      </p:sp>
      <p:sp>
        <p:nvSpPr>
          <p:cNvPr id="9" name="Rectangle 2"/>
          <p:cNvSpPr txBox="1">
            <a:spLocks noChangeArrowheads="1"/>
          </p:cNvSpPr>
          <p:nvPr/>
        </p:nvSpPr>
        <p:spPr bwMode="auto">
          <a:xfrm>
            <a:off x="350838" y="206375"/>
            <a:ext cx="928343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600" b="1">
                <a:solidFill>
                  <a:schemeClr val="tx2"/>
                </a:solidFill>
                <a:latin typeface="+mn-lt"/>
                <a:ea typeface="標楷體" pitchFamily="65" charset="-120"/>
                <a:cs typeface="+mj-cs"/>
              </a:defRPr>
            </a:lvl1pPr>
            <a:lvl2pPr algn="ctr" rtl="0" eaLnBrk="0" fontAlgn="base" hangingPunct="0">
              <a:spcBef>
                <a:spcPct val="0"/>
              </a:spcBef>
              <a:spcAft>
                <a:spcPct val="0"/>
              </a:spcAft>
              <a:defRPr kumimoji="1" sz="3600" b="1">
                <a:solidFill>
                  <a:schemeClr val="tx2"/>
                </a:solidFill>
                <a:latin typeface="Arial" charset="0"/>
                <a:ea typeface="標楷體" pitchFamily="65" charset="-120"/>
              </a:defRPr>
            </a:lvl2pPr>
            <a:lvl3pPr algn="ctr" rtl="0" eaLnBrk="0" fontAlgn="base" hangingPunct="0">
              <a:spcBef>
                <a:spcPct val="0"/>
              </a:spcBef>
              <a:spcAft>
                <a:spcPct val="0"/>
              </a:spcAft>
              <a:defRPr kumimoji="1" sz="3600" b="1">
                <a:solidFill>
                  <a:schemeClr val="tx2"/>
                </a:solidFill>
                <a:latin typeface="Arial" charset="0"/>
                <a:ea typeface="標楷體" pitchFamily="65" charset="-120"/>
              </a:defRPr>
            </a:lvl3pPr>
            <a:lvl4pPr algn="ctr" rtl="0" eaLnBrk="0" fontAlgn="base" hangingPunct="0">
              <a:spcBef>
                <a:spcPct val="0"/>
              </a:spcBef>
              <a:spcAft>
                <a:spcPct val="0"/>
              </a:spcAft>
              <a:defRPr kumimoji="1" sz="3600" b="1">
                <a:solidFill>
                  <a:schemeClr val="tx2"/>
                </a:solidFill>
                <a:latin typeface="Arial" charset="0"/>
                <a:ea typeface="標楷體" pitchFamily="65" charset="-120"/>
              </a:defRPr>
            </a:lvl4pPr>
            <a:lvl5pPr algn="ctr" rtl="0" eaLnBrk="0" fontAlgn="base" hangingPunct="0">
              <a:spcBef>
                <a:spcPct val="0"/>
              </a:spcBef>
              <a:spcAft>
                <a:spcPct val="0"/>
              </a:spcAft>
              <a:defRPr kumimoji="1" sz="3600" b="1">
                <a:solidFill>
                  <a:schemeClr val="tx2"/>
                </a:solidFill>
                <a:latin typeface="Arial" charset="0"/>
                <a:ea typeface="標楷體" pitchFamily="65"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a:lstStyle>
          <a:p>
            <a:pPr>
              <a:defRPr/>
            </a:pPr>
            <a:r>
              <a:rPr lang="zh-TW" altLang="en-US" sz="4000" kern="0" dirty="0" smtClean="0">
                <a:solidFill>
                  <a:srgbClr val="A50021"/>
                </a:solidFill>
                <a:effectLst>
                  <a:outerShdw blurRad="38100" dist="38100" dir="2700000" algn="tl">
                    <a:srgbClr val="C0C0C0"/>
                  </a:outerShdw>
                </a:effectLst>
                <a:latin typeface="標楷體" pitchFamily="65" charset="-120"/>
                <a:cs typeface="Arial" charset="0"/>
              </a:rPr>
              <a:t>自行評估案例</a:t>
            </a:r>
            <a:r>
              <a:rPr lang="en-US" altLang="zh-TW" sz="1600" kern="0" dirty="0" smtClean="0">
                <a:solidFill>
                  <a:srgbClr val="A50021"/>
                </a:solidFill>
                <a:effectLst>
                  <a:outerShdw blurRad="38100" dist="38100" dir="2700000" algn="tl">
                    <a:srgbClr val="C0C0C0"/>
                  </a:outerShdw>
                </a:effectLst>
                <a:cs typeface="Arial" charset="0"/>
              </a:rPr>
              <a:t>3-3</a:t>
            </a:r>
            <a:endParaRPr lang="en-US" altLang="zh-TW" sz="1600" kern="0" dirty="0">
              <a:solidFill>
                <a:srgbClr val="A50021"/>
              </a:solidFill>
              <a:effectLst>
                <a:outerShdw blurRad="38100" dist="38100" dir="2700000" algn="tl">
                  <a:srgbClr val="C0C0C0"/>
                </a:outerShdw>
              </a:effectLst>
              <a:cs typeface="Arial" charset="0"/>
            </a:endParaRPr>
          </a:p>
        </p:txBody>
      </p:sp>
    </p:spTree>
    <p:extLst>
      <p:ext uri="{BB962C8B-B14F-4D97-AF65-F5344CB8AC3E}">
        <p14:creationId xmlns:p14="http://schemas.microsoft.com/office/powerpoint/2010/main" val="3264040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C0A6E53-D535-4F96-A429-F8513D616A17}" type="slidenum">
              <a:rPr kumimoji="0" lang="zh-TW" altLang="en-US" smtClean="0">
                <a:latin typeface="Times New Roman" pitchFamily="18" charset="0"/>
              </a:rPr>
              <a:pPr eaLnBrk="1" hangingPunct="1"/>
              <a:t>66</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428625" y="2133600"/>
            <a:ext cx="9048750" cy="1800225"/>
          </a:xfrm>
          <a:solidFill>
            <a:schemeClr val="accent3">
              <a:lumMod val="95000"/>
            </a:schemeClr>
          </a:solidFill>
        </p:spPr>
        <p:txBody>
          <a:bodyPr/>
          <a:lstStyle/>
          <a:p>
            <a:pPr eaLnBrk="1" hangingPunct="1">
              <a:defRPr/>
            </a:pPr>
            <a:r>
              <a:rPr lang="zh-TW" altLang="en-US" sz="5400" dirty="0" smtClean="0">
                <a:solidFill>
                  <a:srgbClr val="000066"/>
                </a:solidFill>
                <a:latin typeface="Arial" pitchFamily="34" charset="0"/>
                <a:ea typeface="標楷體" pitchFamily="65" charset="-120"/>
              </a:rPr>
              <a:t>內部控制之內部稽核</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593" y="1052736"/>
            <a:ext cx="7483646" cy="5227040"/>
          </a:xfrm>
          <a:prstGeom prst="rect">
            <a:avLst/>
          </a:prstGeom>
        </p:spPr>
      </p:pic>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67</a:t>
            </a:fld>
            <a:endParaRPr kumimoji="0" lang="en-US" altLang="zh-TW" smtClean="0">
              <a:latin typeface="Times New Roman" pitchFamily="18" charset="0"/>
            </a:endParaRPr>
          </a:p>
        </p:txBody>
      </p:sp>
      <p:sp>
        <p:nvSpPr>
          <p:cNvPr id="6147" name="Rectangle 2"/>
          <p:cNvSpPr>
            <a:spLocks noGrp="1" noChangeArrowheads="1"/>
          </p:cNvSpPr>
          <p:nvPr>
            <p:ph type="title" idx="4294967295"/>
          </p:nvPr>
        </p:nvSpPr>
        <p:spPr>
          <a:xfrm>
            <a:off x="2882056" y="260648"/>
            <a:ext cx="4134459" cy="648072"/>
          </a:xfrm>
        </p:spPr>
        <p:txBody>
          <a:bodyPr/>
          <a:lstStyle/>
          <a:p>
            <a:pPr eaLnBrk="1" hangingPunct="1"/>
            <a:r>
              <a:rPr lang="zh-TW" altLang="en-US" sz="3600" dirty="0" smtClean="0">
                <a:ea typeface="標楷體" pitchFamily="65" charset="-120"/>
              </a:rPr>
              <a:t>內部稽核的威力</a:t>
            </a:r>
          </a:p>
        </p:txBody>
      </p:sp>
      <p:cxnSp>
        <p:nvCxnSpPr>
          <p:cNvPr id="9" name="直線接點 8"/>
          <p:cNvCxnSpPr/>
          <p:nvPr/>
        </p:nvCxnSpPr>
        <p:spPr>
          <a:xfrm>
            <a:off x="3080792" y="5805264"/>
            <a:ext cx="553861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直線接點 10"/>
          <p:cNvCxnSpPr/>
          <p:nvPr/>
        </p:nvCxnSpPr>
        <p:spPr>
          <a:xfrm>
            <a:off x="2393360" y="6279776"/>
            <a:ext cx="76544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直線接點 12"/>
          <p:cNvCxnSpPr/>
          <p:nvPr/>
        </p:nvCxnSpPr>
        <p:spPr>
          <a:xfrm>
            <a:off x="2393360" y="6021288"/>
            <a:ext cx="6226048"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 name="橢圓 2"/>
          <p:cNvSpPr/>
          <p:nvPr/>
        </p:nvSpPr>
        <p:spPr bwMode="auto">
          <a:xfrm>
            <a:off x="6513173" y="3068960"/>
            <a:ext cx="312035" cy="144016"/>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Tahoma" pitchFamily="34" charset="0"/>
              <a:ea typeface="新細明體" pitchFamily="18" charset="-120"/>
            </a:endParaRPr>
          </a:p>
        </p:txBody>
      </p:sp>
      <p:sp>
        <p:nvSpPr>
          <p:cNvPr id="10" name="橢圓 9"/>
          <p:cNvSpPr/>
          <p:nvPr/>
        </p:nvSpPr>
        <p:spPr bwMode="auto">
          <a:xfrm>
            <a:off x="6513173" y="3933056"/>
            <a:ext cx="312035" cy="144016"/>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Tahoma" pitchFamily="34" charset="0"/>
              <a:ea typeface="新細明體" pitchFamily="18" charset="-120"/>
            </a:endParaRPr>
          </a:p>
        </p:txBody>
      </p:sp>
      <p:sp>
        <p:nvSpPr>
          <p:cNvPr id="12" name="橢圓 11"/>
          <p:cNvSpPr/>
          <p:nvPr/>
        </p:nvSpPr>
        <p:spPr bwMode="auto">
          <a:xfrm>
            <a:off x="3626853" y="4797152"/>
            <a:ext cx="312035" cy="144016"/>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Tahoma" pitchFamily="34" charset="0"/>
              <a:ea typeface="新細明體" pitchFamily="18" charset="-120"/>
            </a:endParaRPr>
          </a:p>
        </p:txBody>
      </p:sp>
    </p:spTree>
    <p:extLst>
      <p:ext uri="{BB962C8B-B14F-4D97-AF65-F5344CB8AC3E}">
        <p14:creationId xmlns:p14="http://schemas.microsoft.com/office/powerpoint/2010/main" val="1694048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righ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orient="vert"/>
          </p:nvPr>
        </p:nvSpPr>
        <p:spPr>
          <a:xfrm>
            <a:off x="8385381" y="171450"/>
            <a:ext cx="777669" cy="5848350"/>
          </a:xfrm>
        </p:spPr>
        <p:txBody>
          <a:bodyPr/>
          <a:lstStyle/>
          <a:p>
            <a:pPr eaLnBrk="1" hangingPunct="1"/>
            <a:r>
              <a:rPr lang="zh-TW" altLang="en-US" sz="3600" dirty="0" smtClean="0">
                <a:ea typeface="標楷體" pitchFamily="65" charset="-120"/>
              </a:rPr>
              <a:t>內部稽核的威力</a:t>
            </a:r>
          </a:p>
        </p:txBody>
      </p:sp>
      <p:sp>
        <p:nvSpPr>
          <p:cNvPr id="614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307AD5B3-2C31-4040-B143-69731F64A963}" type="slidenum">
              <a:rPr kumimoji="0" lang="zh-TW" altLang="en-US" smtClean="0">
                <a:latin typeface="Times New Roman" pitchFamily="18" charset="0"/>
              </a:rPr>
              <a:pPr eaLnBrk="1" hangingPunct="1"/>
              <a:t>68</a:t>
            </a:fld>
            <a:endParaRPr kumimoji="0" lang="en-US" altLang="zh-TW" smtClean="0">
              <a:latin typeface="Times New Roman" pitchFamily="18" charset="0"/>
            </a:endParaRPr>
          </a:p>
        </p:txBody>
      </p:sp>
      <p:sp>
        <p:nvSpPr>
          <p:cNvPr id="10" name="橢圓 9"/>
          <p:cNvSpPr/>
          <p:nvPr/>
        </p:nvSpPr>
        <p:spPr bwMode="auto">
          <a:xfrm>
            <a:off x="6513173" y="3933056"/>
            <a:ext cx="312035" cy="144016"/>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Tahoma" pitchFamily="34" charset="0"/>
              <a:ea typeface="新細明體" pitchFamily="18"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662" y="371525"/>
            <a:ext cx="6356677" cy="5943905"/>
          </a:xfrm>
          <a:prstGeom prst="rect">
            <a:avLst/>
          </a:prstGeom>
        </p:spPr>
      </p:pic>
    </p:spTree>
    <p:extLst>
      <p:ext uri="{BB962C8B-B14F-4D97-AF65-F5344CB8AC3E}">
        <p14:creationId xmlns:p14="http://schemas.microsoft.com/office/powerpoint/2010/main" val="39379933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488950" y="128937"/>
            <a:ext cx="8915400" cy="851793"/>
          </a:xfrm>
        </p:spPr>
        <p:txBody>
          <a:bodyPr/>
          <a:lstStyle/>
          <a:p>
            <a:pPr eaLnBrk="1" hangingPunct="1"/>
            <a:r>
              <a:rPr lang="zh-TW" altLang="en-US" sz="3600" dirty="0">
                <a:ea typeface="標楷體" pitchFamily="65" charset="-120"/>
              </a:rPr>
              <a:t>好好</a:t>
            </a:r>
            <a:r>
              <a:rPr lang="zh-TW" altLang="en-US" sz="3600" dirty="0" smtClean="0">
                <a:ea typeface="標楷體" pitchFamily="65" charset="-120"/>
              </a:rPr>
              <a:t>開車</a:t>
            </a:r>
            <a:r>
              <a:rPr lang="zh-TW" altLang="en-US" sz="3600" dirty="0">
                <a:ea typeface="標楷體" pitchFamily="65" charset="-120"/>
              </a:rPr>
              <a:t>的條件</a:t>
            </a:r>
            <a:endParaRPr lang="zh-TW" altLang="en-US" sz="3600" dirty="0" smtClean="0">
              <a:ea typeface="標楷體" pitchFamily="65" charset="-120"/>
            </a:endParaRPr>
          </a:p>
        </p:txBody>
      </p:sp>
      <p:pic>
        <p:nvPicPr>
          <p:cNvPr id="1038" name="Picture 14" descr="http://3.blog.xuite.net/3/5/9/8/18221511/blog_905877/txt/32325720/3.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04" y="2349240"/>
            <a:ext cx="432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sf\Home\Pictures\正妹驗車\hqdefault.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504" y="2348880"/>
            <a:ext cx="432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296336" y="1640995"/>
            <a:ext cx="3024336" cy="584775"/>
          </a:xfrm>
          <a:prstGeom prst="rect">
            <a:avLst/>
          </a:prstGeom>
          <a:noFill/>
        </p:spPr>
        <p:txBody>
          <a:bodyPr wrap="square" rtlCol="0">
            <a:spAutoFit/>
          </a:bodyPr>
          <a:lstStyle/>
          <a:p>
            <a:pPr algn="ctr"/>
            <a:r>
              <a:rPr lang="zh-TW" altLang="en-US" sz="3200" dirty="0" smtClean="0">
                <a:latin typeface="+mn-ea"/>
                <a:ea typeface="+mn-ea"/>
              </a:rPr>
              <a:t>外部稽核</a:t>
            </a:r>
            <a:endParaRPr lang="zh-TW" altLang="en-US" sz="3200" dirty="0">
              <a:latin typeface="+mn-ea"/>
              <a:ea typeface="+mn-ea"/>
            </a:endParaRPr>
          </a:p>
        </p:txBody>
      </p:sp>
      <p:pic>
        <p:nvPicPr>
          <p:cNvPr id="1046" name="Picture 22" descr="http://camera.chinatimes.com/newsphoto/2013-01-15/590/20130115003007.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9024" y="2348880"/>
            <a:ext cx="43200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71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circle(in)">
                                      <p:cBhvr>
                                        <p:cTn id="7" dur="20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88950" y="115889"/>
            <a:ext cx="8915400" cy="648815"/>
          </a:xfrm>
        </p:spPr>
        <p:txBody>
          <a:bodyPr/>
          <a:lstStyle/>
          <a:p>
            <a:pPr eaLnBrk="1" hangingPunct="1"/>
            <a:r>
              <a:rPr lang="zh-TW" altLang="en-US" dirty="0" smtClean="0"/>
              <a:t>內部稽核流程</a:t>
            </a:r>
          </a:p>
        </p:txBody>
      </p:sp>
      <p:sp>
        <p:nvSpPr>
          <p:cNvPr id="112651" name="Text Box 11"/>
          <p:cNvSpPr txBox="1">
            <a:spLocks noChangeArrowheads="1"/>
          </p:cNvSpPr>
          <p:nvPr/>
        </p:nvSpPr>
        <p:spPr bwMode="auto">
          <a:xfrm>
            <a:off x="66040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規畫稽核計畫</a:t>
            </a:r>
          </a:p>
        </p:txBody>
      </p:sp>
      <p:sp>
        <p:nvSpPr>
          <p:cNvPr id="112652" name="Text Box 12"/>
          <p:cNvSpPr txBox="1">
            <a:spLocks noChangeArrowheads="1"/>
          </p:cNvSpPr>
          <p:nvPr/>
        </p:nvSpPr>
        <p:spPr bwMode="auto">
          <a:xfrm>
            <a:off x="1411950" y="2195737"/>
            <a:ext cx="586448"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None/>
            </a:pPr>
            <a:r>
              <a:rPr lang="zh-TW" altLang="en-US" dirty="0" smtClean="0">
                <a:solidFill>
                  <a:srgbClr val="0000FF"/>
                </a:solidFill>
                <a:latin typeface="Times New Roman" pitchFamily="18" charset="0"/>
              </a:rPr>
              <a:t>成立</a:t>
            </a:r>
            <a:r>
              <a:rPr lang="zh-TW" altLang="en-US" dirty="0">
                <a:solidFill>
                  <a:srgbClr val="0000FF"/>
                </a:solidFill>
                <a:latin typeface="Times New Roman" pitchFamily="18" charset="0"/>
              </a:rPr>
              <a:t>稽核小組</a:t>
            </a:r>
          </a:p>
          <a:p>
            <a:pPr algn="dist" eaLnBrk="1" hangingPunct="1">
              <a:lnSpc>
                <a:spcPct val="80000"/>
              </a:lnSpc>
              <a:spcBef>
                <a:spcPct val="50000"/>
              </a:spcBef>
              <a:buClrTx/>
              <a:buSzTx/>
              <a:buFontTx/>
              <a:buNone/>
            </a:pPr>
            <a:endParaRPr lang="zh-TW" altLang="en-US" dirty="0">
              <a:solidFill>
                <a:srgbClr val="0000FF"/>
              </a:solidFill>
              <a:latin typeface="Times New Roman" pitchFamily="18" charset="0"/>
            </a:endParaRPr>
          </a:p>
        </p:txBody>
      </p:sp>
      <p:sp>
        <p:nvSpPr>
          <p:cNvPr id="112653" name="Text Box 13"/>
          <p:cNvSpPr txBox="1">
            <a:spLocks noChangeArrowheads="1"/>
          </p:cNvSpPr>
          <p:nvPr/>
        </p:nvSpPr>
        <p:spPr bwMode="auto">
          <a:xfrm>
            <a:off x="2221971"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dirty="0">
                <a:solidFill>
                  <a:srgbClr val="0000FF"/>
                </a:solidFill>
                <a:latin typeface="Times New Roman" pitchFamily="18" charset="0"/>
              </a:rPr>
              <a:t>訓練稽核人員</a:t>
            </a:r>
          </a:p>
        </p:txBody>
      </p:sp>
      <p:sp>
        <p:nvSpPr>
          <p:cNvPr id="112655" name="Text Box 15"/>
          <p:cNvSpPr txBox="1">
            <a:spLocks noChangeArrowheads="1"/>
          </p:cNvSpPr>
          <p:nvPr/>
        </p:nvSpPr>
        <p:spPr bwMode="auto">
          <a:xfrm>
            <a:off x="3711311"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召開啟始會議</a:t>
            </a:r>
          </a:p>
        </p:txBody>
      </p:sp>
      <p:sp>
        <p:nvSpPr>
          <p:cNvPr id="112656" name="Text Box 16"/>
          <p:cNvSpPr txBox="1">
            <a:spLocks noChangeArrowheads="1"/>
          </p:cNvSpPr>
          <p:nvPr/>
        </p:nvSpPr>
        <p:spPr bwMode="auto">
          <a:xfrm>
            <a:off x="4455981"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執行稽核作業</a:t>
            </a:r>
          </a:p>
        </p:txBody>
      </p:sp>
      <p:sp>
        <p:nvSpPr>
          <p:cNvPr id="112657" name="Text Box 17"/>
          <p:cNvSpPr txBox="1">
            <a:spLocks noChangeArrowheads="1"/>
          </p:cNvSpPr>
          <p:nvPr/>
        </p:nvSpPr>
        <p:spPr bwMode="auto">
          <a:xfrm>
            <a:off x="520065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製作稽核報告</a:t>
            </a:r>
          </a:p>
        </p:txBody>
      </p:sp>
      <p:sp>
        <p:nvSpPr>
          <p:cNvPr id="112658" name="Text Box 18"/>
          <p:cNvSpPr txBox="1">
            <a:spLocks noChangeArrowheads="1"/>
          </p:cNvSpPr>
          <p:nvPr/>
        </p:nvSpPr>
        <p:spPr bwMode="auto">
          <a:xfrm>
            <a:off x="594532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kumimoji="0" lang="zh-TW" altLang="en-US">
                <a:solidFill>
                  <a:srgbClr val="0000FF"/>
                </a:solidFill>
                <a:latin typeface="Times New Roman" pitchFamily="18" charset="0"/>
              </a:rPr>
              <a:t>召開總</a:t>
            </a:r>
            <a:r>
              <a:rPr lang="zh-TW" altLang="en-US">
                <a:solidFill>
                  <a:srgbClr val="0000FF"/>
                </a:solidFill>
                <a:latin typeface="Times New Roman" pitchFamily="18" charset="0"/>
              </a:rPr>
              <a:t>結會議</a:t>
            </a:r>
          </a:p>
        </p:txBody>
      </p:sp>
      <p:sp>
        <p:nvSpPr>
          <p:cNvPr id="112659" name="Text Box 19"/>
          <p:cNvSpPr txBox="1">
            <a:spLocks noChangeArrowheads="1"/>
          </p:cNvSpPr>
          <p:nvPr/>
        </p:nvSpPr>
        <p:spPr bwMode="auto">
          <a:xfrm>
            <a:off x="668999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kumimoji="0" lang="zh-TW" altLang="en-US">
                <a:solidFill>
                  <a:srgbClr val="0000FF"/>
                </a:solidFill>
                <a:latin typeface="Times New Roman" pitchFamily="18" charset="0"/>
              </a:rPr>
              <a:t>執行矯正措施</a:t>
            </a:r>
          </a:p>
        </p:txBody>
      </p:sp>
      <p:sp>
        <p:nvSpPr>
          <p:cNvPr id="112660" name="Text Box 20"/>
          <p:cNvSpPr txBox="1">
            <a:spLocks noChangeArrowheads="1"/>
          </p:cNvSpPr>
          <p:nvPr/>
        </p:nvSpPr>
        <p:spPr bwMode="auto">
          <a:xfrm>
            <a:off x="743466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矯正結果跟催</a:t>
            </a:r>
          </a:p>
        </p:txBody>
      </p:sp>
      <p:sp>
        <p:nvSpPr>
          <p:cNvPr id="112661" name="Text Box 21"/>
          <p:cNvSpPr txBox="1">
            <a:spLocks noChangeArrowheads="1"/>
          </p:cNvSpPr>
          <p:nvPr/>
        </p:nvSpPr>
        <p:spPr bwMode="auto">
          <a:xfrm>
            <a:off x="8179329"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a:solidFill>
                  <a:srgbClr val="0000FF"/>
                </a:solidFill>
                <a:latin typeface="Times New Roman" pitchFamily="18" charset="0"/>
              </a:rPr>
              <a:t>稽核紀錄彙整</a:t>
            </a:r>
          </a:p>
        </p:txBody>
      </p:sp>
      <p:sp>
        <p:nvSpPr>
          <p:cNvPr id="112662" name="Text Box 22"/>
          <p:cNvSpPr txBox="1">
            <a:spLocks noChangeArrowheads="1"/>
          </p:cNvSpPr>
          <p:nvPr/>
        </p:nvSpPr>
        <p:spPr bwMode="auto">
          <a:xfrm>
            <a:off x="8924000" y="2195737"/>
            <a:ext cx="584729" cy="2519363"/>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dirty="0">
                <a:solidFill>
                  <a:srgbClr val="0000FF"/>
                </a:solidFill>
                <a:latin typeface="Times New Roman" pitchFamily="18" charset="0"/>
              </a:rPr>
              <a:t>召開檢討會議</a:t>
            </a:r>
          </a:p>
        </p:txBody>
      </p:sp>
      <p:grpSp>
        <p:nvGrpSpPr>
          <p:cNvPr id="112683" name="Group 43"/>
          <p:cNvGrpSpPr>
            <a:grpSpLocks/>
          </p:cNvGrpSpPr>
          <p:nvPr/>
        </p:nvGrpSpPr>
        <p:grpSpPr bwMode="auto">
          <a:xfrm>
            <a:off x="2971800" y="1052736"/>
            <a:ext cx="577850" cy="4597400"/>
            <a:chOff x="1728" y="1056"/>
            <a:chExt cx="272" cy="2896"/>
          </a:xfrm>
        </p:grpSpPr>
        <p:sp>
          <p:nvSpPr>
            <p:cNvPr id="68643" name="Text Box 14"/>
            <p:cNvSpPr txBox="1">
              <a:spLocks noChangeArrowheads="1"/>
            </p:cNvSpPr>
            <p:nvPr/>
          </p:nvSpPr>
          <p:spPr bwMode="auto">
            <a:xfrm>
              <a:off x="1728" y="2592"/>
              <a:ext cx="272" cy="1360"/>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sz="2400">
                  <a:solidFill>
                    <a:srgbClr val="0000FF"/>
                  </a:solidFill>
                  <a:latin typeface="Times New Roman" pitchFamily="18" charset="0"/>
                </a:rPr>
                <a:t>受稽單位準備</a:t>
              </a:r>
            </a:p>
          </p:txBody>
        </p:sp>
        <p:sp>
          <p:nvSpPr>
            <p:cNvPr id="68644" name="Text Box 23"/>
            <p:cNvSpPr txBox="1">
              <a:spLocks noChangeArrowheads="1"/>
            </p:cNvSpPr>
            <p:nvPr/>
          </p:nvSpPr>
          <p:spPr bwMode="auto">
            <a:xfrm>
              <a:off x="1728" y="1056"/>
              <a:ext cx="272" cy="1360"/>
            </a:xfrm>
            <a:prstGeom prst="rect">
              <a:avLst/>
            </a:prstGeom>
            <a:solidFill>
              <a:srgbClr val="FFFF00"/>
            </a:solidFill>
            <a:ln w="9525">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algn="dist" eaLnBrk="1" hangingPunct="1">
                <a:lnSpc>
                  <a:spcPct val="80000"/>
                </a:lnSpc>
                <a:spcBef>
                  <a:spcPct val="50000"/>
                </a:spcBef>
                <a:buClrTx/>
                <a:buSzTx/>
                <a:buFontTx/>
                <a:buNone/>
              </a:pPr>
              <a:r>
                <a:rPr lang="zh-TW" altLang="en-US" sz="2400">
                  <a:solidFill>
                    <a:srgbClr val="0000FF"/>
                  </a:solidFill>
                  <a:latin typeface="Times New Roman" pitchFamily="18" charset="0"/>
                </a:rPr>
                <a:t>工作文件準備</a:t>
              </a:r>
            </a:p>
          </p:txBody>
        </p:sp>
      </p:grpSp>
      <p:sp>
        <p:nvSpPr>
          <p:cNvPr id="112664" name="Line 24"/>
          <p:cNvSpPr>
            <a:spLocks noChangeShapeType="1"/>
          </p:cNvSpPr>
          <p:nvPr/>
        </p:nvSpPr>
        <p:spPr bwMode="auto">
          <a:xfrm>
            <a:off x="12382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65" name="Line 25"/>
          <p:cNvSpPr>
            <a:spLocks noChangeShapeType="1"/>
          </p:cNvSpPr>
          <p:nvPr/>
        </p:nvSpPr>
        <p:spPr bwMode="auto">
          <a:xfrm>
            <a:off x="18986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66" name="Line 26"/>
          <p:cNvSpPr>
            <a:spLocks noChangeShapeType="1"/>
          </p:cNvSpPr>
          <p:nvPr/>
        </p:nvSpPr>
        <p:spPr bwMode="auto">
          <a:xfrm>
            <a:off x="42100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67" name="Line 27"/>
          <p:cNvSpPr>
            <a:spLocks noChangeShapeType="1"/>
          </p:cNvSpPr>
          <p:nvPr/>
        </p:nvSpPr>
        <p:spPr bwMode="auto">
          <a:xfrm>
            <a:off x="495300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68" name="Line 28"/>
          <p:cNvSpPr>
            <a:spLocks noChangeShapeType="1"/>
          </p:cNvSpPr>
          <p:nvPr/>
        </p:nvSpPr>
        <p:spPr bwMode="auto">
          <a:xfrm>
            <a:off x="56959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69" name="Line 29"/>
          <p:cNvSpPr>
            <a:spLocks noChangeShapeType="1"/>
          </p:cNvSpPr>
          <p:nvPr/>
        </p:nvSpPr>
        <p:spPr bwMode="auto">
          <a:xfrm>
            <a:off x="643890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70" name="Line 30"/>
          <p:cNvSpPr>
            <a:spLocks noChangeShapeType="1"/>
          </p:cNvSpPr>
          <p:nvPr/>
        </p:nvSpPr>
        <p:spPr bwMode="auto">
          <a:xfrm>
            <a:off x="71818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71" name="Line 31"/>
          <p:cNvSpPr>
            <a:spLocks noChangeShapeType="1"/>
          </p:cNvSpPr>
          <p:nvPr/>
        </p:nvSpPr>
        <p:spPr bwMode="auto">
          <a:xfrm>
            <a:off x="792480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112672" name="Line 32"/>
          <p:cNvSpPr>
            <a:spLocks noChangeShapeType="1"/>
          </p:cNvSpPr>
          <p:nvPr/>
        </p:nvSpPr>
        <p:spPr bwMode="auto">
          <a:xfrm>
            <a:off x="8667750" y="3300636"/>
            <a:ext cx="247650" cy="0"/>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grpSp>
        <p:nvGrpSpPr>
          <p:cNvPr id="112684" name="Group 44"/>
          <p:cNvGrpSpPr>
            <a:grpSpLocks/>
          </p:cNvGrpSpPr>
          <p:nvPr/>
        </p:nvGrpSpPr>
        <p:grpSpPr bwMode="auto">
          <a:xfrm>
            <a:off x="2724150" y="3186336"/>
            <a:ext cx="247650" cy="382588"/>
            <a:chOff x="1584" y="2400"/>
            <a:chExt cx="144" cy="241"/>
          </a:xfrm>
        </p:grpSpPr>
        <p:sp>
          <p:nvSpPr>
            <p:cNvPr id="68641" name="Line 33"/>
            <p:cNvSpPr>
              <a:spLocks noChangeShapeType="1"/>
            </p:cNvSpPr>
            <p:nvPr/>
          </p:nvSpPr>
          <p:spPr bwMode="auto">
            <a:xfrm rot="-2462120">
              <a:off x="1584" y="2400"/>
              <a:ext cx="144" cy="1"/>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68642" name="Line 35"/>
            <p:cNvSpPr>
              <a:spLocks noChangeShapeType="1"/>
            </p:cNvSpPr>
            <p:nvPr/>
          </p:nvSpPr>
          <p:spPr bwMode="auto">
            <a:xfrm rot="2462120" flipV="1">
              <a:off x="1584" y="2640"/>
              <a:ext cx="144" cy="1"/>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grpSp>
      <p:grpSp>
        <p:nvGrpSpPr>
          <p:cNvPr id="112685" name="Group 45"/>
          <p:cNvGrpSpPr>
            <a:grpSpLocks/>
          </p:cNvGrpSpPr>
          <p:nvPr/>
        </p:nvGrpSpPr>
        <p:grpSpPr bwMode="auto">
          <a:xfrm>
            <a:off x="3467100" y="3186336"/>
            <a:ext cx="247650" cy="382588"/>
            <a:chOff x="2016" y="2400"/>
            <a:chExt cx="144" cy="241"/>
          </a:xfrm>
        </p:grpSpPr>
        <p:sp>
          <p:nvSpPr>
            <p:cNvPr id="68639" name="Line 36"/>
            <p:cNvSpPr>
              <a:spLocks noChangeShapeType="1"/>
            </p:cNvSpPr>
            <p:nvPr/>
          </p:nvSpPr>
          <p:spPr bwMode="auto">
            <a:xfrm rot="2462120" flipV="1">
              <a:off x="2016" y="2400"/>
              <a:ext cx="144" cy="1"/>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sp>
          <p:nvSpPr>
            <p:cNvPr id="68640" name="Line 37"/>
            <p:cNvSpPr>
              <a:spLocks noChangeShapeType="1"/>
            </p:cNvSpPr>
            <p:nvPr/>
          </p:nvSpPr>
          <p:spPr bwMode="auto">
            <a:xfrm rot="-2462120">
              <a:off x="2016" y="2640"/>
              <a:ext cx="144" cy="1"/>
            </a:xfrm>
            <a:prstGeom prst="line">
              <a:avLst/>
            </a:prstGeom>
            <a:noFill/>
            <a:ln w="952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0000FF"/>
                </a:solidFill>
              </a:endParaRPr>
            </a:p>
          </p:txBody>
        </p:sp>
      </p:grpSp>
      <p:sp>
        <p:nvSpPr>
          <p:cNvPr id="112679" name="Text Box 39"/>
          <p:cNvSpPr txBox="1">
            <a:spLocks noChangeArrowheads="1"/>
          </p:cNvSpPr>
          <p:nvPr/>
        </p:nvSpPr>
        <p:spPr bwMode="auto">
          <a:xfrm>
            <a:off x="560512" y="5694586"/>
            <a:ext cx="3632200" cy="5397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eaLnBrk="1" hangingPunct="1">
              <a:spcBef>
                <a:spcPct val="50000"/>
              </a:spcBef>
              <a:buClrTx/>
              <a:buSzTx/>
              <a:buFontTx/>
              <a:buNone/>
            </a:pPr>
            <a:r>
              <a:rPr lang="en-US" altLang="zh-TW" sz="2000">
                <a:solidFill>
                  <a:srgbClr val="0000FF"/>
                </a:solidFill>
                <a:latin typeface="標楷體" pitchFamily="65" charset="-120"/>
              </a:rPr>
              <a:t>∣←</a:t>
            </a:r>
            <a:r>
              <a:rPr lang="zh-TW" altLang="en-US" sz="2400">
                <a:solidFill>
                  <a:srgbClr val="0000FF"/>
                </a:solidFill>
                <a:latin typeface="標楷體" pitchFamily="65" charset="-120"/>
              </a:rPr>
              <a:t>稽核前準備作業</a:t>
            </a:r>
            <a:r>
              <a:rPr lang="zh-TW" altLang="en-US" sz="2000">
                <a:solidFill>
                  <a:srgbClr val="0000FF"/>
                </a:solidFill>
                <a:latin typeface="標楷體" pitchFamily="65" charset="-120"/>
              </a:rPr>
              <a:t>→∣</a:t>
            </a:r>
            <a:endParaRPr lang="zh-TW" altLang="en-US" sz="2400" b="1">
              <a:solidFill>
                <a:srgbClr val="0000FF"/>
              </a:solidFill>
              <a:latin typeface="標楷體" pitchFamily="65" charset="-120"/>
            </a:endParaRPr>
          </a:p>
        </p:txBody>
      </p:sp>
      <p:sp>
        <p:nvSpPr>
          <p:cNvPr id="112687" name="Text Box 47"/>
          <p:cNvSpPr txBox="1">
            <a:spLocks noChangeArrowheads="1"/>
          </p:cNvSpPr>
          <p:nvPr/>
        </p:nvSpPr>
        <p:spPr bwMode="auto">
          <a:xfrm>
            <a:off x="3945062" y="5694586"/>
            <a:ext cx="3549650" cy="5397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eaLnBrk="1" hangingPunct="1">
              <a:spcBef>
                <a:spcPct val="50000"/>
              </a:spcBef>
              <a:buClrTx/>
              <a:buSzTx/>
              <a:buFontTx/>
              <a:buNone/>
            </a:pPr>
            <a:r>
              <a:rPr lang="en-US" altLang="zh-TW" sz="2000">
                <a:solidFill>
                  <a:srgbClr val="0000FF"/>
                </a:solidFill>
                <a:latin typeface="標楷體" pitchFamily="65" charset="-120"/>
              </a:rPr>
              <a:t>←</a:t>
            </a:r>
            <a:r>
              <a:rPr lang="zh-TW" altLang="en-US" sz="2400">
                <a:solidFill>
                  <a:srgbClr val="0000FF"/>
                </a:solidFill>
                <a:latin typeface="標楷體" pitchFamily="65" charset="-120"/>
              </a:rPr>
              <a:t>稽核施行作業</a:t>
            </a:r>
            <a:r>
              <a:rPr lang="zh-TW" altLang="en-US" sz="2000">
                <a:solidFill>
                  <a:srgbClr val="0000FF"/>
                </a:solidFill>
                <a:latin typeface="標楷體" pitchFamily="65" charset="-120"/>
              </a:rPr>
              <a:t>→∣</a:t>
            </a:r>
            <a:endParaRPr lang="zh-TW" altLang="en-US" sz="2400" b="1">
              <a:solidFill>
                <a:srgbClr val="0000FF"/>
              </a:solidFill>
              <a:latin typeface="標楷體" pitchFamily="65" charset="-120"/>
            </a:endParaRPr>
          </a:p>
        </p:txBody>
      </p:sp>
      <p:sp>
        <p:nvSpPr>
          <p:cNvPr id="112688" name="Text Box 48"/>
          <p:cNvSpPr txBox="1">
            <a:spLocks noChangeArrowheads="1"/>
          </p:cNvSpPr>
          <p:nvPr/>
        </p:nvSpPr>
        <p:spPr bwMode="auto">
          <a:xfrm>
            <a:off x="6609184" y="5694586"/>
            <a:ext cx="3143919" cy="5397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accent2"/>
              </a:buClr>
              <a:buSzPct val="80000"/>
              <a:buFont typeface="Wingdings" pitchFamily="2" charset="2"/>
              <a:buChar char="l"/>
              <a:defRPr kumimoji="1" sz="2800">
                <a:solidFill>
                  <a:schemeClr val="tx1"/>
                </a:solidFill>
                <a:latin typeface="Arial" charset="0"/>
                <a:ea typeface="標楷體" pitchFamily="65" charset="-120"/>
              </a:defRPr>
            </a:lvl1pPr>
            <a:lvl2pPr marL="742950" indent="-285750" eaLnBrk="0" hangingPunct="0">
              <a:spcBef>
                <a:spcPct val="20000"/>
              </a:spcBef>
              <a:buClr>
                <a:schemeClr val="accent2"/>
              </a:buClr>
              <a:buChar char="–"/>
              <a:defRPr kumimoji="1" sz="2800">
                <a:solidFill>
                  <a:schemeClr val="tx1"/>
                </a:solidFill>
                <a:latin typeface="Arial" charset="0"/>
                <a:ea typeface="標楷體" pitchFamily="65" charset="-120"/>
              </a:defRPr>
            </a:lvl2pPr>
            <a:lvl3pPr marL="1143000" indent="-228600" eaLnBrk="0" hangingPunct="0">
              <a:spcBef>
                <a:spcPct val="20000"/>
              </a:spcBef>
              <a:buClr>
                <a:schemeClr val="accent2"/>
              </a:buClr>
              <a:buSzPct val="75000"/>
              <a:buFont typeface="Wingdings" pitchFamily="2" charset="2"/>
              <a:buChar char="l"/>
              <a:defRPr kumimoji="1" sz="2400">
                <a:solidFill>
                  <a:schemeClr val="tx1"/>
                </a:solidFill>
                <a:latin typeface="Arial" charset="0"/>
                <a:ea typeface="標楷體" pitchFamily="65" charset="-120"/>
              </a:defRPr>
            </a:lvl3pPr>
            <a:lvl4pPr marL="1600200" indent="-228600" eaLnBrk="0" hangingPunct="0">
              <a:spcBef>
                <a:spcPct val="20000"/>
              </a:spcBef>
              <a:buClr>
                <a:schemeClr val="accent2"/>
              </a:buClr>
              <a:buChar char="–"/>
              <a:defRPr kumimoji="1" sz="2000">
                <a:solidFill>
                  <a:schemeClr val="tx1"/>
                </a:solidFill>
                <a:latin typeface="Arial" charset="0"/>
                <a:ea typeface="標楷體" pitchFamily="65" charset="-120"/>
              </a:defRPr>
            </a:lvl4pPr>
            <a:lvl5pPr marL="2057400" indent="-228600" eaLnBrk="0" hangingPunct="0">
              <a:spcBef>
                <a:spcPct val="20000"/>
              </a:spcBef>
              <a:buClr>
                <a:schemeClr val="accent2"/>
              </a:buClr>
              <a:buSzPct val="70000"/>
              <a:buFont typeface="Wingdings" pitchFamily="2" charset="2"/>
              <a:buChar char="l"/>
              <a:defRPr kumimoji="1" sz="2000">
                <a:solidFill>
                  <a:schemeClr val="tx1"/>
                </a:solidFill>
                <a:latin typeface="Arial" charset="0"/>
                <a:ea typeface="標楷體" pitchFamily="65" charset="-120"/>
              </a:defRPr>
            </a:lvl5pPr>
            <a:lvl6pPr marL="25146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6pPr>
            <a:lvl7pPr marL="29718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7pPr>
            <a:lvl8pPr marL="34290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8pPr>
            <a:lvl9pPr marL="3886200" indent="-228600" eaLnBrk="0" fontAlgn="base" hangingPunct="0">
              <a:spcBef>
                <a:spcPct val="20000"/>
              </a:spcBef>
              <a:spcAft>
                <a:spcPct val="0"/>
              </a:spcAft>
              <a:buClr>
                <a:schemeClr val="accent2"/>
              </a:buClr>
              <a:buSzPct val="70000"/>
              <a:buFont typeface="Wingdings" pitchFamily="2" charset="2"/>
              <a:buChar char="l"/>
              <a:defRPr kumimoji="1" sz="2000">
                <a:solidFill>
                  <a:schemeClr val="tx1"/>
                </a:solidFill>
                <a:latin typeface="Arial" charset="0"/>
                <a:ea typeface="標楷體" pitchFamily="65" charset="-120"/>
              </a:defRPr>
            </a:lvl9pPr>
          </a:lstStyle>
          <a:p>
            <a:pPr eaLnBrk="1" hangingPunct="1">
              <a:spcBef>
                <a:spcPct val="50000"/>
              </a:spcBef>
              <a:buClrTx/>
              <a:buSzTx/>
              <a:buFontTx/>
              <a:buNone/>
            </a:pPr>
            <a:r>
              <a:rPr lang="en-US" altLang="zh-TW" sz="2000" dirty="0">
                <a:solidFill>
                  <a:srgbClr val="0000FF"/>
                </a:solidFill>
                <a:latin typeface="標楷體" pitchFamily="65" charset="-120"/>
              </a:rPr>
              <a:t>←</a:t>
            </a:r>
            <a:r>
              <a:rPr lang="zh-TW" altLang="en-US" sz="2400" dirty="0">
                <a:solidFill>
                  <a:srgbClr val="0000FF"/>
                </a:solidFill>
                <a:latin typeface="標楷體" pitchFamily="65" charset="-120"/>
              </a:rPr>
              <a:t>矯正與跟催作業</a:t>
            </a:r>
            <a:r>
              <a:rPr lang="zh-TW" altLang="en-US" sz="2000" dirty="0">
                <a:solidFill>
                  <a:srgbClr val="0000FF"/>
                </a:solidFill>
                <a:latin typeface="標楷體" pitchFamily="65" charset="-120"/>
              </a:rPr>
              <a:t>→∣</a:t>
            </a:r>
            <a:endParaRPr lang="zh-TW" altLang="en-US" sz="2400" b="1" dirty="0">
              <a:solidFill>
                <a:srgbClr val="0000FF"/>
              </a:solidFill>
              <a:latin typeface="標楷體" pitchFamily="65" charset="-120"/>
            </a:endParaRPr>
          </a:p>
        </p:txBody>
      </p:sp>
    </p:spTree>
    <p:extLst>
      <p:ext uri="{BB962C8B-B14F-4D97-AF65-F5344CB8AC3E}">
        <p14:creationId xmlns:p14="http://schemas.microsoft.com/office/powerpoint/2010/main" val="21209270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slide(fromTop)">
                                      <p:cBhvr>
                                        <p:cTn id="7" dur="500"/>
                                        <p:tgtEl>
                                          <p:spTgt spid="112642"/>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12651"/>
                                        </p:tgtEl>
                                        <p:attrNameLst>
                                          <p:attrName>style.visibility</p:attrName>
                                        </p:attrNameLst>
                                      </p:cBhvr>
                                      <p:to>
                                        <p:strVal val="visible"/>
                                      </p:to>
                                    </p:set>
                                    <p:animEffect transition="in" filter="slide(fromLeft)">
                                      <p:cBhvr>
                                        <p:cTn id="11" dur="500"/>
                                        <p:tgtEl>
                                          <p:spTgt spid="112651"/>
                                        </p:tgtEl>
                                      </p:cBhvr>
                                    </p:animEffect>
                                  </p:childTnLst>
                                </p:cTn>
                              </p:par>
                            </p:childTnLst>
                          </p:cTn>
                        </p:par>
                        <p:par>
                          <p:cTn id="12" fill="hold" nodeType="afterGroup">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12664"/>
                                        </p:tgtEl>
                                        <p:attrNameLst>
                                          <p:attrName>style.visibility</p:attrName>
                                        </p:attrNameLst>
                                      </p:cBhvr>
                                      <p:to>
                                        <p:strVal val="visible"/>
                                      </p:to>
                                    </p:set>
                                    <p:animEffect transition="in" filter="slide(fromLeft)">
                                      <p:cBhvr>
                                        <p:cTn id="15" dur="500"/>
                                        <p:tgtEl>
                                          <p:spTgt spid="112664"/>
                                        </p:tgtEl>
                                      </p:cBhvr>
                                    </p:animEffect>
                                  </p:childTnLst>
                                </p:cTn>
                              </p:par>
                            </p:childTnLst>
                          </p:cTn>
                        </p:par>
                        <p:par>
                          <p:cTn id="16" fill="hold" nodeType="afterGroup">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112652"/>
                                        </p:tgtEl>
                                        <p:attrNameLst>
                                          <p:attrName>style.visibility</p:attrName>
                                        </p:attrNameLst>
                                      </p:cBhvr>
                                      <p:to>
                                        <p:strVal val="visible"/>
                                      </p:to>
                                    </p:set>
                                    <p:animEffect transition="in" filter="slide(fromLeft)">
                                      <p:cBhvr>
                                        <p:cTn id="19" dur="500"/>
                                        <p:tgtEl>
                                          <p:spTgt spid="112652"/>
                                        </p:tgtEl>
                                      </p:cBhvr>
                                    </p:animEffect>
                                  </p:childTnLst>
                                </p:cTn>
                              </p:par>
                            </p:childTnLst>
                          </p:cTn>
                        </p:par>
                        <p:par>
                          <p:cTn id="20" fill="hold" nodeType="afterGroup">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112665"/>
                                        </p:tgtEl>
                                        <p:attrNameLst>
                                          <p:attrName>style.visibility</p:attrName>
                                        </p:attrNameLst>
                                      </p:cBhvr>
                                      <p:to>
                                        <p:strVal val="visible"/>
                                      </p:to>
                                    </p:set>
                                    <p:animEffect transition="in" filter="slide(fromLeft)">
                                      <p:cBhvr>
                                        <p:cTn id="23" dur="500"/>
                                        <p:tgtEl>
                                          <p:spTgt spid="112665"/>
                                        </p:tgtEl>
                                      </p:cBhvr>
                                    </p:animEffect>
                                  </p:childTnLst>
                                </p:cTn>
                              </p:par>
                            </p:childTnLst>
                          </p:cTn>
                        </p:par>
                        <p:par>
                          <p:cTn id="24" fill="hold" nodeType="afterGroup">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112653"/>
                                        </p:tgtEl>
                                        <p:attrNameLst>
                                          <p:attrName>style.visibility</p:attrName>
                                        </p:attrNameLst>
                                      </p:cBhvr>
                                      <p:to>
                                        <p:strVal val="visible"/>
                                      </p:to>
                                    </p:set>
                                    <p:animEffect transition="in" filter="slide(fromLeft)">
                                      <p:cBhvr>
                                        <p:cTn id="27" dur="500"/>
                                        <p:tgtEl>
                                          <p:spTgt spid="112653"/>
                                        </p:tgtEl>
                                      </p:cBhvr>
                                    </p:animEffect>
                                  </p:childTnLst>
                                </p:cTn>
                              </p:par>
                            </p:childTnLst>
                          </p:cTn>
                        </p:par>
                        <p:par>
                          <p:cTn id="28" fill="hold" nodeType="afterGroup">
                            <p:stCondLst>
                              <p:cond delay="3000"/>
                            </p:stCondLst>
                            <p:childTnLst>
                              <p:par>
                                <p:cTn id="29" presetID="17" presetClass="entr" presetSubtype="8" fill="hold" nodeType="afterEffect">
                                  <p:stCondLst>
                                    <p:cond delay="0"/>
                                  </p:stCondLst>
                                  <p:childTnLst>
                                    <p:set>
                                      <p:cBhvr>
                                        <p:cTn id="30" dur="1" fill="hold">
                                          <p:stCondLst>
                                            <p:cond delay="0"/>
                                          </p:stCondLst>
                                        </p:cTn>
                                        <p:tgtEl>
                                          <p:spTgt spid="112684"/>
                                        </p:tgtEl>
                                        <p:attrNameLst>
                                          <p:attrName>style.visibility</p:attrName>
                                        </p:attrNameLst>
                                      </p:cBhvr>
                                      <p:to>
                                        <p:strVal val="visible"/>
                                      </p:to>
                                    </p:set>
                                    <p:anim calcmode="lin" valueType="num">
                                      <p:cBhvr>
                                        <p:cTn id="31" dur="500" fill="hold"/>
                                        <p:tgtEl>
                                          <p:spTgt spid="112684"/>
                                        </p:tgtEl>
                                        <p:attrNameLst>
                                          <p:attrName>ppt_x</p:attrName>
                                        </p:attrNameLst>
                                      </p:cBhvr>
                                      <p:tavLst>
                                        <p:tav tm="0">
                                          <p:val>
                                            <p:strVal val="#ppt_x-#ppt_w/2"/>
                                          </p:val>
                                        </p:tav>
                                        <p:tav tm="100000">
                                          <p:val>
                                            <p:strVal val="#ppt_x"/>
                                          </p:val>
                                        </p:tav>
                                      </p:tavLst>
                                    </p:anim>
                                    <p:anim calcmode="lin" valueType="num">
                                      <p:cBhvr>
                                        <p:cTn id="32" dur="500" fill="hold"/>
                                        <p:tgtEl>
                                          <p:spTgt spid="112684"/>
                                        </p:tgtEl>
                                        <p:attrNameLst>
                                          <p:attrName>ppt_y</p:attrName>
                                        </p:attrNameLst>
                                      </p:cBhvr>
                                      <p:tavLst>
                                        <p:tav tm="0">
                                          <p:val>
                                            <p:strVal val="#ppt_y"/>
                                          </p:val>
                                        </p:tav>
                                        <p:tav tm="100000">
                                          <p:val>
                                            <p:strVal val="#ppt_y"/>
                                          </p:val>
                                        </p:tav>
                                      </p:tavLst>
                                    </p:anim>
                                    <p:anim calcmode="lin" valueType="num">
                                      <p:cBhvr>
                                        <p:cTn id="33" dur="500" fill="hold"/>
                                        <p:tgtEl>
                                          <p:spTgt spid="112684"/>
                                        </p:tgtEl>
                                        <p:attrNameLst>
                                          <p:attrName>ppt_w</p:attrName>
                                        </p:attrNameLst>
                                      </p:cBhvr>
                                      <p:tavLst>
                                        <p:tav tm="0">
                                          <p:val>
                                            <p:fltVal val="0"/>
                                          </p:val>
                                        </p:tav>
                                        <p:tav tm="100000">
                                          <p:val>
                                            <p:strVal val="#ppt_w"/>
                                          </p:val>
                                        </p:tav>
                                      </p:tavLst>
                                    </p:anim>
                                    <p:anim calcmode="lin" valueType="num">
                                      <p:cBhvr>
                                        <p:cTn id="34" dur="500" fill="hold"/>
                                        <p:tgtEl>
                                          <p:spTgt spid="112684"/>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3500"/>
                            </p:stCondLst>
                            <p:childTnLst>
                              <p:par>
                                <p:cTn id="36" presetID="12" presetClass="entr" presetSubtype="8" fill="hold" nodeType="afterEffect">
                                  <p:stCondLst>
                                    <p:cond delay="0"/>
                                  </p:stCondLst>
                                  <p:childTnLst>
                                    <p:set>
                                      <p:cBhvr>
                                        <p:cTn id="37" dur="1" fill="hold">
                                          <p:stCondLst>
                                            <p:cond delay="0"/>
                                          </p:stCondLst>
                                        </p:cTn>
                                        <p:tgtEl>
                                          <p:spTgt spid="112683"/>
                                        </p:tgtEl>
                                        <p:attrNameLst>
                                          <p:attrName>style.visibility</p:attrName>
                                        </p:attrNameLst>
                                      </p:cBhvr>
                                      <p:to>
                                        <p:strVal val="visible"/>
                                      </p:to>
                                    </p:set>
                                    <p:animEffect transition="in" filter="slide(fromLeft)">
                                      <p:cBhvr>
                                        <p:cTn id="38" dur="500"/>
                                        <p:tgtEl>
                                          <p:spTgt spid="112683"/>
                                        </p:tgtEl>
                                      </p:cBhvr>
                                    </p:animEffect>
                                  </p:childTnLst>
                                </p:cTn>
                              </p:par>
                            </p:childTnLst>
                          </p:cTn>
                        </p:par>
                        <p:par>
                          <p:cTn id="39" fill="hold" nodeType="afterGroup">
                            <p:stCondLst>
                              <p:cond delay="4000"/>
                            </p:stCondLst>
                            <p:childTnLst>
                              <p:par>
                                <p:cTn id="40" presetID="23" presetClass="entr" presetSubtype="272" fill="hold" grpId="0" nodeType="afterEffect">
                                  <p:stCondLst>
                                    <p:cond delay="0"/>
                                  </p:stCondLst>
                                  <p:childTnLst>
                                    <p:set>
                                      <p:cBhvr>
                                        <p:cTn id="41" dur="1" fill="hold">
                                          <p:stCondLst>
                                            <p:cond delay="0"/>
                                          </p:stCondLst>
                                        </p:cTn>
                                        <p:tgtEl>
                                          <p:spTgt spid="112679"/>
                                        </p:tgtEl>
                                        <p:attrNameLst>
                                          <p:attrName>style.visibility</p:attrName>
                                        </p:attrNameLst>
                                      </p:cBhvr>
                                      <p:to>
                                        <p:strVal val="visible"/>
                                      </p:to>
                                    </p:set>
                                    <p:anim calcmode="lin" valueType="num">
                                      <p:cBhvr>
                                        <p:cTn id="42" dur="500" fill="hold"/>
                                        <p:tgtEl>
                                          <p:spTgt spid="112679"/>
                                        </p:tgtEl>
                                        <p:attrNameLst>
                                          <p:attrName>ppt_w</p:attrName>
                                        </p:attrNameLst>
                                      </p:cBhvr>
                                      <p:tavLst>
                                        <p:tav tm="0">
                                          <p:val>
                                            <p:strVal val="2/3*#ppt_w"/>
                                          </p:val>
                                        </p:tav>
                                        <p:tav tm="100000">
                                          <p:val>
                                            <p:strVal val="#ppt_w"/>
                                          </p:val>
                                        </p:tav>
                                      </p:tavLst>
                                    </p:anim>
                                    <p:anim calcmode="lin" valueType="num">
                                      <p:cBhvr>
                                        <p:cTn id="43" dur="500" fill="hold"/>
                                        <p:tgtEl>
                                          <p:spTgt spid="112679"/>
                                        </p:tgtEl>
                                        <p:attrNameLst>
                                          <p:attrName>ppt_h</p:attrName>
                                        </p:attrNameLst>
                                      </p:cBhvr>
                                      <p:tavLst>
                                        <p:tav tm="0">
                                          <p:val>
                                            <p:strVal val="2/3*#ppt_h"/>
                                          </p:val>
                                        </p:tav>
                                        <p:tav tm="100000">
                                          <p:val>
                                            <p:strVal val="#ppt_h"/>
                                          </p:val>
                                        </p:tav>
                                      </p:tavLst>
                                    </p:anim>
                                  </p:childTnLst>
                                </p:cTn>
                              </p:par>
                            </p:childTnLst>
                          </p:cTn>
                        </p:par>
                        <p:par>
                          <p:cTn id="44" fill="hold" nodeType="afterGroup">
                            <p:stCondLst>
                              <p:cond delay="4500"/>
                            </p:stCondLst>
                            <p:childTnLst>
                              <p:par>
                                <p:cTn id="45" presetID="17" presetClass="entr" presetSubtype="8" fill="hold" nodeType="afterEffect">
                                  <p:stCondLst>
                                    <p:cond delay="0"/>
                                  </p:stCondLst>
                                  <p:childTnLst>
                                    <p:set>
                                      <p:cBhvr>
                                        <p:cTn id="46" dur="1" fill="hold">
                                          <p:stCondLst>
                                            <p:cond delay="0"/>
                                          </p:stCondLst>
                                        </p:cTn>
                                        <p:tgtEl>
                                          <p:spTgt spid="112685"/>
                                        </p:tgtEl>
                                        <p:attrNameLst>
                                          <p:attrName>style.visibility</p:attrName>
                                        </p:attrNameLst>
                                      </p:cBhvr>
                                      <p:to>
                                        <p:strVal val="visible"/>
                                      </p:to>
                                    </p:set>
                                    <p:anim calcmode="lin" valueType="num">
                                      <p:cBhvr>
                                        <p:cTn id="47" dur="500" fill="hold"/>
                                        <p:tgtEl>
                                          <p:spTgt spid="112685"/>
                                        </p:tgtEl>
                                        <p:attrNameLst>
                                          <p:attrName>ppt_x</p:attrName>
                                        </p:attrNameLst>
                                      </p:cBhvr>
                                      <p:tavLst>
                                        <p:tav tm="0">
                                          <p:val>
                                            <p:strVal val="#ppt_x-#ppt_w/2"/>
                                          </p:val>
                                        </p:tav>
                                        <p:tav tm="100000">
                                          <p:val>
                                            <p:strVal val="#ppt_x"/>
                                          </p:val>
                                        </p:tav>
                                      </p:tavLst>
                                    </p:anim>
                                    <p:anim calcmode="lin" valueType="num">
                                      <p:cBhvr>
                                        <p:cTn id="48" dur="500" fill="hold"/>
                                        <p:tgtEl>
                                          <p:spTgt spid="112685"/>
                                        </p:tgtEl>
                                        <p:attrNameLst>
                                          <p:attrName>ppt_y</p:attrName>
                                        </p:attrNameLst>
                                      </p:cBhvr>
                                      <p:tavLst>
                                        <p:tav tm="0">
                                          <p:val>
                                            <p:strVal val="#ppt_y"/>
                                          </p:val>
                                        </p:tav>
                                        <p:tav tm="100000">
                                          <p:val>
                                            <p:strVal val="#ppt_y"/>
                                          </p:val>
                                        </p:tav>
                                      </p:tavLst>
                                    </p:anim>
                                    <p:anim calcmode="lin" valueType="num">
                                      <p:cBhvr>
                                        <p:cTn id="49" dur="500" fill="hold"/>
                                        <p:tgtEl>
                                          <p:spTgt spid="112685"/>
                                        </p:tgtEl>
                                        <p:attrNameLst>
                                          <p:attrName>ppt_w</p:attrName>
                                        </p:attrNameLst>
                                      </p:cBhvr>
                                      <p:tavLst>
                                        <p:tav tm="0">
                                          <p:val>
                                            <p:fltVal val="0"/>
                                          </p:val>
                                        </p:tav>
                                        <p:tav tm="100000">
                                          <p:val>
                                            <p:strVal val="#ppt_w"/>
                                          </p:val>
                                        </p:tav>
                                      </p:tavLst>
                                    </p:anim>
                                    <p:anim calcmode="lin" valueType="num">
                                      <p:cBhvr>
                                        <p:cTn id="50" dur="500" fill="hold"/>
                                        <p:tgtEl>
                                          <p:spTgt spid="112685"/>
                                        </p:tgtEl>
                                        <p:attrNameLst>
                                          <p:attrName>ppt_h</p:attrName>
                                        </p:attrNameLst>
                                      </p:cBhvr>
                                      <p:tavLst>
                                        <p:tav tm="0">
                                          <p:val>
                                            <p:strVal val="#ppt_h"/>
                                          </p:val>
                                        </p:tav>
                                        <p:tav tm="100000">
                                          <p:val>
                                            <p:strVal val="#ppt_h"/>
                                          </p:val>
                                        </p:tav>
                                      </p:tavLst>
                                    </p:anim>
                                  </p:childTnLst>
                                </p:cTn>
                              </p:par>
                            </p:childTnLst>
                          </p:cTn>
                        </p:par>
                        <p:par>
                          <p:cTn id="51" fill="hold" nodeType="afterGroup">
                            <p:stCondLst>
                              <p:cond delay="5000"/>
                            </p:stCondLst>
                            <p:childTnLst>
                              <p:par>
                                <p:cTn id="52" presetID="12" presetClass="entr" presetSubtype="8" fill="hold" grpId="0" nodeType="afterEffect">
                                  <p:stCondLst>
                                    <p:cond delay="0"/>
                                  </p:stCondLst>
                                  <p:childTnLst>
                                    <p:set>
                                      <p:cBhvr>
                                        <p:cTn id="53" dur="1" fill="hold">
                                          <p:stCondLst>
                                            <p:cond delay="0"/>
                                          </p:stCondLst>
                                        </p:cTn>
                                        <p:tgtEl>
                                          <p:spTgt spid="112655"/>
                                        </p:tgtEl>
                                        <p:attrNameLst>
                                          <p:attrName>style.visibility</p:attrName>
                                        </p:attrNameLst>
                                      </p:cBhvr>
                                      <p:to>
                                        <p:strVal val="visible"/>
                                      </p:to>
                                    </p:set>
                                    <p:animEffect transition="in" filter="slide(fromLeft)">
                                      <p:cBhvr>
                                        <p:cTn id="54" dur="500"/>
                                        <p:tgtEl>
                                          <p:spTgt spid="112655"/>
                                        </p:tgtEl>
                                      </p:cBhvr>
                                    </p:animEffect>
                                  </p:childTnLst>
                                </p:cTn>
                              </p:par>
                            </p:childTnLst>
                          </p:cTn>
                        </p:par>
                        <p:par>
                          <p:cTn id="55" fill="hold" nodeType="afterGroup">
                            <p:stCondLst>
                              <p:cond delay="5500"/>
                            </p:stCondLst>
                            <p:childTnLst>
                              <p:par>
                                <p:cTn id="56" presetID="12" presetClass="entr" presetSubtype="8" fill="hold" grpId="0" nodeType="afterEffect">
                                  <p:stCondLst>
                                    <p:cond delay="0"/>
                                  </p:stCondLst>
                                  <p:childTnLst>
                                    <p:set>
                                      <p:cBhvr>
                                        <p:cTn id="57" dur="1" fill="hold">
                                          <p:stCondLst>
                                            <p:cond delay="0"/>
                                          </p:stCondLst>
                                        </p:cTn>
                                        <p:tgtEl>
                                          <p:spTgt spid="112666"/>
                                        </p:tgtEl>
                                        <p:attrNameLst>
                                          <p:attrName>style.visibility</p:attrName>
                                        </p:attrNameLst>
                                      </p:cBhvr>
                                      <p:to>
                                        <p:strVal val="visible"/>
                                      </p:to>
                                    </p:set>
                                    <p:animEffect transition="in" filter="slide(fromLeft)">
                                      <p:cBhvr>
                                        <p:cTn id="58" dur="500"/>
                                        <p:tgtEl>
                                          <p:spTgt spid="112666"/>
                                        </p:tgtEl>
                                      </p:cBhvr>
                                    </p:animEffect>
                                  </p:childTnLst>
                                </p:cTn>
                              </p:par>
                            </p:childTnLst>
                          </p:cTn>
                        </p:par>
                        <p:par>
                          <p:cTn id="59" fill="hold" nodeType="afterGroup">
                            <p:stCondLst>
                              <p:cond delay="6000"/>
                            </p:stCondLst>
                            <p:childTnLst>
                              <p:par>
                                <p:cTn id="60" presetID="12" presetClass="entr" presetSubtype="8" fill="hold" grpId="0" nodeType="afterEffect">
                                  <p:stCondLst>
                                    <p:cond delay="0"/>
                                  </p:stCondLst>
                                  <p:childTnLst>
                                    <p:set>
                                      <p:cBhvr>
                                        <p:cTn id="61" dur="1" fill="hold">
                                          <p:stCondLst>
                                            <p:cond delay="0"/>
                                          </p:stCondLst>
                                        </p:cTn>
                                        <p:tgtEl>
                                          <p:spTgt spid="112656"/>
                                        </p:tgtEl>
                                        <p:attrNameLst>
                                          <p:attrName>style.visibility</p:attrName>
                                        </p:attrNameLst>
                                      </p:cBhvr>
                                      <p:to>
                                        <p:strVal val="visible"/>
                                      </p:to>
                                    </p:set>
                                    <p:animEffect transition="in" filter="slide(fromLeft)">
                                      <p:cBhvr>
                                        <p:cTn id="62" dur="500"/>
                                        <p:tgtEl>
                                          <p:spTgt spid="112656"/>
                                        </p:tgtEl>
                                      </p:cBhvr>
                                    </p:animEffect>
                                  </p:childTnLst>
                                </p:cTn>
                              </p:par>
                            </p:childTnLst>
                          </p:cTn>
                        </p:par>
                        <p:par>
                          <p:cTn id="63" fill="hold" nodeType="afterGroup">
                            <p:stCondLst>
                              <p:cond delay="6500"/>
                            </p:stCondLst>
                            <p:childTnLst>
                              <p:par>
                                <p:cTn id="64" presetID="12" presetClass="entr" presetSubtype="8" fill="hold" grpId="0" nodeType="afterEffect">
                                  <p:stCondLst>
                                    <p:cond delay="0"/>
                                  </p:stCondLst>
                                  <p:childTnLst>
                                    <p:set>
                                      <p:cBhvr>
                                        <p:cTn id="65" dur="1" fill="hold">
                                          <p:stCondLst>
                                            <p:cond delay="0"/>
                                          </p:stCondLst>
                                        </p:cTn>
                                        <p:tgtEl>
                                          <p:spTgt spid="112667"/>
                                        </p:tgtEl>
                                        <p:attrNameLst>
                                          <p:attrName>style.visibility</p:attrName>
                                        </p:attrNameLst>
                                      </p:cBhvr>
                                      <p:to>
                                        <p:strVal val="visible"/>
                                      </p:to>
                                    </p:set>
                                    <p:animEffect transition="in" filter="slide(fromLeft)">
                                      <p:cBhvr>
                                        <p:cTn id="66" dur="500"/>
                                        <p:tgtEl>
                                          <p:spTgt spid="112667"/>
                                        </p:tgtEl>
                                      </p:cBhvr>
                                    </p:animEffect>
                                  </p:childTnLst>
                                </p:cTn>
                              </p:par>
                            </p:childTnLst>
                          </p:cTn>
                        </p:par>
                        <p:par>
                          <p:cTn id="67" fill="hold" nodeType="afterGroup">
                            <p:stCondLst>
                              <p:cond delay="7000"/>
                            </p:stCondLst>
                            <p:childTnLst>
                              <p:par>
                                <p:cTn id="68" presetID="12" presetClass="entr" presetSubtype="8" fill="hold" grpId="0" nodeType="afterEffect">
                                  <p:stCondLst>
                                    <p:cond delay="0"/>
                                  </p:stCondLst>
                                  <p:childTnLst>
                                    <p:set>
                                      <p:cBhvr>
                                        <p:cTn id="69" dur="1" fill="hold">
                                          <p:stCondLst>
                                            <p:cond delay="0"/>
                                          </p:stCondLst>
                                        </p:cTn>
                                        <p:tgtEl>
                                          <p:spTgt spid="112657"/>
                                        </p:tgtEl>
                                        <p:attrNameLst>
                                          <p:attrName>style.visibility</p:attrName>
                                        </p:attrNameLst>
                                      </p:cBhvr>
                                      <p:to>
                                        <p:strVal val="visible"/>
                                      </p:to>
                                    </p:set>
                                    <p:animEffect transition="in" filter="slide(fromLeft)">
                                      <p:cBhvr>
                                        <p:cTn id="70" dur="500"/>
                                        <p:tgtEl>
                                          <p:spTgt spid="112657"/>
                                        </p:tgtEl>
                                      </p:cBhvr>
                                    </p:animEffect>
                                  </p:childTnLst>
                                </p:cTn>
                              </p:par>
                            </p:childTnLst>
                          </p:cTn>
                        </p:par>
                        <p:par>
                          <p:cTn id="71" fill="hold" nodeType="afterGroup">
                            <p:stCondLst>
                              <p:cond delay="7500"/>
                            </p:stCondLst>
                            <p:childTnLst>
                              <p:par>
                                <p:cTn id="72" presetID="12" presetClass="entr" presetSubtype="8" fill="hold" grpId="0" nodeType="afterEffect">
                                  <p:stCondLst>
                                    <p:cond delay="0"/>
                                  </p:stCondLst>
                                  <p:childTnLst>
                                    <p:set>
                                      <p:cBhvr>
                                        <p:cTn id="73" dur="1" fill="hold">
                                          <p:stCondLst>
                                            <p:cond delay="0"/>
                                          </p:stCondLst>
                                        </p:cTn>
                                        <p:tgtEl>
                                          <p:spTgt spid="112668"/>
                                        </p:tgtEl>
                                        <p:attrNameLst>
                                          <p:attrName>style.visibility</p:attrName>
                                        </p:attrNameLst>
                                      </p:cBhvr>
                                      <p:to>
                                        <p:strVal val="visible"/>
                                      </p:to>
                                    </p:set>
                                    <p:animEffect transition="in" filter="slide(fromLeft)">
                                      <p:cBhvr>
                                        <p:cTn id="74" dur="500"/>
                                        <p:tgtEl>
                                          <p:spTgt spid="112668"/>
                                        </p:tgtEl>
                                      </p:cBhvr>
                                    </p:animEffect>
                                  </p:childTnLst>
                                </p:cTn>
                              </p:par>
                            </p:childTnLst>
                          </p:cTn>
                        </p:par>
                        <p:par>
                          <p:cTn id="75" fill="hold" nodeType="afterGroup">
                            <p:stCondLst>
                              <p:cond delay="8000"/>
                            </p:stCondLst>
                            <p:childTnLst>
                              <p:par>
                                <p:cTn id="76" presetID="12" presetClass="entr" presetSubtype="8" fill="hold" grpId="0" nodeType="afterEffect">
                                  <p:stCondLst>
                                    <p:cond delay="0"/>
                                  </p:stCondLst>
                                  <p:childTnLst>
                                    <p:set>
                                      <p:cBhvr>
                                        <p:cTn id="77" dur="1" fill="hold">
                                          <p:stCondLst>
                                            <p:cond delay="0"/>
                                          </p:stCondLst>
                                        </p:cTn>
                                        <p:tgtEl>
                                          <p:spTgt spid="112658"/>
                                        </p:tgtEl>
                                        <p:attrNameLst>
                                          <p:attrName>style.visibility</p:attrName>
                                        </p:attrNameLst>
                                      </p:cBhvr>
                                      <p:to>
                                        <p:strVal val="visible"/>
                                      </p:to>
                                    </p:set>
                                    <p:animEffect transition="in" filter="slide(fromLeft)">
                                      <p:cBhvr>
                                        <p:cTn id="78" dur="500"/>
                                        <p:tgtEl>
                                          <p:spTgt spid="112658"/>
                                        </p:tgtEl>
                                      </p:cBhvr>
                                    </p:animEffect>
                                  </p:childTnLst>
                                </p:cTn>
                              </p:par>
                            </p:childTnLst>
                          </p:cTn>
                        </p:par>
                        <p:par>
                          <p:cTn id="79" fill="hold" nodeType="afterGroup">
                            <p:stCondLst>
                              <p:cond delay="8500"/>
                            </p:stCondLst>
                            <p:childTnLst>
                              <p:par>
                                <p:cTn id="80" presetID="23" presetClass="entr" presetSubtype="272" fill="hold" grpId="0" nodeType="afterEffect">
                                  <p:stCondLst>
                                    <p:cond delay="0"/>
                                  </p:stCondLst>
                                  <p:childTnLst>
                                    <p:set>
                                      <p:cBhvr>
                                        <p:cTn id="81" dur="1" fill="hold">
                                          <p:stCondLst>
                                            <p:cond delay="0"/>
                                          </p:stCondLst>
                                        </p:cTn>
                                        <p:tgtEl>
                                          <p:spTgt spid="112687"/>
                                        </p:tgtEl>
                                        <p:attrNameLst>
                                          <p:attrName>style.visibility</p:attrName>
                                        </p:attrNameLst>
                                      </p:cBhvr>
                                      <p:to>
                                        <p:strVal val="visible"/>
                                      </p:to>
                                    </p:set>
                                    <p:anim calcmode="lin" valueType="num">
                                      <p:cBhvr>
                                        <p:cTn id="82" dur="500" fill="hold"/>
                                        <p:tgtEl>
                                          <p:spTgt spid="112687"/>
                                        </p:tgtEl>
                                        <p:attrNameLst>
                                          <p:attrName>ppt_w</p:attrName>
                                        </p:attrNameLst>
                                      </p:cBhvr>
                                      <p:tavLst>
                                        <p:tav tm="0">
                                          <p:val>
                                            <p:strVal val="2/3*#ppt_w"/>
                                          </p:val>
                                        </p:tav>
                                        <p:tav tm="100000">
                                          <p:val>
                                            <p:strVal val="#ppt_w"/>
                                          </p:val>
                                        </p:tav>
                                      </p:tavLst>
                                    </p:anim>
                                    <p:anim calcmode="lin" valueType="num">
                                      <p:cBhvr>
                                        <p:cTn id="83" dur="500" fill="hold"/>
                                        <p:tgtEl>
                                          <p:spTgt spid="112687"/>
                                        </p:tgtEl>
                                        <p:attrNameLst>
                                          <p:attrName>ppt_h</p:attrName>
                                        </p:attrNameLst>
                                      </p:cBhvr>
                                      <p:tavLst>
                                        <p:tav tm="0">
                                          <p:val>
                                            <p:strVal val="2/3*#ppt_h"/>
                                          </p:val>
                                        </p:tav>
                                        <p:tav tm="100000">
                                          <p:val>
                                            <p:strVal val="#ppt_h"/>
                                          </p:val>
                                        </p:tav>
                                      </p:tavLst>
                                    </p:anim>
                                  </p:childTnLst>
                                </p:cTn>
                              </p:par>
                            </p:childTnLst>
                          </p:cTn>
                        </p:par>
                        <p:par>
                          <p:cTn id="84" fill="hold" nodeType="afterGroup">
                            <p:stCondLst>
                              <p:cond delay="9000"/>
                            </p:stCondLst>
                            <p:childTnLst>
                              <p:par>
                                <p:cTn id="85" presetID="12" presetClass="entr" presetSubtype="8" fill="hold" grpId="0" nodeType="afterEffect">
                                  <p:stCondLst>
                                    <p:cond delay="0"/>
                                  </p:stCondLst>
                                  <p:childTnLst>
                                    <p:set>
                                      <p:cBhvr>
                                        <p:cTn id="86" dur="1" fill="hold">
                                          <p:stCondLst>
                                            <p:cond delay="0"/>
                                          </p:stCondLst>
                                        </p:cTn>
                                        <p:tgtEl>
                                          <p:spTgt spid="112669"/>
                                        </p:tgtEl>
                                        <p:attrNameLst>
                                          <p:attrName>style.visibility</p:attrName>
                                        </p:attrNameLst>
                                      </p:cBhvr>
                                      <p:to>
                                        <p:strVal val="visible"/>
                                      </p:to>
                                    </p:set>
                                    <p:animEffect transition="in" filter="slide(fromLeft)">
                                      <p:cBhvr>
                                        <p:cTn id="87" dur="500"/>
                                        <p:tgtEl>
                                          <p:spTgt spid="112669"/>
                                        </p:tgtEl>
                                      </p:cBhvr>
                                    </p:animEffect>
                                  </p:childTnLst>
                                </p:cTn>
                              </p:par>
                            </p:childTnLst>
                          </p:cTn>
                        </p:par>
                        <p:par>
                          <p:cTn id="88" fill="hold" nodeType="afterGroup">
                            <p:stCondLst>
                              <p:cond delay="9500"/>
                            </p:stCondLst>
                            <p:childTnLst>
                              <p:par>
                                <p:cTn id="89" presetID="12" presetClass="entr" presetSubtype="8" fill="hold" grpId="0" nodeType="afterEffect">
                                  <p:stCondLst>
                                    <p:cond delay="0"/>
                                  </p:stCondLst>
                                  <p:childTnLst>
                                    <p:set>
                                      <p:cBhvr>
                                        <p:cTn id="90" dur="1" fill="hold">
                                          <p:stCondLst>
                                            <p:cond delay="0"/>
                                          </p:stCondLst>
                                        </p:cTn>
                                        <p:tgtEl>
                                          <p:spTgt spid="112659"/>
                                        </p:tgtEl>
                                        <p:attrNameLst>
                                          <p:attrName>style.visibility</p:attrName>
                                        </p:attrNameLst>
                                      </p:cBhvr>
                                      <p:to>
                                        <p:strVal val="visible"/>
                                      </p:to>
                                    </p:set>
                                    <p:animEffect transition="in" filter="slide(fromLeft)">
                                      <p:cBhvr>
                                        <p:cTn id="91" dur="500"/>
                                        <p:tgtEl>
                                          <p:spTgt spid="112659"/>
                                        </p:tgtEl>
                                      </p:cBhvr>
                                    </p:animEffect>
                                  </p:childTnLst>
                                </p:cTn>
                              </p:par>
                            </p:childTnLst>
                          </p:cTn>
                        </p:par>
                        <p:par>
                          <p:cTn id="92" fill="hold" nodeType="afterGroup">
                            <p:stCondLst>
                              <p:cond delay="10000"/>
                            </p:stCondLst>
                            <p:childTnLst>
                              <p:par>
                                <p:cTn id="93" presetID="12" presetClass="entr" presetSubtype="8" fill="hold" grpId="0" nodeType="afterEffect">
                                  <p:stCondLst>
                                    <p:cond delay="0"/>
                                  </p:stCondLst>
                                  <p:childTnLst>
                                    <p:set>
                                      <p:cBhvr>
                                        <p:cTn id="94" dur="1" fill="hold">
                                          <p:stCondLst>
                                            <p:cond delay="0"/>
                                          </p:stCondLst>
                                        </p:cTn>
                                        <p:tgtEl>
                                          <p:spTgt spid="112670"/>
                                        </p:tgtEl>
                                        <p:attrNameLst>
                                          <p:attrName>style.visibility</p:attrName>
                                        </p:attrNameLst>
                                      </p:cBhvr>
                                      <p:to>
                                        <p:strVal val="visible"/>
                                      </p:to>
                                    </p:set>
                                    <p:animEffect transition="in" filter="slide(fromLeft)">
                                      <p:cBhvr>
                                        <p:cTn id="95" dur="500"/>
                                        <p:tgtEl>
                                          <p:spTgt spid="112670"/>
                                        </p:tgtEl>
                                      </p:cBhvr>
                                    </p:animEffect>
                                  </p:childTnLst>
                                </p:cTn>
                              </p:par>
                            </p:childTnLst>
                          </p:cTn>
                        </p:par>
                        <p:par>
                          <p:cTn id="96" fill="hold" nodeType="afterGroup">
                            <p:stCondLst>
                              <p:cond delay="10500"/>
                            </p:stCondLst>
                            <p:childTnLst>
                              <p:par>
                                <p:cTn id="97" presetID="12" presetClass="entr" presetSubtype="8" fill="hold" grpId="0" nodeType="afterEffect">
                                  <p:stCondLst>
                                    <p:cond delay="0"/>
                                  </p:stCondLst>
                                  <p:childTnLst>
                                    <p:set>
                                      <p:cBhvr>
                                        <p:cTn id="98" dur="1" fill="hold">
                                          <p:stCondLst>
                                            <p:cond delay="0"/>
                                          </p:stCondLst>
                                        </p:cTn>
                                        <p:tgtEl>
                                          <p:spTgt spid="112660"/>
                                        </p:tgtEl>
                                        <p:attrNameLst>
                                          <p:attrName>style.visibility</p:attrName>
                                        </p:attrNameLst>
                                      </p:cBhvr>
                                      <p:to>
                                        <p:strVal val="visible"/>
                                      </p:to>
                                    </p:set>
                                    <p:animEffect transition="in" filter="slide(fromLeft)">
                                      <p:cBhvr>
                                        <p:cTn id="99" dur="500"/>
                                        <p:tgtEl>
                                          <p:spTgt spid="112660"/>
                                        </p:tgtEl>
                                      </p:cBhvr>
                                    </p:animEffect>
                                  </p:childTnLst>
                                </p:cTn>
                              </p:par>
                            </p:childTnLst>
                          </p:cTn>
                        </p:par>
                        <p:par>
                          <p:cTn id="100" fill="hold" nodeType="afterGroup">
                            <p:stCondLst>
                              <p:cond delay="11000"/>
                            </p:stCondLst>
                            <p:childTnLst>
                              <p:par>
                                <p:cTn id="101" presetID="12" presetClass="entr" presetSubtype="8" fill="hold" grpId="0" nodeType="afterEffect">
                                  <p:stCondLst>
                                    <p:cond delay="0"/>
                                  </p:stCondLst>
                                  <p:childTnLst>
                                    <p:set>
                                      <p:cBhvr>
                                        <p:cTn id="102" dur="1" fill="hold">
                                          <p:stCondLst>
                                            <p:cond delay="0"/>
                                          </p:stCondLst>
                                        </p:cTn>
                                        <p:tgtEl>
                                          <p:spTgt spid="112671"/>
                                        </p:tgtEl>
                                        <p:attrNameLst>
                                          <p:attrName>style.visibility</p:attrName>
                                        </p:attrNameLst>
                                      </p:cBhvr>
                                      <p:to>
                                        <p:strVal val="visible"/>
                                      </p:to>
                                    </p:set>
                                    <p:animEffect transition="in" filter="slide(fromLeft)">
                                      <p:cBhvr>
                                        <p:cTn id="103" dur="500"/>
                                        <p:tgtEl>
                                          <p:spTgt spid="112671"/>
                                        </p:tgtEl>
                                      </p:cBhvr>
                                    </p:animEffect>
                                  </p:childTnLst>
                                </p:cTn>
                              </p:par>
                            </p:childTnLst>
                          </p:cTn>
                        </p:par>
                        <p:par>
                          <p:cTn id="104" fill="hold" nodeType="afterGroup">
                            <p:stCondLst>
                              <p:cond delay="11500"/>
                            </p:stCondLst>
                            <p:childTnLst>
                              <p:par>
                                <p:cTn id="105" presetID="12" presetClass="entr" presetSubtype="8" fill="hold" grpId="0" nodeType="afterEffect">
                                  <p:stCondLst>
                                    <p:cond delay="0"/>
                                  </p:stCondLst>
                                  <p:childTnLst>
                                    <p:set>
                                      <p:cBhvr>
                                        <p:cTn id="106" dur="1" fill="hold">
                                          <p:stCondLst>
                                            <p:cond delay="0"/>
                                          </p:stCondLst>
                                        </p:cTn>
                                        <p:tgtEl>
                                          <p:spTgt spid="112661"/>
                                        </p:tgtEl>
                                        <p:attrNameLst>
                                          <p:attrName>style.visibility</p:attrName>
                                        </p:attrNameLst>
                                      </p:cBhvr>
                                      <p:to>
                                        <p:strVal val="visible"/>
                                      </p:to>
                                    </p:set>
                                    <p:animEffect transition="in" filter="slide(fromLeft)">
                                      <p:cBhvr>
                                        <p:cTn id="107" dur="500"/>
                                        <p:tgtEl>
                                          <p:spTgt spid="112661"/>
                                        </p:tgtEl>
                                      </p:cBhvr>
                                    </p:animEffect>
                                  </p:childTnLst>
                                </p:cTn>
                              </p:par>
                            </p:childTnLst>
                          </p:cTn>
                        </p:par>
                        <p:par>
                          <p:cTn id="108" fill="hold" nodeType="afterGroup">
                            <p:stCondLst>
                              <p:cond delay="12000"/>
                            </p:stCondLst>
                            <p:childTnLst>
                              <p:par>
                                <p:cTn id="109" presetID="12" presetClass="entr" presetSubtype="8" fill="hold" grpId="0" nodeType="afterEffect">
                                  <p:stCondLst>
                                    <p:cond delay="0"/>
                                  </p:stCondLst>
                                  <p:childTnLst>
                                    <p:set>
                                      <p:cBhvr>
                                        <p:cTn id="110" dur="1" fill="hold">
                                          <p:stCondLst>
                                            <p:cond delay="0"/>
                                          </p:stCondLst>
                                        </p:cTn>
                                        <p:tgtEl>
                                          <p:spTgt spid="112672"/>
                                        </p:tgtEl>
                                        <p:attrNameLst>
                                          <p:attrName>style.visibility</p:attrName>
                                        </p:attrNameLst>
                                      </p:cBhvr>
                                      <p:to>
                                        <p:strVal val="visible"/>
                                      </p:to>
                                    </p:set>
                                    <p:animEffect transition="in" filter="slide(fromLeft)">
                                      <p:cBhvr>
                                        <p:cTn id="111" dur="500"/>
                                        <p:tgtEl>
                                          <p:spTgt spid="112672"/>
                                        </p:tgtEl>
                                      </p:cBhvr>
                                    </p:animEffect>
                                  </p:childTnLst>
                                </p:cTn>
                              </p:par>
                            </p:childTnLst>
                          </p:cTn>
                        </p:par>
                        <p:par>
                          <p:cTn id="112" fill="hold" nodeType="afterGroup">
                            <p:stCondLst>
                              <p:cond delay="12500"/>
                            </p:stCondLst>
                            <p:childTnLst>
                              <p:par>
                                <p:cTn id="113" presetID="12" presetClass="entr" presetSubtype="8" fill="hold" grpId="0" nodeType="afterEffect">
                                  <p:stCondLst>
                                    <p:cond delay="0"/>
                                  </p:stCondLst>
                                  <p:childTnLst>
                                    <p:set>
                                      <p:cBhvr>
                                        <p:cTn id="114" dur="1" fill="hold">
                                          <p:stCondLst>
                                            <p:cond delay="0"/>
                                          </p:stCondLst>
                                        </p:cTn>
                                        <p:tgtEl>
                                          <p:spTgt spid="112662"/>
                                        </p:tgtEl>
                                        <p:attrNameLst>
                                          <p:attrName>style.visibility</p:attrName>
                                        </p:attrNameLst>
                                      </p:cBhvr>
                                      <p:to>
                                        <p:strVal val="visible"/>
                                      </p:to>
                                    </p:set>
                                    <p:animEffect transition="in" filter="slide(fromLeft)">
                                      <p:cBhvr>
                                        <p:cTn id="115" dur="500"/>
                                        <p:tgtEl>
                                          <p:spTgt spid="112662"/>
                                        </p:tgtEl>
                                      </p:cBhvr>
                                    </p:animEffect>
                                  </p:childTnLst>
                                </p:cTn>
                              </p:par>
                            </p:childTnLst>
                          </p:cTn>
                        </p:par>
                        <p:par>
                          <p:cTn id="116" fill="hold" nodeType="afterGroup">
                            <p:stCondLst>
                              <p:cond delay="13000"/>
                            </p:stCondLst>
                            <p:childTnLst>
                              <p:par>
                                <p:cTn id="117" presetID="23" presetClass="entr" presetSubtype="272" fill="hold" grpId="0" nodeType="afterEffect">
                                  <p:stCondLst>
                                    <p:cond delay="0"/>
                                  </p:stCondLst>
                                  <p:childTnLst>
                                    <p:set>
                                      <p:cBhvr>
                                        <p:cTn id="118" dur="1" fill="hold">
                                          <p:stCondLst>
                                            <p:cond delay="0"/>
                                          </p:stCondLst>
                                        </p:cTn>
                                        <p:tgtEl>
                                          <p:spTgt spid="112688"/>
                                        </p:tgtEl>
                                        <p:attrNameLst>
                                          <p:attrName>style.visibility</p:attrName>
                                        </p:attrNameLst>
                                      </p:cBhvr>
                                      <p:to>
                                        <p:strVal val="visible"/>
                                      </p:to>
                                    </p:set>
                                    <p:anim calcmode="lin" valueType="num">
                                      <p:cBhvr>
                                        <p:cTn id="119" dur="500" fill="hold"/>
                                        <p:tgtEl>
                                          <p:spTgt spid="112688"/>
                                        </p:tgtEl>
                                        <p:attrNameLst>
                                          <p:attrName>ppt_w</p:attrName>
                                        </p:attrNameLst>
                                      </p:cBhvr>
                                      <p:tavLst>
                                        <p:tav tm="0">
                                          <p:val>
                                            <p:strVal val="2/3*#ppt_w"/>
                                          </p:val>
                                        </p:tav>
                                        <p:tav tm="100000">
                                          <p:val>
                                            <p:strVal val="#ppt_w"/>
                                          </p:val>
                                        </p:tav>
                                      </p:tavLst>
                                    </p:anim>
                                    <p:anim calcmode="lin" valueType="num">
                                      <p:cBhvr>
                                        <p:cTn id="120" dur="500" fill="hold"/>
                                        <p:tgtEl>
                                          <p:spTgt spid="112688"/>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P spid="112651" grpId="0" animBg="1" autoUpdateAnimBg="0"/>
      <p:bldP spid="112652" grpId="0" animBg="1" autoUpdateAnimBg="0"/>
      <p:bldP spid="112653" grpId="0" animBg="1" autoUpdateAnimBg="0"/>
      <p:bldP spid="112655" grpId="0" animBg="1" autoUpdateAnimBg="0"/>
      <p:bldP spid="112656" grpId="0" animBg="1" autoUpdateAnimBg="0"/>
      <p:bldP spid="112657" grpId="0" animBg="1" autoUpdateAnimBg="0"/>
      <p:bldP spid="112658" grpId="0" animBg="1" autoUpdateAnimBg="0"/>
      <p:bldP spid="112659" grpId="0" animBg="1" autoUpdateAnimBg="0"/>
      <p:bldP spid="112660" grpId="0" animBg="1" autoUpdateAnimBg="0"/>
      <p:bldP spid="112661" grpId="0" animBg="1" autoUpdateAnimBg="0"/>
      <p:bldP spid="112662" grpId="0" animBg="1" autoUpdateAnimBg="0"/>
      <p:bldP spid="112664" grpId="0" animBg="1"/>
      <p:bldP spid="112665" grpId="0" animBg="1"/>
      <p:bldP spid="112666" grpId="0" animBg="1"/>
      <p:bldP spid="112667" grpId="0" animBg="1"/>
      <p:bldP spid="112668" grpId="0" animBg="1"/>
      <p:bldP spid="112669" grpId="0" animBg="1"/>
      <p:bldP spid="112670" grpId="0" animBg="1"/>
      <p:bldP spid="112671" grpId="0" animBg="1"/>
      <p:bldP spid="112672" grpId="0" animBg="1"/>
      <p:bldP spid="112679" grpId="0" autoUpdateAnimBg="0"/>
      <p:bldP spid="112687" grpId="0" autoUpdateAnimBg="0"/>
      <p:bldP spid="11268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C0A6E53-D535-4F96-A429-F8513D616A17}" type="slidenum">
              <a:rPr kumimoji="0" lang="zh-TW" altLang="en-US" smtClean="0">
                <a:latin typeface="Times New Roman" pitchFamily="18" charset="0"/>
              </a:rPr>
              <a:pPr eaLnBrk="1" hangingPunct="1"/>
              <a:t>70</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2396716" y="2852552"/>
            <a:ext cx="5112569" cy="1152897"/>
          </a:xfrm>
          <a:solidFill>
            <a:schemeClr val="accent3">
              <a:lumMod val="95000"/>
            </a:schemeClr>
          </a:solidFill>
        </p:spPr>
        <p:txBody>
          <a:bodyPr/>
          <a:lstStyle/>
          <a:p>
            <a:pPr eaLnBrk="1" hangingPunct="1">
              <a:defRPr/>
            </a:pPr>
            <a:r>
              <a:rPr lang="zh-TW" altLang="zh-TW" sz="5400" dirty="0"/>
              <a:t>稽核前準備作業</a:t>
            </a:r>
            <a:endParaRPr lang="zh-TW" altLang="en-US" sz="5400" dirty="0" smtClean="0">
              <a:solidFill>
                <a:srgbClr val="000066"/>
              </a:solidFill>
              <a:latin typeface="Arial" pitchFamily="34" charset="0"/>
              <a:ea typeface="標楷體" pitchFamily="65" charset="-120"/>
            </a:endParaRPr>
          </a:p>
        </p:txBody>
      </p:sp>
    </p:spTree>
    <p:extLst>
      <p:ext uri="{BB962C8B-B14F-4D97-AF65-F5344CB8AC3E}">
        <p14:creationId xmlns:p14="http://schemas.microsoft.com/office/powerpoint/2010/main" val="121728419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71</a:t>
            </a:fld>
            <a:endParaRPr kumimoji="0" lang="en-US" altLang="zh-TW" sz="1000">
              <a:latin typeface="+mn-lt"/>
            </a:endParaRPr>
          </a:p>
        </p:txBody>
      </p:sp>
      <p:sp>
        <p:nvSpPr>
          <p:cNvPr id="16405" name="標題 1"/>
          <p:cNvSpPr>
            <a:spLocks/>
          </p:cNvSpPr>
          <p:nvPr/>
        </p:nvSpPr>
        <p:spPr bwMode="auto">
          <a:xfrm>
            <a:off x="1040474" y="-22225"/>
            <a:ext cx="8089900" cy="1008063"/>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規畫稽核</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計劃</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689527" y="1124744"/>
            <a:ext cx="8526947"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800" dirty="0"/>
              <a:t>1.</a:t>
            </a:r>
            <a:r>
              <a:rPr lang="zh-TW" altLang="zh-TW" sz="2800" dirty="0"/>
              <a:t>年度稽核規劃</a:t>
            </a:r>
          </a:p>
          <a:p>
            <a:pPr marL="266700"/>
            <a:r>
              <a:rPr lang="zh-TW" altLang="zh-TW" sz="2800" dirty="0"/>
              <a:t>每年應至少各辦理一次，稽核之期間至少應涵蓋十二個月份，並可自前一年度開始進行跨年度之稽核，其前後年度之起迄時間應分別相互銜接。</a:t>
            </a:r>
          </a:p>
          <a:p>
            <a:r>
              <a:rPr lang="en-US" altLang="zh-TW" sz="2800" dirty="0"/>
              <a:t>2.</a:t>
            </a:r>
            <a:r>
              <a:rPr lang="zh-TW" altLang="zh-TW" sz="2800" dirty="0"/>
              <a:t>專案稽核規劃</a:t>
            </a:r>
          </a:p>
          <a:p>
            <a:pPr marL="266700"/>
            <a:r>
              <a:rPr lang="zh-TW" altLang="zh-TW" sz="2800" dirty="0"/>
              <a:t>可針對指定案件或異常事項等辦理專案稽核。另辦理跨年度稽核時，如發現跨越前一年期間存有內部控制重大缺失，應就當年未能及時納入稽核期間，針對該等重大缺失擇定相關事項辦理專案稽核。</a:t>
            </a:r>
          </a:p>
          <a:p>
            <a:r>
              <a:rPr lang="en-US" altLang="zh-TW" sz="2800" dirty="0"/>
              <a:t>3.</a:t>
            </a:r>
            <a:r>
              <a:rPr lang="zh-TW" altLang="zh-TW" sz="2800" dirty="0"/>
              <a:t>稽核計畫擬定</a:t>
            </a:r>
          </a:p>
          <a:p>
            <a:pPr marL="266700"/>
            <a:r>
              <a:rPr lang="zh-TW" altLang="zh-TW" sz="2800" dirty="0"/>
              <a:t>「年度稽核計畫」一般是由內控推動單位負責擬定</a:t>
            </a:r>
            <a:r>
              <a:rPr lang="zh-TW" altLang="zh-TW" sz="2800" dirty="0" smtClean="0"/>
              <a:t>。</a:t>
            </a:r>
            <a:endParaRPr lang="zh-TW" altLang="zh-TW" sz="2800" dirty="0"/>
          </a:p>
        </p:txBody>
      </p:sp>
    </p:spTree>
    <p:extLst>
      <p:ext uri="{BB962C8B-B14F-4D97-AF65-F5344CB8AC3E}">
        <p14:creationId xmlns:p14="http://schemas.microsoft.com/office/powerpoint/2010/main" val="2742457003"/>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72</a:t>
            </a:fld>
            <a:endParaRPr kumimoji="0" lang="en-US" altLang="zh-TW" sz="1000">
              <a:latin typeface="+mn-lt"/>
            </a:endParaRPr>
          </a:p>
        </p:txBody>
      </p:sp>
      <p:sp>
        <p:nvSpPr>
          <p:cNvPr id="16405" name="標題 1"/>
          <p:cNvSpPr>
            <a:spLocks/>
          </p:cNvSpPr>
          <p:nvPr/>
        </p:nvSpPr>
        <p:spPr bwMode="auto">
          <a:xfrm>
            <a:off x="908050" y="124520"/>
            <a:ext cx="8089900" cy="725190"/>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規畫稽核計劃</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818541" y="836712"/>
            <a:ext cx="8022891" cy="554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800" dirty="0" smtClean="0"/>
              <a:t>4</a:t>
            </a:r>
            <a:r>
              <a:rPr lang="en-US" altLang="zh-TW" sz="2800" dirty="0"/>
              <a:t>.</a:t>
            </a:r>
            <a:r>
              <a:rPr lang="zh-TW" altLang="zh-TW" sz="2800" dirty="0"/>
              <a:t>受稽作業選定</a:t>
            </a:r>
          </a:p>
          <a:p>
            <a:pPr marL="361950"/>
            <a:r>
              <a:rPr lang="zh-TW" altLang="zh-TW" sz="2800" dirty="0"/>
              <a:t>所有「控制作業」皆應輪流排入，可視往常表現與重要性適當調整。並可以適當年度為周期，依據比例分批執行（如以三年為周期，每一年稽核三分之一，三年之內完成所有項目稽核）。</a:t>
            </a:r>
          </a:p>
          <a:p>
            <a:r>
              <a:rPr lang="en-US" altLang="zh-TW" sz="2800" dirty="0"/>
              <a:t>5.</a:t>
            </a:r>
            <a:r>
              <a:rPr lang="zh-TW" altLang="zh-TW" sz="2800" dirty="0"/>
              <a:t>時程考量</a:t>
            </a:r>
          </a:p>
          <a:p>
            <a:pPr marL="361950"/>
            <a:r>
              <a:rPr lang="zh-TW" altLang="zh-TW" sz="2800" dirty="0"/>
              <a:t>排定「年度稽核計畫」時應考量避開工作旺季（如上級督導、年終盤點、年底結案）。</a:t>
            </a:r>
          </a:p>
          <a:p>
            <a:r>
              <a:rPr lang="en-US" altLang="zh-TW" sz="2800" dirty="0"/>
              <a:t>6.</a:t>
            </a:r>
            <a:r>
              <a:rPr lang="zh-TW" altLang="zh-TW" sz="2800" dirty="0"/>
              <a:t>核准</a:t>
            </a:r>
          </a:p>
          <a:p>
            <a:pPr marL="266700"/>
            <a:r>
              <a:rPr lang="zh-TW" altLang="zh-TW" sz="2800" dirty="0"/>
              <a:t>「年度稽核計畫」應呈送內控小組召集人核准。</a:t>
            </a:r>
          </a:p>
          <a:p>
            <a:r>
              <a:rPr lang="en-US" altLang="zh-TW" sz="2800" dirty="0"/>
              <a:t>7.</a:t>
            </a:r>
            <a:r>
              <a:rPr lang="zh-TW" altLang="zh-TW" sz="2800" dirty="0"/>
              <a:t>變更</a:t>
            </a:r>
          </a:p>
          <a:p>
            <a:pPr marL="361950"/>
            <a:r>
              <a:rPr lang="zh-TW" altLang="zh-TW" sz="2800" dirty="0"/>
              <a:t>「年度稽核計畫」需變更時，應由原排定及核准人重行審查。</a:t>
            </a:r>
            <a:endParaRPr lang="zh-TW" altLang="en-US" sz="2800" dirty="0">
              <a:latin typeface="標楷體" pitchFamily="65" charset="-120"/>
            </a:endParaRPr>
          </a:p>
        </p:txBody>
      </p:sp>
    </p:spTree>
    <p:extLst>
      <p:ext uri="{BB962C8B-B14F-4D97-AF65-F5344CB8AC3E}">
        <p14:creationId xmlns:p14="http://schemas.microsoft.com/office/powerpoint/2010/main" val="419747454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73</a:t>
            </a:fld>
            <a:endParaRPr kumimoji="0" lang="en-US" altLang="zh-TW" sz="1000">
              <a:latin typeface="+mn-lt"/>
            </a:endParaRPr>
          </a:p>
        </p:txBody>
      </p:sp>
      <p:sp>
        <p:nvSpPr>
          <p:cNvPr id="16405" name="標題 1"/>
          <p:cNvSpPr>
            <a:spLocks/>
          </p:cNvSpPr>
          <p:nvPr/>
        </p:nvSpPr>
        <p:spPr bwMode="auto">
          <a:xfrm>
            <a:off x="1040474" y="-22225"/>
            <a:ext cx="8089900" cy="1008063"/>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成立稽核小組</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818541" y="1124744"/>
            <a:ext cx="8347090"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TW" sz="2800" dirty="0"/>
              <a:t>1.</a:t>
            </a:r>
            <a:r>
              <a:rPr lang="zh-TW" altLang="zh-TW" sz="2800" dirty="0"/>
              <a:t>召集人</a:t>
            </a:r>
          </a:p>
          <a:p>
            <a:pPr marL="361950" algn="just"/>
            <a:r>
              <a:rPr lang="zh-TW" altLang="zh-TW" sz="2800" dirty="0"/>
              <a:t>各機關應成立內部稽核單位辦理內部稽核工作，並由副首長以上人員擔任召集人。但業務屬性單純或規模較小者，得併由上級機關統籌辦理，並得統籌調派所屬人力交互檢查。</a:t>
            </a:r>
          </a:p>
          <a:p>
            <a:pPr algn="just"/>
            <a:r>
              <a:rPr lang="en-US" altLang="zh-TW" sz="2800" dirty="0"/>
              <a:t>2.</a:t>
            </a:r>
            <a:r>
              <a:rPr lang="zh-TW" altLang="zh-TW" sz="2800" dirty="0"/>
              <a:t>幕僚單位</a:t>
            </a:r>
          </a:p>
          <a:p>
            <a:pPr marL="266700" algn="just"/>
            <a:r>
              <a:rPr lang="zh-TW" altLang="zh-TW" sz="2800" dirty="0"/>
              <a:t>機關採任務編組方式設置內部稽核單位者，其幕僚作業原則由綜合規劃單位辦理。但機關首長得視機關屬性及業務性質指定適當單位辦理之</a:t>
            </a:r>
            <a:r>
              <a:rPr lang="zh-TW" altLang="zh-TW" sz="2800" dirty="0" smtClean="0"/>
              <a:t>。</a:t>
            </a:r>
            <a:endParaRPr lang="zh-TW" altLang="zh-TW" sz="2800" dirty="0"/>
          </a:p>
        </p:txBody>
      </p:sp>
    </p:spTree>
    <p:extLst>
      <p:ext uri="{BB962C8B-B14F-4D97-AF65-F5344CB8AC3E}">
        <p14:creationId xmlns:p14="http://schemas.microsoft.com/office/powerpoint/2010/main" val="37057719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74</a:t>
            </a:fld>
            <a:endParaRPr kumimoji="0" lang="en-US" altLang="zh-TW" sz="1000">
              <a:latin typeface="+mn-lt"/>
            </a:endParaRPr>
          </a:p>
        </p:txBody>
      </p:sp>
      <p:sp>
        <p:nvSpPr>
          <p:cNvPr id="16405" name="標題 1"/>
          <p:cNvSpPr>
            <a:spLocks/>
          </p:cNvSpPr>
          <p:nvPr/>
        </p:nvSpPr>
        <p:spPr bwMode="auto">
          <a:xfrm>
            <a:off x="1040474" y="-22225"/>
            <a:ext cx="8089900" cy="1008063"/>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成立稽核小組</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818541" y="1124744"/>
            <a:ext cx="8166907"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TW" sz="2800" dirty="0" smtClean="0"/>
              <a:t>3</a:t>
            </a:r>
            <a:r>
              <a:rPr lang="en-US" altLang="zh-TW" sz="2800" dirty="0"/>
              <a:t>.</a:t>
            </a:r>
            <a:r>
              <a:rPr lang="zh-TW" altLang="zh-TW" sz="2800" dirty="0"/>
              <a:t>稽核人員組成</a:t>
            </a:r>
          </a:p>
          <a:p>
            <a:pPr marL="628650" indent="-361950" algn="just"/>
            <a:r>
              <a:rPr lang="en-US" altLang="zh-TW" sz="2800" dirty="0"/>
              <a:t>(1)</a:t>
            </a:r>
            <a:r>
              <a:rPr lang="zh-TW" altLang="zh-TW" sz="2800" dirty="0"/>
              <a:t>各機關內部稽核工作得視業務需要，調度施政管考、資訊安全稽核、政風查核、政府採購稽核、工程施工查核、國家關鍵基礎設施安全防護、人事考核、內部審核、事務管理工作檢核及其他稽核職能</a:t>
            </a:r>
            <a:r>
              <a:rPr lang="en-US" altLang="zh-TW" sz="2800" dirty="0"/>
              <a:t>(</a:t>
            </a:r>
            <a:r>
              <a:rPr lang="zh-TW" altLang="zh-TW" sz="2800" dirty="0"/>
              <a:t>以下簡稱稽核評估職能</a:t>
            </a:r>
            <a:r>
              <a:rPr lang="en-US" altLang="zh-TW" sz="2800" dirty="0"/>
              <a:t>)</a:t>
            </a:r>
            <a:r>
              <a:rPr lang="zh-TW" altLang="zh-TW" sz="2800" dirty="0"/>
              <a:t>單位人員及主要核心或高風險業務等單位人員</a:t>
            </a:r>
            <a:r>
              <a:rPr lang="zh-TW" altLang="zh-TW" sz="2800" dirty="0" smtClean="0"/>
              <a:t>辦理</a:t>
            </a:r>
            <a:endParaRPr lang="en-US" altLang="zh-TW" sz="2800" dirty="0" smtClean="0"/>
          </a:p>
          <a:p>
            <a:pPr marL="628650" indent="-361950" algn="just"/>
            <a:r>
              <a:rPr lang="en-US" altLang="zh-TW" sz="2800" dirty="0" smtClean="0"/>
              <a:t>(</a:t>
            </a:r>
            <a:r>
              <a:rPr lang="en-US" altLang="zh-TW" sz="2800" dirty="0"/>
              <a:t>2)</a:t>
            </a:r>
            <a:r>
              <a:rPr lang="zh-TW" altLang="zh-TW" sz="2800" dirty="0"/>
              <a:t>稽核人員不得針對過去一年內、目前或即將負責承辦業務執行稽核</a:t>
            </a:r>
            <a:r>
              <a:rPr lang="zh-TW" altLang="zh-TW" sz="2800" dirty="0" smtClean="0"/>
              <a:t>。</a:t>
            </a:r>
            <a:endParaRPr lang="en-US" altLang="zh-TW" sz="2800" dirty="0" smtClean="0"/>
          </a:p>
          <a:p>
            <a:pPr marL="628650" indent="-361950" algn="just"/>
            <a:r>
              <a:rPr lang="en-US" altLang="zh-TW" sz="2800" dirty="0" smtClean="0"/>
              <a:t>(</a:t>
            </a:r>
            <a:r>
              <a:rPr lang="en-US" altLang="zh-TW" sz="2800" dirty="0"/>
              <a:t>3)</a:t>
            </a:r>
            <a:r>
              <a:rPr lang="zh-TW" altLang="zh-TW" sz="2800" dirty="0"/>
              <a:t>前項所定過去一年內，其他法令有特別規定者，從其規定</a:t>
            </a:r>
            <a:r>
              <a:rPr lang="zh-TW" altLang="zh-TW" sz="2800" dirty="0" smtClean="0"/>
              <a:t>。</a:t>
            </a:r>
            <a:endParaRPr lang="zh-TW" altLang="zh-TW" sz="2800" dirty="0"/>
          </a:p>
        </p:txBody>
      </p:sp>
    </p:spTree>
    <p:extLst>
      <p:ext uri="{BB962C8B-B14F-4D97-AF65-F5344CB8AC3E}">
        <p14:creationId xmlns:p14="http://schemas.microsoft.com/office/powerpoint/2010/main" val="8439790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p:txBody>
          <a:bodyPr/>
          <a:lstStyle/>
          <a:p>
            <a:pPr>
              <a:defRPr/>
            </a:pPr>
            <a:fld id="{7DE38AED-0506-4C6A-9D3F-B01E0ABB33C7}" type="slidenum">
              <a:rPr lang="en-US" altLang="zh-TW"/>
              <a:pPr>
                <a:defRPr/>
              </a:pPr>
              <a:t>75</a:t>
            </a:fld>
            <a:endParaRPr lang="en-US" altLang="zh-TW"/>
          </a:p>
        </p:txBody>
      </p:sp>
      <p:sp>
        <p:nvSpPr>
          <p:cNvPr id="207874" name="Rectangle 2"/>
          <p:cNvSpPr>
            <a:spLocks noGrp="1" noChangeArrowheads="1"/>
          </p:cNvSpPr>
          <p:nvPr>
            <p:ph type="title"/>
          </p:nvPr>
        </p:nvSpPr>
        <p:spPr>
          <a:xfrm>
            <a:off x="488504" y="404664"/>
            <a:ext cx="8915400" cy="1139825"/>
          </a:xfrm>
        </p:spPr>
        <p:txBody>
          <a:bodyPr/>
          <a:lstStyle/>
          <a:p>
            <a:pPr>
              <a:defRPr/>
            </a:pPr>
            <a:r>
              <a:rPr lang="zh-TW" altLang="zh-TW" sz="4000" kern="1200" dirty="0">
                <a:solidFill>
                  <a:srgbClr val="C00000"/>
                </a:solidFill>
                <a:effectLst>
                  <a:outerShdw blurRad="38100" dist="38100" dir="2700000" algn="tl">
                    <a:srgbClr val="000000">
                      <a:alpha val="43137"/>
                    </a:srgbClr>
                  </a:outerShdw>
                </a:effectLst>
                <a:latin typeface="標楷體" pitchFamily="65" charset="-120"/>
                <a:ea typeface="標楷體" pitchFamily="65" charset="-120"/>
                <a:cs typeface="+mn-cs"/>
              </a:rPr>
              <a:t>訓練稽核人員</a:t>
            </a:r>
            <a:endParaRPr lang="zh-TW" altLang="en-US" sz="4000" kern="1200" dirty="0">
              <a:solidFill>
                <a:srgbClr val="C00000"/>
              </a:solidFill>
              <a:effectLst>
                <a:outerShdw blurRad="38100" dist="38100" dir="2700000" algn="tl">
                  <a:srgbClr val="000000">
                    <a:alpha val="43137"/>
                  </a:srgbClr>
                </a:outerShdw>
              </a:effectLst>
              <a:latin typeface="標楷體" pitchFamily="65" charset="-120"/>
              <a:ea typeface="標楷體" pitchFamily="65" charset="-120"/>
              <a:cs typeface="+mn-cs"/>
            </a:endParaRPr>
          </a:p>
        </p:txBody>
      </p:sp>
      <p:sp>
        <p:nvSpPr>
          <p:cNvPr id="207875" name="Rectangle 3"/>
          <p:cNvSpPr>
            <a:spLocks noGrp="1" noChangeArrowheads="1"/>
          </p:cNvSpPr>
          <p:nvPr>
            <p:ph type="body" idx="1"/>
          </p:nvPr>
        </p:nvSpPr>
        <p:spPr>
          <a:xfrm>
            <a:off x="2072680" y="1700808"/>
            <a:ext cx="5832648" cy="3456384"/>
          </a:xfrm>
        </p:spPr>
        <p:txBody>
          <a:bodyPr/>
          <a:lstStyle/>
          <a:p>
            <a:pPr marL="0" indent="0">
              <a:lnSpc>
                <a:spcPct val="150000"/>
              </a:lnSpc>
              <a:buNone/>
            </a:pPr>
            <a:r>
              <a:rPr lang="zh-TW" altLang="zh-TW" dirty="0"/>
              <a:t>稽核人員應接受如下訓練。</a:t>
            </a:r>
          </a:p>
          <a:p>
            <a:pPr marL="0" indent="0">
              <a:lnSpc>
                <a:spcPct val="150000"/>
              </a:lnSpc>
              <a:buNone/>
            </a:pPr>
            <a:r>
              <a:rPr lang="en-US" altLang="zh-TW" dirty="0"/>
              <a:t>1.</a:t>
            </a:r>
            <a:r>
              <a:rPr lang="zh-TW" altLang="zh-TW" dirty="0"/>
              <a:t>內部控制之相關訓練</a:t>
            </a:r>
          </a:p>
          <a:p>
            <a:pPr marL="0" indent="0">
              <a:lnSpc>
                <a:spcPct val="150000"/>
              </a:lnSpc>
              <a:buNone/>
            </a:pPr>
            <a:r>
              <a:rPr lang="en-US" altLang="zh-TW" dirty="0"/>
              <a:t>2.</a:t>
            </a:r>
            <a:r>
              <a:rPr lang="zh-TW" altLang="zh-TW" dirty="0"/>
              <a:t>內部稽核訓練</a:t>
            </a:r>
          </a:p>
          <a:p>
            <a:pPr marL="0" indent="0">
              <a:lnSpc>
                <a:spcPct val="150000"/>
              </a:lnSpc>
              <a:buNone/>
            </a:pPr>
            <a:r>
              <a:rPr lang="en-US" altLang="zh-TW" dirty="0"/>
              <a:t>3.</a:t>
            </a:r>
            <a:r>
              <a:rPr lang="zh-TW" altLang="zh-TW" dirty="0"/>
              <a:t>內部稽核實務演練</a:t>
            </a:r>
          </a:p>
        </p:txBody>
      </p:sp>
    </p:spTree>
    <p:extLst>
      <p:ext uri="{BB962C8B-B14F-4D97-AF65-F5344CB8AC3E}">
        <p14:creationId xmlns:p14="http://schemas.microsoft.com/office/powerpoint/2010/main" val="22304186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7874"/>
                                        </p:tgtEl>
                                        <p:attrNameLst>
                                          <p:attrName>style.visibility</p:attrName>
                                        </p:attrNameLst>
                                      </p:cBhvr>
                                      <p:to>
                                        <p:strVal val="visible"/>
                                      </p:to>
                                    </p:set>
                                    <p:animEffect transition="in" filter="dissolve">
                                      <p:cBhvr>
                                        <p:cTn id="7" dur="500"/>
                                        <p:tgtEl>
                                          <p:spTgt spid="20787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875"/>
                                        </p:tgtEl>
                                        <p:attrNameLst>
                                          <p:attrName>style.visibility</p:attrName>
                                        </p:attrNameLst>
                                      </p:cBhvr>
                                      <p:to>
                                        <p:strVal val="visible"/>
                                      </p:to>
                                    </p:set>
                                    <p:animEffect transition="in" filter="blinds(horizontal)">
                                      <p:cBhvr>
                                        <p:cTn id="11" dur="500"/>
                                        <p:tgtEl>
                                          <p:spTgt spid="207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utoUpdateAnimBg="0"/>
      <p:bldP spid="20787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76</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工作文件準備</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013563" y="1484784"/>
            <a:ext cx="7878875"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800" dirty="0"/>
              <a:t>1.</a:t>
            </a:r>
            <a:r>
              <a:rPr lang="zh-TW" altLang="zh-TW" sz="3200" dirty="0"/>
              <a:t>取得並檢視控制作業</a:t>
            </a:r>
          </a:p>
          <a:p>
            <a:pPr marL="361950"/>
            <a:r>
              <a:rPr lang="zh-TW" altLang="zh-TW" sz="3200" dirty="0"/>
              <a:t>先行了解受稽單位之「控制作業」與「控制重點」。</a:t>
            </a:r>
          </a:p>
          <a:p>
            <a:r>
              <a:rPr lang="en-US" altLang="zh-TW" sz="3200" dirty="0"/>
              <a:t>2.</a:t>
            </a:r>
            <a:r>
              <a:rPr lang="zh-TW" altLang="zh-TW" sz="3200" dirty="0"/>
              <a:t>發出內部稽核通知</a:t>
            </a:r>
          </a:p>
          <a:p>
            <a:pPr marL="361950"/>
            <a:r>
              <a:rPr lang="zh-TW" altLang="zh-TW" sz="3200" dirty="0"/>
              <a:t>通知受稽單位應準備事項。</a:t>
            </a:r>
          </a:p>
          <a:p>
            <a:r>
              <a:rPr lang="en-US" altLang="zh-TW" sz="3200" dirty="0"/>
              <a:t>3.</a:t>
            </a:r>
            <a:r>
              <a:rPr lang="zh-TW" altLang="zh-TW" sz="3200" dirty="0"/>
              <a:t>製作內部稽核查檢表</a:t>
            </a:r>
          </a:p>
          <a:p>
            <a:pPr marL="361950"/>
            <a:r>
              <a:rPr lang="zh-TW" altLang="zh-TW" sz="3200" dirty="0"/>
              <a:t>依「控制作業」之「控制重點」內容編製「內部稽核查檢表」</a:t>
            </a:r>
            <a:r>
              <a:rPr lang="zh-TW" altLang="zh-TW" sz="2800" dirty="0"/>
              <a:t>。</a:t>
            </a:r>
          </a:p>
        </p:txBody>
      </p:sp>
    </p:spTree>
    <p:extLst>
      <p:ext uri="{BB962C8B-B14F-4D97-AF65-F5344CB8AC3E}">
        <p14:creationId xmlns:p14="http://schemas.microsoft.com/office/powerpoint/2010/main" val="170750555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77</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受稽單位準備</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013563" y="1484784"/>
            <a:ext cx="7878875"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1950" indent="-361950"/>
            <a:r>
              <a:rPr lang="en-US" altLang="zh-TW" sz="3200" dirty="0"/>
              <a:t>1.</a:t>
            </a:r>
            <a:r>
              <a:rPr lang="zh-TW" altLang="zh-TW" sz="3200" dirty="0"/>
              <a:t>安排與稽核員等數量之陪審人員。</a:t>
            </a:r>
          </a:p>
          <a:p>
            <a:pPr marL="361950" indent="-361950"/>
            <a:r>
              <a:rPr lang="en-US" altLang="zh-TW" sz="3200" dirty="0"/>
              <a:t>2.</a:t>
            </a:r>
            <a:r>
              <a:rPr lang="zh-TW" altLang="zh-TW" sz="3200" dirty="0"/>
              <a:t>將稽核日期與行程通知相關人員，並要求各業務承辦人員於當時在場。</a:t>
            </a:r>
          </a:p>
          <a:p>
            <a:pPr marL="361950" indent="-361950"/>
            <a:r>
              <a:rPr lang="en-US" altLang="zh-TW" sz="3200" dirty="0"/>
              <a:t>3.</a:t>
            </a:r>
            <a:r>
              <a:rPr lang="zh-TW" altLang="zh-TW" sz="3200" dirty="0"/>
              <a:t>各業務承辦人員若因故無法在場時，應指定職務代理人。</a:t>
            </a:r>
          </a:p>
          <a:p>
            <a:pPr marL="361950" indent="-361950"/>
            <a:r>
              <a:rPr lang="en-US" altLang="zh-TW" sz="3200" dirty="0"/>
              <a:t>4.</a:t>
            </a:r>
            <a:r>
              <a:rPr lang="zh-TW" altLang="zh-TW" sz="3200" dirty="0"/>
              <a:t>備妥內部稽核所需要之標準文件與執行紀錄。</a:t>
            </a:r>
          </a:p>
          <a:p>
            <a:pPr marL="361950" indent="-361950"/>
            <a:r>
              <a:rPr lang="en-US" altLang="zh-TW" sz="3200" dirty="0"/>
              <a:t>5.</a:t>
            </a:r>
            <a:r>
              <a:rPr lang="zh-TW" altLang="zh-TW" sz="3200" dirty="0"/>
              <a:t>啟始與總結會議的場地安排</a:t>
            </a:r>
          </a:p>
        </p:txBody>
      </p:sp>
    </p:spTree>
    <p:extLst>
      <p:ext uri="{BB962C8B-B14F-4D97-AF65-F5344CB8AC3E}">
        <p14:creationId xmlns:p14="http://schemas.microsoft.com/office/powerpoint/2010/main" val="107368246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C0A6E53-D535-4F96-A429-F8513D616A17}" type="slidenum">
              <a:rPr kumimoji="0" lang="zh-TW" altLang="en-US" smtClean="0">
                <a:latin typeface="Times New Roman" pitchFamily="18" charset="0"/>
              </a:rPr>
              <a:pPr eaLnBrk="1" hangingPunct="1"/>
              <a:t>78</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2396716" y="2852552"/>
            <a:ext cx="5112569" cy="1152897"/>
          </a:xfrm>
          <a:solidFill>
            <a:schemeClr val="accent3">
              <a:lumMod val="95000"/>
            </a:schemeClr>
          </a:solidFill>
        </p:spPr>
        <p:txBody>
          <a:bodyPr/>
          <a:lstStyle/>
          <a:p>
            <a:pPr eaLnBrk="1" hangingPunct="1">
              <a:defRPr/>
            </a:pPr>
            <a:r>
              <a:rPr lang="zh-TW" altLang="zh-TW" sz="5400" dirty="0" smtClean="0"/>
              <a:t>稽核</a:t>
            </a:r>
            <a:r>
              <a:rPr lang="zh-TW" altLang="en-US" sz="5400" dirty="0" smtClean="0"/>
              <a:t>施行</a:t>
            </a:r>
            <a:r>
              <a:rPr lang="zh-TW" altLang="zh-TW" sz="5400" dirty="0" smtClean="0"/>
              <a:t>作業</a:t>
            </a:r>
            <a:endParaRPr lang="zh-TW" altLang="en-US" sz="5400" dirty="0" smtClean="0">
              <a:solidFill>
                <a:srgbClr val="000066"/>
              </a:solidFill>
              <a:latin typeface="Arial" pitchFamily="34" charset="0"/>
              <a:ea typeface="標楷體" pitchFamily="65" charset="-120"/>
            </a:endParaRPr>
          </a:p>
        </p:txBody>
      </p:sp>
    </p:spTree>
    <p:extLst>
      <p:ext uri="{BB962C8B-B14F-4D97-AF65-F5344CB8AC3E}">
        <p14:creationId xmlns:p14="http://schemas.microsoft.com/office/powerpoint/2010/main" val="65430356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488950" y="128937"/>
            <a:ext cx="8915400" cy="851793"/>
          </a:xfrm>
        </p:spPr>
        <p:txBody>
          <a:bodyPr/>
          <a:lstStyle/>
          <a:p>
            <a:pPr eaLnBrk="1" hangingPunct="1"/>
            <a:r>
              <a:rPr lang="zh-TW" altLang="en-US" sz="3600" dirty="0" smtClean="0">
                <a:ea typeface="標楷體" pitchFamily="65" charset="-120"/>
              </a:rPr>
              <a:t>會計師財務報表簽證意見</a:t>
            </a:r>
          </a:p>
        </p:txBody>
      </p:sp>
      <p:pic>
        <p:nvPicPr>
          <p:cNvPr id="2050" name="Picture 2" descr="http://ism.bwnet.com.tw/image/pool/sm/2019/02/66c7b266c88a00e468bddc2d494c897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688" y="984225"/>
            <a:ext cx="5469111" cy="546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7750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79</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召開啟始</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會議</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723142" y="1268760"/>
            <a:ext cx="6459717"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200000"/>
              </a:lnSpc>
            </a:pPr>
            <a:r>
              <a:rPr lang="en-US" altLang="zh-TW" sz="3200" dirty="0"/>
              <a:t>1.</a:t>
            </a:r>
            <a:r>
              <a:rPr lang="zh-TW" altLang="zh-TW" sz="3200" dirty="0"/>
              <a:t>雙方開場白及成員介紹。</a:t>
            </a:r>
          </a:p>
          <a:p>
            <a:pPr>
              <a:lnSpc>
                <a:spcPct val="200000"/>
              </a:lnSpc>
            </a:pPr>
            <a:r>
              <a:rPr lang="en-US" altLang="zh-TW" sz="3200" dirty="0"/>
              <a:t>2.</a:t>
            </a:r>
            <a:r>
              <a:rPr lang="zh-TW" altLang="zh-TW" sz="3200" dirty="0"/>
              <a:t>說明稽核方式及範圍。</a:t>
            </a:r>
          </a:p>
          <a:p>
            <a:pPr>
              <a:lnSpc>
                <a:spcPct val="200000"/>
              </a:lnSpc>
            </a:pPr>
            <a:r>
              <a:rPr lang="en-US" altLang="zh-TW" sz="3200" dirty="0"/>
              <a:t>3.</a:t>
            </a:r>
            <a:r>
              <a:rPr lang="zh-TW" altLang="zh-TW" sz="3200" dirty="0"/>
              <a:t>稽核時間表說明與再度確認。</a:t>
            </a:r>
          </a:p>
          <a:p>
            <a:pPr>
              <a:lnSpc>
                <a:spcPct val="200000"/>
              </a:lnSpc>
            </a:pPr>
            <a:r>
              <a:rPr lang="en-US" altLang="zh-TW" sz="3200" dirty="0"/>
              <a:t>4.</a:t>
            </a:r>
            <a:r>
              <a:rPr lang="zh-TW" altLang="zh-TW" sz="3200" dirty="0"/>
              <a:t>稽核調查結果的後續行動說明。</a:t>
            </a:r>
          </a:p>
          <a:p>
            <a:pPr>
              <a:lnSpc>
                <a:spcPct val="200000"/>
              </a:lnSpc>
            </a:pPr>
            <a:r>
              <a:rPr lang="en-US" altLang="zh-TW" sz="3200" dirty="0"/>
              <a:t>5.</a:t>
            </a:r>
            <a:r>
              <a:rPr lang="zh-TW" altLang="zh-TW" sz="3200" dirty="0"/>
              <a:t>約定總結會議的時間。</a:t>
            </a:r>
          </a:p>
        </p:txBody>
      </p:sp>
    </p:spTree>
    <p:extLst>
      <p:ext uri="{BB962C8B-B14F-4D97-AF65-F5344CB8AC3E}">
        <p14:creationId xmlns:p14="http://schemas.microsoft.com/office/powerpoint/2010/main" val="25691900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80</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執行稽核</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作業</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316596" y="1484784"/>
            <a:ext cx="7272808" cy="454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sz="2800" dirty="0"/>
              <a:t>1.</a:t>
            </a:r>
            <a:r>
              <a:rPr lang="zh-TW" altLang="zh-TW" sz="2800" dirty="0"/>
              <a:t>稽核方式</a:t>
            </a:r>
          </a:p>
          <a:p>
            <a:pPr marL="800100" indent="-438150">
              <a:spcBef>
                <a:spcPts val="1800"/>
              </a:spcBef>
            </a:pPr>
            <a:r>
              <a:rPr lang="en-US" altLang="zh-TW" sz="2800" dirty="0"/>
              <a:t>(1)</a:t>
            </a:r>
            <a:r>
              <a:rPr lang="zh-TW" altLang="zh-TW" sz="2800" dirty="0"/>
              <a:t>以事前製作完成的「內部稽核查檢表」逐項查證。</a:t>
            </a:r>
          </a:p>
          <a:p>
            <a:pPr marL="800100" indent="-438150"/>
            <a:r>
              <a:rPr lang="en-US" altLang="zh-TW" sz="2800" dirty="0"/>
              <a:t>(2)</a:t>
            </a:r>
            <a:r>
              <a:rPr lang="zh-TW" altLang="zh-TW" sz="2800" dirty="0"/>
              <a:t>將查證的結果記載於「內部稽核查檢表」上。</a:t>
            </a:r>
          </a:p>
          <a:p>
            <a:pPr marL="800100" indent="-438150"/>
            <a:r>
              <a:rPr lang="en-US" altLang="zh-TW" sz="2800" dirty="0"/>
              <a:t>(3)</a:t>
            </a:r>
            <a:r>
              <a:rPr lang="zh-TW" altLang="zh-TW" sz="2800" dirty="0"/>
              <a:t>若查證結果符合要求，則進行下一項目之查證。</a:t>
            </a:r>
          </a:p>
          <a:p>
            <a:pPr marL="800100" indent="-438150"/>
            <a:r>
              <a:rPr lang="en-US" altLang="zh-TW" sz="2800" dirty="0"/>
              <a:t>(4)</a:t>
            </a:r>
            <a:r>
              <a:rPr lang="zh-TW" altLang="zh-TW" sz="2800" dirty="0"/>
              <a:t>若查證結果不符合要求，則將客觀證據收集妥當，以作為開立「內部稽核報告」之依據。</a:t>
            </a:r>
          </a:p>
        </p:txBody>
      </p:sp>
    </p:spTree>
    <p:extLst>
      <p:ext uri="{BB962C8B-B14F-4D97-AF65-F5344CB8AC3E}">
        <p14:creationId xmlns:p14="http://schemas.microsoft.com/office/powerpoint/2010/main" val="1766439138"/>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81</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執行稽核</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作業</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316596" y="1196752"/>
            <a:ext cx="7272808" cy="512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TW" sz="2800" dirty="0"/>
              <a:t>2.</a:t>
            </a:r>
            <a:r>
              <a:rPr lang="zh-TW" altLang="zh-TW" sz="2800" dirty="0"/>
              <a:t>運用</a:t>
            </a:r>
            <a:r>
              <a:rPr lang="en-US" altLang="zh-TW" sz="2800" dirty="0"/>
              <a:t>5W2H</a:t>
            </a:r>
            <a:r>
              <a:rPr lang="zh-TW" altLang="zh-TW" sz="2800" dirty="0"/>
              <a:t>技巧詢問</a:t>
            </a:r>
          </a:p>
          <a:p>
            <a:pPr marL="361950">
              <a:lnSpc>
                <a:spcPct val="150000"/>
              </a:lnSpc>
            </a:pPr>
            <a:r>
              <a:rPr lang="en-US" altLang="zh-TW" sz="2800" dirty="0"/>
              <a:t>(1)Who</a:t>
            </a:r>
            <a:r>
              <a:rPr lang="zh-TW" altLang="zh-TW" sz="2800" dirty="0"/>
              <a:t>：誰負責？誰審核？異常誰處理？</a:t>
            </a:r>
          </a:p>
          <a:p>
            <a:pPr marL="361950">
              <a:lnSpc>
                <a:spcPct val="150000"/>
              </a:lnSpc>
            </a:pPr>
            <a:r>
              <a:rPr lang="en-US" altLang="zh-TW" sz="2800" dirty="0"/>
              <a:t>(2)What</a:t>
            </a:r>
            <a:r>
              <a:rPr lang="zh-TW" altLang="zh-TW" sz="2800" dirty="0"/>
              <a:t>：哪些項目？哪些事情？哪些物品？</a:t>
            </a:r>
          </a:p>
          <a:p>
            <a:pPr marL="361950">
              <a:lnSpc>
                <a:spcPct val="150000"/>
              </a:lnSpc>
            </a:pPr>
            <a:r>
              <a:rPr lang="en-US" altLang="zh-TW" sz="2800" dirty="0"/>
              <a:t>(3)When</a:t>
            </a:r>
            <a:r>
              <a:rPr lang="zh-TW" altLang="zh-TW" sz="2800" dirty="0"/>
              <a:t>：什麼時候？</a:t>
            </a:r>
          </a:p>
          <a:p>
            <a:pPr marL="361950">
              <a:lnSpc>
                <a:spcPct val="150000"/>
              </a:lnSpc>
            </a:pPr>
            <a:r>
              <a:rPr lang="en-US" altLang="zh-TW" sz="2800" dirty="0"/>
              <a:t>(4)Where</a:t>
            </a:r>
            <a:r>
              <a:rPr lang="zh-TW" altLang="zh-TW" sz="2800" dirty="0"/>
              <a:t>：什麼地方？</a:t>
            </a:r>
          </a:p>
          <a:p>
            <a:pPr marL="361950">
              <a:lnSpc>
                <a:spcPct val="150000"/>
              </a:lnSpc>
            </a:pPr>
            <a:r>
              <a:rPr lang="en-US" altLang="zh-TW" sz="2800" dirty="0"/>
              <a:t>(5)How</a:t>
            </a:r>
            <a:r>
              <a:rPr lang="zh-TW" altLang="zh-TW" sz="2800" dirty="0"/>
              <a:t>：怎麼做？</a:t>
            </a:r>
          </a:p>
          <a:p>
            <a:pPr marL="361950">
              <a:lnSpc>
                <a:spcPct val="150000"/>
              </a:lnSpc>
            </a:pPr>
            <a:r>
              <a:rPr lang="en-US" altLang="zh-TW" sz="2800" dirty="0"/>
              <a:t>(6)Why</a:t>
            </a:r>
            <a:r>
              <a:rPr lang="zh-TW" altLang="zh-TW" sz="2800" dirty="0"/>
              <a:t>：為什麼？原因？</a:t>
            </a:r>
          </a:p>
          <a:p>
            <a:pPr marL="361950">
              <a:lnSpc>
                <a:spcPct val="150000"/>
              </a:lnSpc>
            </a:pPr>
            <a:r>
              <a:rPr lang="en-US" altLang="zh-TW" sz="2800" dirty="0"/>
              <a:t>(7)How much</a:t>
            </a:r>
            <a:r>
              <a:rPr lang="zh-TW" altLang="zh-TW" sz="2800" dirty="0"/>
              <a:t>（</a:t>
            </a:r>
            <a:r>
              <a:rPr lang="en-US" altLang="zh-TW" sz="2800" dirty="0"/>
              <a:t>many</a:t>
            </a:r>
            <a:r>
              <a:rPr lang="zh-TW" altLang="zh-TW" sz="2800" dirty="0"/>
              <a:t>）：多少？</a:t>
            </a:r>
          </a:p>
        </p:txBody>
      </p:sp>
    </p:spTree>
    <p:extLst>
      <p:ext uri="{BB962C8B-B14F-4D97-AF65-F5344CB8AC3E}">
        <p14:creationId xmlns:p14="http://schemas.microsoft.com/office/powerpoint/2010/main" val="163652345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82</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執行稽核</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作業</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2162690" y="1484784"/>
            <a:ext cx="5580620" cy="454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TW" sz="3200" dirty="0"/>
              <a:t>3.</a:t>
            </a:r>
            <a:r>
              <a:rPr lang="zh-TW" altLang="zh-TW" sz="3200" dirty="0"/>
              <a:t>稽核應考量之重點</a:t>
            </a:r>
          </a:p>
          <a:p>
            <a:pPr marL="457200" lvl="0" indent="-190500">
              <a:lnSpc>
                <a:spcPct val="150000"/>
              </a:lnSpc>
              <a:buFont typeface="Arial" panose="020B0604020202020204" pitchFamily="34" charset="0"/>
              <a:buChar char="•"/>
            </a:pPr>
            <a:r>
              <a:rPr lang="zh-TW" altLang="zh-TW" sz="3200" dirty="0"/>
              <a:t>控制作業之完整性</a:t>
            </a:r>
          </a:p>
          <a:p>
            <a:pPr marL="457200" lvl="0" indent="-190500">
              <a:lnSpc>
                <a:spcPct val="150000"/>
              </a:lnSpc>
              <a:buFont typeface="Arial" panose="020B0604020202020204" pitchFamily="34" charset="0"/>
              <a:buChar char="•"/>
            </a:pPr>
            <a:r>
              <a:rPr lang="zh-TW" altLang="zh-TW" sz="3200" dirty="0"/>
              <a:t>控制作業之合理性</a:t>
            </a:r>
          </a:p>
          <a:p>
            <a:pPr marL="457200" lvl="0" indent="-190500">
              <a:lnSpc>
                <a:spcPct val="150000"/>
              </a:lnSpc>
              <a:buFont typeface="Arial" panose="020B0604020202020204" pitchFamily="34" charset="0"/>
              <a:buChar char="•"/>
            </a:pPr>
            <a:r>
              <a:rPr lang="zh-TW" altLang="zh-TW" sz="3200" dirty="0"/>
              <a:t>控制作業之執行效能</a:t>
            </a:r>
          </a:p>
          <a:p>
            <a:pPr marL="457200" lvl="0" indent="-190500">
              <a:lnSpc>
                <a:spcPct val="150000"/>
              </a:lnSpc>
              <a:buFont typeface="Arial" panose="020B0604020202020204" pitchFamily="34" charset="0"/>
              <a:buChar char="•"/>
            </a:pPr>
            <a:r>
              <a:rPr lang="zh-TW" altLang="zh-TW" sz="3200" dirty="0"/>
              <a:t>是否有採取捷徑之出軌狀況</a:t>
            </a:r>
          </a:p>
          <a:p>
            <a:pPr marL="457200" lvl="0" indent="-190500">
              <a:lnSpc>
                <a:spcPct val="150000"/>
              </a:lnSpc>
              <a:buFont typeface="Arial" panose="020B0604020202020204" pitchFamily="34" charset="0"/>
              <a:buChar char="•"/>
            </a:pPr>
            <a:r>
              <a:rPr lang="zh-TW" altLang="zh-TW" sz="3200" dirty="0"/>
              <a:t>是否有使用個人系統的情形</a:t>
            </a:r>
          </a:p>
        </p:txBody>
      </p:sp>
    </p:spTree>
    <p:extLst>
      <p:ext uri="{BB962C8B-B14F-4D97-AF65-F5344CB8AC3E}">
        <p14:creationId xmlns:p14="http://schemas.microsoft.com/office/powerpoint/2010/main" val="1172709307"/>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83</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製作內部稽核</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報告</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501867" y="1484784"/>
            <a:ext cx="6902267" cy="489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r>
              <a:rPr lang="en-US" altLang="zh-TW" sz="3200" dirty="0"/>
              <a:t>1.</a:t>
            </a:r>
            <a:r>
              <a:rPr lang="zh-TW" altLang="zh-TW" sz="3200" dirty="0"/>
              <a:t>內部稽核報告之</a:t>
            </a:r>
            <a:r>
              <a:rPr lang="zh-TW" altLang="zh-TW" sz="3200" dirty="0" smtClean="0"/>
              <a:t>撰寫</a:t>
            </a:r>
            <a:endParaRPr lang="en-US" altLang="zh-TW" sz="3200" dirty="0" smtClean="0"/>
          </a:p>
          <a:p>
            <a:pPr marL="723900" indent="-457200">
              <a:spcBef>
                <a:spcPts val="1800"/>
              </a:spcBef>
            </a:pPr>
            <a:r>
              <a:rPr lang="en-US" altLang="zh-TW" sz="3200" dirty="0" smtClean="0"/>
              <a:t>(1</a:t>
            </a:r>
            <a:r>
              <a:rPr lang="en-US" altLang="zh-TW" sz="3200" dirty="0"/>
              <a:t>)</a:t>
            </a:r>
            <a:r>
              <a:rPr lang="zh-TW" altLang="zh-TW" sz="3200" dirty="0"/>
              <a:t>撰寫「內部稽核報告表」時應尋找避開受稽人員之獨立空間。</a:t>
            </a:r>
          </a:p>
          <a:p>
            <a:pPr marL="723900" indent="-457200"/>
            <a:r>
              <a:rPr lang="en-US" altLang="zh-TW" sz="3200" dirty="0"/>
              <a:t>(2)</a:t>
            </a:r>
            <a:r>
              <a:rPr lang="zh-TW" altLang="zh-TW" sz="3200" dirty="0"/>
              <a:t>「內部稽核報告表」之撰寫主要依據「內部稽核查檢表」上所登載之不符合項目。</a:t>
            </a:r>
          </a:p>
          <a:p>
            <a:pPr marL="723900" indent="-457200"/>
            <a:r>
              <a:rPr lang="en-US" altLang="zh-TW" sz="3200" dirty="0"/>
              <a:t>(3)</a:t>
            </a:r>
            <a:r>
              <a:rPr lang="zh-TW" altLang="zh-TW" sz="3200" dirty="0"/>
              <a:t>稽核報告應詳實記錄</a:t>
            </a:r>
            <a:r>
              <a:rPr lang="en-US" altLang="zh-TW" sz="3200" dirty="0"/>
              <a:t>5W2H</a:t>
            </a:r>
            <a:r>
              <a:rPr lang="zh-TW" altLang="zh-TW" sz="3200" dirty="0"/>
              <a:t>。</a:t>
            </a:r>
          </a:p>
          <a:p>
            <a:pPr marL="723900" indent="-457200"/>
            <a:r>
              <a:rPr lang="en-US" altLang="zh-TW" sz="3200" dirty="0" smtClean="0"/>
              <a:t>(4)</a:t>
            </a:r>
            <a:r>
              <a:rPr lang="zh-TW" altLang="zh-TW" sz="3200" dirty="0" smtClean="0"/>
              <a:t>「內部稽核報告表」應附上蒐集到之「客觀證據」。</a:t>
            </a:r>
            <a:endParaRPr lang="zh-TW" altLang="zh-TW" sz="3200" dirty="0"/>
          </a:p>
        </p:txBody>
      </p:sp>
    </p:spTree>
    <p:extLst>
      <p:ext uri="{BB962C8B-B14F-4D97-AF65-F5344CB8AC3E}">
        <p14:creationId xmlns:p14="http://schemas.microsoft.com/office/powerpoint/2010/main" val="155538536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84</a:t>
            </a:fld>
            <a:endParaRPr kumimoji="0" lang="en-US" altLang="zh-TW" sz="1000">
              <a:latin typeface="+mn-lt"/>
            </a:endParaRPr>
          </a:p>
        </p:txBody>
      </p:sp>
      <p:sp>
        <p:nvSpPr>
          <p:cNvPr id="16405" name="標題 1"/>
          <p:cNvSpPr>
            <a:spLocks/>
          </p:cNvSpPr>
          <p:nvPr/>
        </p:nvSpPr>
        <p:spPr bwMode="auto">
          <a:xfrm>
            <a:off x="908050" y="485949"/>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製作內部稽核報告</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501867" y="1412776"/>
            <a:ext cx="6902267"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50000"/>
              </a:lnSpc>
            </a:pPr>
            <a:r>
              <a:rPr lang="en-US" altLang="zh-TW" sz="3200" dirty="0" smtClean="0">
                <a:cs typeface="Arial" panose="020B0604020202020204" pitchFamily="34" charset="0"/>
              </a:rPr>
              <a:t>2.</a:t>
            </a:r>
            <a:r>
              <a:rPr lang="zh-TW" altLang="zh-TW" sz="3200" dirty="0" smtClean="0">
                <a:latin typeface="標楷體" pitchFamily="65" charset="-120"/>
              </a:rPr>
              <a:t>內部</a:t>
            </a:r>
            <a:r>
              <a:rPr lang="zh-TW" altLang="zh-TW" sz="3200" dirty="0">
                <a:latin typeface="標楷體" pitchFamily="65" charset="-120"/>
              </a:rPr>
              <a:t>稽核報告缺失之</a:t>
            </a:r>
            <a:r>
              <a:rPr lang="zh-TW" altLang="zh-TW" sz="3200" dirty="0" smtClean="0">
                <a:latin typeface="標楷體" pitchFamily="65" charset="-120"/>
              </a:rPr>
              <a:t>敘述</a:t>
            </a:r>
            <a:endParaRPr lang="en-US" altLang="zh-TW" sz="3200" dirty="0" smtClean="0"/>
          </a:p>
          <a:p>
            <a:pPr>
              <a:spcBef>
                <a:spcPts val="1800"/>
              </a:spcBef>
            </a:pPr>
            <a:r>
              <a:rPr lang="en-US" altLang="zh-TW" sz="3200" dirty="0" smtClean="0"/>
              <a:t>(</a:t>
            </a:r>
            <a:r>
              <a:rPr lang="en-US" altLang="zh-TW" sz="3200" dirty="0"/>
              <a:t>1)</a:t>
            </a:r>
            <a:r>
              <a:rPr lang="zh-TW" altLang="zh-TW" sz="3200" dirty="0"/>
              <a:t>在場人員</a:t>
            </a:r>
            <a:r>
              <a:rPr lang="en-US" altLang="zh-TW" sz="3200" dirty="0"/>
              <a:t>(Who)</a:t>
            </a:r>
            <a:endParaRPr lang="zh-TW" altLang="zh-TW" sz="3200" dirty="0"/>
          </a:p>
          <a:p>
            <a:r>
              <a:rPr lang="en-US" altLang="zh-TW" sz="3200" dirty="0"/>
              <a:t>(2)</a:t>
            </a:r>
            <a:r>
              <a:rPr lang="zh-TW" altLang="zh-TW" sz="3200" dirty="0"/>
              <a:t>發生之事實或物品</a:t>
            </a:r>
            <a:r>
              <a:rPr lang="en-US" altLang="zh-TW" sz="3200" dirty="0"/>
              <a:t>What)</a:t>
            </a:r>
            <a:endParaRPr lang="zh-TW" altLang="zh-TW" sz="3200" dirty="0"/>
          </a:p>
          <a:p>
            <a:r>
              <a:rPr lang="en-US" altLang="zh-TW" sz="3200" dirty="0"/>
              <a:t>(3)</a:t>
            </a:r>
            <a:r>
              <a:rPr lang="zh-TW" altLang="zh-TW" sz="3200" dirty="0"/>
              <a:t>發生之時間</a:t>
            </a:r>
            <a:r>
              <a:rPr lang="en-US" altLang="zh-TW" sz="3200" dirty="0"/>
              <a:t>(Where)</a:t>
            </a:r>
            <a:endParaRPr lang="zh-TW" altLang="zh-TW" sz="3200" dirty="0"/>
          </a:p>
          <a:p>
            <a:r>
              <a:rPr lang="en-US" altLang="zh-TW" sz="3200" dirty="0"/>
              <a:t>(4)</a:t>
            </a:r>
            <a:r>
              <a:rPr lang="zh-TW" altLang="zh-TW" sz="3200" dirty="0"/>
              <a:t>發生之地點</a:t>
            </a:r>
            <a:r>
              <a:rPr lang="en-US" altLang="zh-TW" sz="3200" dirty="0"/>
              <a:t>(Where)</a:t>
            </a:r>
            <a:endParaRPr lang="zh-TW" altLang="zh-TW" sz="3200" dirty="0"/>
          </a:p>
          <a:p>
            <a:r>
              <a:rPr lang="en-US" altLang="zh-TW" sz="3200" dirty="0"/>
              <a:t>(5)</a:t>
            </a:r>
            <a:r>
              <a:rPr lang="zh-TW" altLang="zh-TW" sz="3200" dirty="0"/>
              <a:t>構成缺失的原因</a:t>
            </a:r>
            <a:r>
              <a:rPr lang="en-US" altLang="zh-TW" sz="3200" dirty="0"/>
              <a:t>(Why)</a:t>
            </a:r>
            <a:endParaRPr lang="zh-TW" altLang="zh-TW" sz="3200" dirty="0"/>
          </a:p>
          <a:p>
            <a:r>
              <a:rPr lang="en-US" altLang="zh-TW" sz="3200" dirty="0"/>
              <a:t>(6)</a:t>
            </a:r>
            <a:r>
              <a:rPr lang="zh-TW" altLang="zh-TW" sz="3200" dirty="0"/>
              <a:t>缺失情形如何</a:t>
            </a:r>
            <a:r>
              <a:rPr lang="en-US" altLang="zh-TW" sz="3200" dirty="0"/>
              <a:t>(How)</a:t>
            </a:r>
            <a:endParaRPr lang="zh-TW" altLang="zh-TW" sz="3200" dirty="0"/>
          </a:p>
          <a:p>
            <a:r>
              <a:rPr lang="en-US" altLang="zh-TW" sz="3200" dirty="0"/>
              <a:t>(7)</a:t>
            </a:r>
            <a:r>
              <a:rPr lang="zh-TW" altLang="zh-TW" sz="3200" dirty="0"/>
              <a:t>多少數量</a:t>
            </a:r>
            <a:r>
              <a:rPr lang="en-US" altLang="zh-TW" sz="3200" dirty="0"/>
              <a:t>(How Much</a:t>
            </a:r>
            <a:r>
              <a:rPr lang="zh-TW" altLang="zh-TW" sz="3200" dirty="0"/>
              <a:t>、</a:t>
            </a:r>
            <a:r>
              <a:rPr lang="en-US" altLang="zh-TW" sz="3200" dirty="0"/>
              <a:t>How Many)</a:t>
            </a:r>
            <a:endParaRPr lang="zh-TW" altLang="zh-TW" sz="3200" dirty="0"/>
          </a:p>
        </p:txBody>
      </p:sp>
    </p:spTree>
    <p:extLst>
      <p:ext uri="{BB962C8B-B14F-4D97-AF65-F5344CB8AC3E}">
        <p14:creationId xmlns:p14="http://schemas.microsoft.com/office/powerpoint/2010/main" val="172034483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85</a:t>
            </a:fld>
            <a:endParaRPr kumimoji="0" lang="en-US" altLang="zh-TW" sz="1000">
              <a:latin typeface="+mn-lt"/>
            </a:endParaRPr>
          </a:p>
        </p:txBody>
      </p:sp>
      <p:sp>
        <p:nvSpPr>
          <p:cNvPr id="16405" name="標題 1"/>
          <p:cNvSpPr>
            <a:spLocks/>
          </p:cNvSpPr>
          <p:nvPr/>
        </p:nvSpPr>
        <p:spPr bwMode="auto">
          <a:xfrm>
            <a:off x="908050" y="620688"/>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製作內部稽核報告</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632439" y="1484784"/>
            <a:ext cx="8641123" cy="47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TW" altLang="zh-TW" sz="3200" dirty="0">
                <a:latin typeface="標楷體" pitchFamily="65" charset="-120"/>
              </a:rPr>
              <a:t>內部稽核報告缺失之</a:t>
            </a:r>
            <a:r>
              <a:rPr lang="zh-TW" altLang="zh-TW" sz="3200" dirty="0" smtClean="0">
                <a:latin typeface="標楷體" pitchFamily="65" charset="-120"/>
              </a:rPr>
              <a:t>範例</a:t>
            </a:r>
            <a:endParaRPr lang="en-US" altLang="zh-TW" sz="3200" dirty="0" smtClean="0"/>
          </a:p>
          <a:p>
            <a:pPr>
              <a:spcBef>
                <a:spcPts val="1800"/>
              </a:spcBef>
            </a:pPr>
            <a:r>
              <a:rPr lang="en-US" altLang="zh-TW" sz="3200" dirty="0" smtClean="0"/>
              <a:t>(</a:t>
            </a:r>
            <a:r>
              <a:rPr lang="en-US" altLang="zh-TW" sz="3200" dirty="0"/>
              <a:t>Where)</a:t>
            </a:r>
            <a:r>
              <a:rPr lang="zh-TW" altLang="zh-TW" sz="3200" dirty="0"/>
              <a:t>在料品倉庫</a:t>
            </a:r>
          </a:p>
          <a:p>
            <a:pPr lvl="0"/>
            <a:r>
              <a:rPr lang="en-US" altLang="zh-TW" sz="3200" dirty="0"/>
              <a:t>(What)</a:t>
            </a:r>
            <a:r>
              <a:rPr lang="zh-TW" altLang="zh-TW" sz="3200" dirty="0"/>
              <a:t>發現堆置一批無任何標識之料品</a:t>
            </a:r>
          </a:p>
          <a:p>
            <a:pPr lvl="0"/>
            <a:r>
              <a:rPr lang="en-US" altLang="zh-TW" sz="3200" dirty="0"/>
              <a:t>(Who)</a:t>
            </a:r>
            <a:r>
              <a:rPr lang="zh-TW" altLang="zh-TW" sz="3200" dirty="0"/>
              <a:t>經向在場之料品管理人員陳</a:t>
            </a:r>
            <a:r>
              <a:rPr lang="en-US" altLang="zh-TW" sz="3200" dirty="0"/>
              <a:t>○○</a:t>
            </a:r>
            <a:r>
              <a:rPr lang="zh-TW" altLang="zh-TW" sz="3200" dirty="0"/>
              <a:t>查證</a:t>
            </a:r>
          </a:p>
          <a:p>
            <a:pPr lvl="0"/>
            <a:r>
              <a:rPr lang="en-US" altLang="zh-TW" sz="3200" dirty="0"/>
              <a:t>(When)</a:t>
            </a:r>
            <a:r>
              <a:rPr lang="zh-TW" altLang="zh-TW" sz="3200" dirty="0"/>
              <a:t>係為上星期六驗收未過之不合格品</a:t>
            </a:r>
          </a:p>
          <a:p>
            <a:pPr lvl="0"/>
            <a:r>
              <a:rPr lang="en-US" altLang="zh-TW" sz="3200" dirty="0"/>
              <a:t>(Why)</a:t>
            </a:r>
            <a:r>
              <a:rPr lang="zh-TW" altLang="zh-TW" sz="3200" dirty="0"/>
              <a:t>因請購人休假，尚未採取任何處理措施</a:t>
            </a:r>
          </a:p>
          <a:p>
            <a:pPr lvl="0"/>
            <a:r>
              <a:rPr lang="en-US" altLang="zh-TW" sz="3200" dirty="0"/>
              <a:t>(How)</a:t>
            </a:r>
            <a:r>
              <a:rPr lang="zh-TW" altLang="zh-TW" sz="3200" dirty="0"/>
              <a:t>部分品項之包裝不完整</a:t>
            </a:r>
          </a:p>
          <a:p>
            <a:r>
              <a:rPr lang="en-US" altLang="zh-TW" sz="3200" dirty="0"/>
              <a:t>(How Many)</a:t>
            </a:r>
            <a:r>
              <a:rPr lang="zh-TW" altLang="zh-TW" sz="3200" dirty="0"/>
              <a:t>帳上數字為</a:t>
            </a:r>
            <a:r>
              <a:rPr lang="en-US" altLang="zh-TW" sz="3200" dirty="0"/>
              <a:t>24</a:t>
            </a:r>
            <a:r>
              <a:rPr lang="zh-TW" altLang="zh-TW" sz="3200" dirty="0"/>
              <a:t>件，實際清點為</a:t>
            </a:r>
            <a:r>
              <a:rPr lang="en-US" altLang="zh-TW" sz="3200" dirty="0"/>
              <a:t>21</a:t>
            </a:r>
            <a:r>
              <a:rPr lang="zh-TW" altLang="zh-TW" sz="3200" dirty="0"/>
              <a:t>件</a:t>
            </a:r>
          </a:p>
        </p:txBody>
      </p:sp>
    </p:spTree>
    <p:extLst>
      <p:ext uri="{BB962C8B-B14F-4D97-AF65-F5344CB8AC3E}">
        <p14:creationId xmlns:p14="http://schemas.microsoft.com/office/powerpoint/2010/main" val="1422507804"/>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p:txBody>
          <a:bodyPr/>
          <a:lstStyle/>
          <a:p>
            <a:pPr>
              <a:defRPr/>
            </a:pPr>
            <a:fld id="{7DE38AED-0506-4C6A-9D3F-B01E0ABB33C7}" type="slidenum">
              <a:rPr lang="en-US" altLang="zh-TW"/>
              <a:pPr>
                <a:defRPr/>
              </a:pPr>
              <a:t>86</a:t>
            </a:fld>
            <a:endParaRPr lang="en-US" altLang="zh-TW"/>
          </a:p>
        </p:txBody>
      </p:sp>
      <p:sp>
        <p:nvSpPr>
          <p:cNvPr id="207874" name="Rectangle 2"/>
          <p:cNvSpPr>
            <a:spLocks noGrp="1" noChangeArrowheads="1"/>
          </p:cNvSpPr>
          <p:nvPr>
            <p:ph type="title"/>
          </p:nvPr>
        </p:nvSpPr>
        <p:spPr>
          <a:xfrm>
            <a:off x="495300" y="274638"/>
            <a:ext cx="8915400" cy="634082"/>
          </a:xfrm>
        </p:spPr>
        <p:txBody>
          <a:bodyPr/>
          <a:lstStyle/>
          <a:p>
            <a:pPr eaLnBrk="1" hangingPunct="1">
              <a:spcBef>
                <a:spcPts val="1200"/>
              </a:spcBef>
            </a:pPr>
            <a:r>
              <a:rPr lang="zh-TW" altLang="en-US" b="0" dirty="0">
                <a:solidFill>
                  <a:srgbClr val="C00000"/>
                </a:solidFill>
                <a:effectLst>
                  <a:outerShdw blurRad="38100" dist="38100" dir="2700000" algn="tl">
                    <a:srgbClr val="000000">
                      <a:alpha val="43137"/>
                    </a:srgbClr>
                  </a:outerShdw>
                </a:effectLst>
              </a:rPr>
              <a:t>內部</a:t>
            </a:r>
            <a:r>
              <a:rPr lang="zh-TW" altLang="en-US" b="0" dirty="0" smtClean="0">
                <a:solidFill>
                  <a:srgbClr val="C00000"/>
                </a:solidFill>
                <a:effectLst>
                  <a:outerShdw blurRad="38100" dist="38100" dir="2700000" algn="tl">
                    <a:srgbClr val="000000">
                      <a:alpha val="43137"/>
                    </a:srgbClr>
                  </a:outerShdw>
                </a:effectLst>
              </a:rPr>
              <a:t>稽核報告格式</a:t>
            </a:r>
          </a:p>
        </p:txBody>
      </p:sp>
      <p:sp>
        <p:nvSpPr>
          <p:cNvPr id="207875" name="Rectangle 3"/>
          <p:cNvSpPr>
            <a:spLocks noGrp="1" noChangeArrowheads="1"/>
          </p:cNvSpPr>
          <p:nvPr>
            <p:ph type="body" idx="1"/>
          </p:nvPr>
        </p:nvSpPr>
        <p:spPr>
          <a:xfrm>
            <a:off x="1520619" y="836712"/>
            <a:ext cx="7176797" cy="1872208"/>
          </a:xfrm>
        </p:spPr>
        <p:txBody>
          <a:bodyPr/>
          <a:lstStyle/>
          <a:p>
            <a:pPr marL="0" indent="0" algn="ctr">
              <a:buNone/>
            </a:pPr>
            <a:r>
              <a:rPr lang="zh-TW" altLang="zh-TW" sz="2000" b="1" dirty="0"/>
              <a:t>○○機關</a:t>
            </a:r>
            <a:endParaRPr lang="zh-TW" altLang="zh-TW" sz="2000" dirty="0"/>
          </a:p>
          <a:p>
            <a:pPr marL="0" indent="0" algn="ctr">
              <a:buNone/>
            </a:pPr>
            <a:r>
              <a:rPr lang="zh-TW" altLang="zh-TW" sz="2000" b="1" dirty="0"/>
              <a:t>○○年度</a:t>
            </a:r>
            <a:r>
              <a:rPr lang="en-US" altLang="zh-TW" sz="2000" b="1" dirty="0"/>
              <a:t>(</a:t>
            </a:r>
            <a:r>
              <a:rPr lang="zh-TW" altLang="zh-TW" sz="2000" b="1" dirty="0"/>
              <a:t>○○年○○專案</a:t>
            </a:r>
            <a:r>
              <a:rPr lang="en-US" altLang="zh-TW" sz="2000" b="1" dirty="0"/>
              <a:t>)</a:t>
            </a:r>
            <a:r>
              <a:rPr lang="zh-TW" altLang="zh-TW" sz="2000" b="1" dirty="0"/>
              <a:t>稽核報告</a:t>
            </a:r>
          </a:p>
          <a:p>
            <a:pPr marL="0" indent="0">
              <a:buNone/>
            </a:pPr>
            <a:r>
              <a:rPr lang="zh-TW" altLang="zh-TW" sz="2000" b="1" dirty="0"/>
              <a:t>壹、稽核日期及受稽核單位</a:t>
            </a:r>
          </a:p>
          <a:p>
            <a:pPr marL="0" indent="0">
              <a:buNone/>
            </a:pPr>
            <a:r>
              <a:rPr lang="zh-TW" altLang="zh-TW" sz="2000" b="1" dirty="0"/>
              <a:t>說明實際執行稽核工作之日期及受稽核單位。</a:t>
            </a:r>
          </a:p>
          <a:p>
            <a:pPr marL="0" indent="0">
              <a:buNone/>
            </a:pPr>
            <a:r>
              <a:rPr lang="zh-TW" altLang="zh-TW" sz="2000" b="1" dirty="0"/>
              <a:t>貳、稽核</a:t>
            </a:r>
            <a:r>
              <a:rPr lang="zh-TW" altLang="zh-TW" sz="2000" b="1" dirty="0" smtClean="0"/>
              <a:t>結果</a:t>
            </a:r>
            <a:endParaRPr lang="en-US" altLang="zh-TW" sz="2000" b="1" dirty="0" smtClean="0"/>
          </a:p>
          <a:p>
            <a:pPr marL="0" indent="0">
              <a:buNone/>
            </a:pPr>
            <a:endParaRPr lang="en-US" altLang="zh-TW" sz="2000" b="1" dirty="0" smtClean="0"/>
          </a:p>
          <a:p>
            <a:pPr marL="0" indent="0">
              <a:buNone/>
            </a:pPr>
            <a:endParaRPr lang="en-US" altLang="zh-TW" sz="2000" b="1" dirty="0" smtClean="0"/>
          </a:p>
          <a:p>
            <a:pPr marL="0" indent="0">
              <a:buNone/>
            </a:pPr>
            <a:endParaRPr lang="en-US" altLang="zh-TW" sz="1600" b="1" dirty="0"/>
          </a:p>
          <a:p>
            <a:pPr marL="0" indent="0">
              <a:buNone/>
            </a:pPr>
            <a:endParaRPr lang="en-US" altLang="zh-TW" sz="1600" b="1" dirty="0" smtClean="0"/>
          </a:p>
          <a:p>
            <a:pPr marL="0" indent="0">
              <a:buNone/>
            </a:pPr>
            <a:endParaRPr lang="en-US" altLang="zh-TW" sz="1600" b="1" dirty="0"/>
          </a:p>
          <a:p>
            <a:pPr marL="0" indent="0">
              <a:buNone/>
            </a:pPr>
            <a:endParaRPr lang="en-US" altLang="zh-TW" sz="1600" b="1" dirty="0" smtClean="0"/>
          </a:p>
          <a:p>
            <a:pPr marL="0" indent="0">
              <a:buNone/>
            </a:pPr>
            <a:endParaRPr lang="en-US" altLang="zh-TW" sz="1600" b="1" dirty="0"/>
          </a:p>
          <a:p>
            <a:pPr marL="0" indent="0">
              <a:buNone/>
            </a:pPr>
            <a:endParaRPr lang="en-US" altLang="zh-TW" sz="1600" b="1" dirty="0" smtClean="0"/>
          </a:p>
          <a:p>
            <a:pPr marL="0" indent="0">
              <a:buNone/>
            </a:pPr>
            <a:endParaRPr lang="en-US" altLang="zh-TW" sz="1600" b="1" dirty="0" smtClean="0"/>
          </a:p>
          <a:p>
            <a:pPr marL="0" indent="0">
              <a:buNone/>
            </a:pPr>
            <a:r>
              <a:rPr lang="zh-TW" altLang="zh-TW" sz="2000" b="1" dirty="0"/>
              <a:t>參、未來有關管理及績效重大挑戰之預警性意見</a:t>
            </a:r>
            <a:endParaRPr lang="zh-TW" altLang="zh-TW" sz="2000" dirty="0"/>
          </a:p>
          <a:p>
            <a:pPr marL="0" indent="0">
              <a:buNone/>
            </a:pPr>
            <a:r>
              <a:rPr lang="zh-TW" altLang="zh-TW" sz="2000" dirty="0"/>
              <a:t>得敘明對機關形成挑戰之原因、目前因應作為及未來尚待加強之作為。</a:t>
            </a:r>
          </a:p>
          <a:p>
            <a:endParaRPr lang="zh-TW" altLang="zh-TW" sz="1600" b="1" dirty="0"/>
          </a:p>
        </p:txBody>
      </p:sp>
      <p:graphicFrame>
        <p:nvGraphicFramePr>
          <p:cNvPr id="2" name="表格 1"/>
          <p:cNvGraphicFramePr>
            <a:graphicFrameLocks noGrp="1"/>
          </p:cNvGraphicFramePr>
          <p:nvPr>
            <p:extLst>
              <p:ext uri="{D42A27DB-BD31-4B8C-83A1-F6EECF244321}">
                <p14:modId xmlns:p14="http://schemas.microsoft.com/office/powerpoint/2010/main" val="4008361547"/>
              </p:ext>
            </p:extLst>
          </p:nvPr>
        </p:nvGraphicFramePr>
        <p:xfrm>
          <a:off x="974559" y="2780928"/>
          <a:ext cx="8580952" cy="2235200"/>
        </p:xfrm>
        <a:graphic>
          <a:graphicData uri="http://schemas.openxmlformats.org/drawingml/2006/table">
            <a:tbl>
              <a:tblPr firstRow="1" firstCol="1" lastRow="1" lastCol="1" bandRow="1" bandCol="1">
                <a:tableStyleId>{5C22544A-7EE6-4342-B048-85BDC9FD1C3A}</a:tableStyleId>
              </a:tblPr>
              <a:tblGrid>
                <a:gridCol w="429810"/>
                <a:gridCol w="1286380"/>
                <a:gridCol w="2527430"/>
                <a:gridCol w="2020475"/>
                <a:gridCol w="2316857"/>
              </a:tblGrid>
              <a:tr h="552334">
                <a:tc>
                  <a:txBody>
                    <a:bodyPr/>
                    <a:lstStyle/>
                    <a:p>
                      <a:pPr algn="ctr">
                        <a:lnSpc>
                          <a:spcPts val="2500"/>
                        </a:lnSpc>
                        <a:spcAft>
                          <a:spcPts val="0"/>
                        </a:spcAft>
                      </a:pPr>
                      <a:r>
                        <a:rPr lang="zh-TW" sz="2000" kern="100" dirty="0">
                          <a:solidFill>
                            <a:srgbClr val="0000FF"/>
                          </a:solidFill>
                          <a:effectLst/>
                          <a:latin typeface="+mj-lt"/>
                          <a:ea typeface="標楷體" panose="03000509000000000000" pitchFamily="65" charset="-120"/>
                        </a:rPr>
                        <a:t>項次</a:t>
                      </a:r>
                    </a:p>
                  </a:txBody>
                  <a:tcPr marL="74295" marR="74295" marT="0" marB="0" anchor="ctr"/>
                </a:tc>
                <a:tc>
                  <a:txBody>
                    <a:bodyPr/>
                    <a:lstStyle/>
                    <a:p>
                      <a:pPr algn="ctr">
                        <a:lnSpc>
                          <a:spcPts val="2500"/>
                        </a:lnSpc>
                        <a:spcAft>
                          <a:spcPts val="0"/>
                        </a:spcAft>
                      </a:pPr>
                      <a:r>
                        <a:rPr lang="zh-TW" sz="2000" kern="100" dirty="0">
                          <a:solidFill>
                            <a:srgbClr val="0000FF"/>
                          </a:solidFill>
                          <a:effectLst/>
                          <a:latin typeface="+mj-lt"/>
                          <a:ea typeface="標楷體" panose="03000509000000000000" pitchFamily="65" charset="-120"/>
                        </a:rPr>
                        <a:t>稽核項目</a:t>
                      </a:r>
                    </a:p>
                  </a:txBody>
                  <a:tcPr marL="74295" marR="74295" marT="0" marB="0" anchor="ctr"/>
                </a:tc>
                <a:tc>
                  <a:txBody>
                    <a:bodyPr/>
                    <a:lstStyle/>
                    <a:p>
                      <a:pPr algn="ctr">
                        <a:lnSpc>
                          <a:spcPts val="2500"/>
                        </a:lnSpc>
                        <a:spcAft>
                          <a:spcPts val="0"/>
                        </a:spcAft>
                      </a:pPr>
                      <a:r>
                        <a:rPr lang="zh-TW" sz="2000" kern="100">
                          <a:solidFill>
                            <a:srgbClr val="0000FF"/>
                          </a:solidFill>
                          <a:effectLst/>
                          <a:latin typeface="+mj-lt"/>
                          <a:ea typeface="標楷體" panose="03000509000000000000" pitchFamily="65" charset="-120"/>
                        </a:rPr>
                        <a:t>稽核發現</a:t>
                      </a:r>
                    </a:p>
                  </a:txBody>
                  <a:tcPr marL="74295" marR="74295" marT="0" marB="0" anchor="ctr"/>
                </a:tc>
                <a:tc>
                  <a:txBody>
                    <a:bodyPr/>
                    <a:lstStyle/>
                    <a:p>
                      <a:pPr algn="ctr">
                        <a:lnSpc>
                          <a:spcPts val="2500"/>
                        </a:lnSpc>
                        <a:spcAft>
                          <a:spcPts val="0"/>
                        </a:spcAft>
                      </a:pPr>
                      <a:r>
                        <a:rPr lang="zh-TW" sz="2000" kern="100" dirty="0">
                          <a:solidFill>
                            <a:srgbClr val="0000FF"/>
                          </a:solidFill>
                          <a:effectLst/>
                          <a:latin typeface="+mj-lt"/>
                          <a:ea typeface="標楷體" panose="03000509000000000000" pitchFamily="65" charset="-120"/>
                        </a:rPr>
                        <a:t>稽核結論</a:t>
                      </a:r>
                    </a:p>
                  </a:txBody>
                  <a:tcPr marL="74295" marR="74295" marT="0" marB="0" anchor="ctr"/>
                </a:tc>
                <a:tc>
                  <a:txBody>
                    <a:bodyPr/>
                    <a:lstStyle/>
                    <a:p>
                      <a:pPr algn="ctr">
                        <a:lnSpc>
                          <a:spcPts val="2500"/>
                        </a:lnSpc>
                        <a:spcAft>
                          <a:spcPts val="0"/>
                        </a:spcAft>
                      </a:pPr>
                      <a:r>
                        <a:rPr lang="zh-TW" sz="2000" kern="100">
                          <a:solidFill>
                            <a:srgbClr val="0000FF"/>
                          </a:solidFill>
                          <a:effectLst/>
                          <a:latin typeface="+mj-lt"/>
                          <a:ea typeface="標楷體" panose="03000509000000000000" pitchFamily="65" charset="-120"/>
                        </a:rPr>
                        <a:t>改善措施</a:t>
                      </a:r>
                      <a:r>
                        <a:rPr lang="en-US" sz="2000" kern="100">
                          <a:solidFill>
                            <a:srgbClr val="0000FF"/>
                          </a:solidFill>
                          <a:effectLst/>
                          <a:latin typeface="+mj-lt"/>
                          <a:ea typeface="標楷體" panose="03000509000000000000" pitchFamily="65" charset="-120"/>
                        </a:rPr>
                        <a:t>/</a:t>
                      </a:r>
                      <a:endParaRPr lang="zh-TW" sz="2000" kern="100">
                        <a:solidFill>
                          <a:srgbClr val="0000FF"/>
                        </a:solidFill>
                        <a:effectLst/>
                        <a:latin typeface="+mj-lt"/>
                        <a:ea typeface="標楷體" panose="03000509000000000000" pitchFamily="65" charset="-120"/>
                      </a:endParaRPr>
                    </a:p>
                    <a:p>
                      <a:pPr algn="ctr">
                        <a:lnSpc>
                          <a:spcPts val="2500"/>
                        </a:lnSpc>
                        <a:spcAft>
                          <a:spcPts val="0"/>
                        </a:spcAft>
                      </a:pPr>
                      <a:r>
                        <a:rPr lang="zh-TW" sz="2000" kern="100">
                          <a:solidFill>
                            <a:srgbClr val="0000FF"/>
                          </a:solidFill>
                          <a:effectLst/>
                          <a:latin typeface="+mj-lt"/>
                          <a:ea typeface="標楷體" panose="03000509000000000000" pitchFamily="65" charset="-120"/>
                        </a:rPr>
                        <a:t>興革建議</a:t>
                      </a:r>
                    </a:p>
                  </a:txBody>
                  <a:tcPr marL="74295" marR="74295" marT="0" marB="0"/>
                </a:tc>
              </a:tr>
              <a:tr h="1391882">
                <a:tc>
                  <a:txBody>
                    <a:bodyPr/>
                    <a:lstStyle/>
                    <a:p>
                      <a:pPr algn="ctr">
                        <a:lnSpc>
                          <a:spcPts val="2500"/>
                        </a:lnSpc>
                        <a:spcAft>
                          <a:spcPts val="0"/>
                        </a:spcAft>
                      </a:pPr>
                      <a:r>
                        <a:rPr lang="en-US" sz="2000" kern="100" dirty="0">
                          <a:solidFill>
                            <a:srgbClr val="0000FF"/>
                          </a:solidFill>
                          <a:effectLst/>
                          <a:latin typeface="+mj-lt"/>
                          <a:ea typeface="標楷體" panose="03000509000000000000" pitchFamily="65" charset="-120"/>
                        </a:rPr>
                        <a:t>1</a:t>
                      </a:r>
                      <a:endParaRPr lang="zh-TW" sz="2000" kern="100" dirty="0">
                        <a:solidFill>
                          <a:srgbClr val="0000FF"/>
                        </a:solidFill>
                        <a:effectLst/>
                        <a:latin typeface="+mj-lt"/>
                        <a:ea typeface="標楷體" panose="03000509000000000000" pitchFamily="65" charset="-120"/>
                      </a:endParaRPr>
                    </a:p>
                  </a:txBody>
                  <a:tcPr marL="74295" marR="74295" marT="0" marB="0"/>
                </a:tc>
                <a:tc>
                  <a:txBody>
                    <a:bodyPr/>
                    <a:lstStyle/>
                    <a:p>
                      <a:pPr algn="just">
                        <a:lnSpc>
                          <a:spcPts val="2100"/>
                        </a:lnSpc>
                        <a:spcAft>
                          <a:spcPts val="0"/>
                        </a:spcAft>
                      </a:pPr>
                      <a:r>
                        <a:rPr lang="zh-TW" sz="2000" kern="100">
                          <a:solidFill>
                            <a:srgbClr val="0000FF"/>
                          </a:solidFill>
                          <a:effectLst/>
                          <a:latin typeface="+mj-lt"/>
                          <a:ea typeface="標楷體" panose="03000509000000000000" pitchFamily="65" charset="-120"/>
                        </a:rPr>
                        <a:t>年度採購案執行情形。</a:t>
                      </a:r>
                    </a:p>
                  </a:txBody>
                  <a:tcPr marL="74295" marR="74295" marT="0" marB="0"/>
                </a:tc>
                <a:tc>
                  <a:txBody>
                    <a:bodyPr/>
                    <a:lstStyle/>
                    <a:p>
                      <a:pPr algn="just">
                        <a:lnSpc>
                          <a:spcPts val="2100"/>
                        </a:lnSpc>
                        <a:spcAft>
                          <a:spcPts val="0"/>
                        </a:spcAft>
                      </a:pPr>
                      <a:r>
                        <a:rPr lang="zh-TW" sz="2000" kern="100" dirty="0">
                          <a:solidFill>
                            <a:srgbClr val="0000FF"/>
                          </a:solidFill>
                          <a:effectLst/>
                          <a:latin typeface="+mj-lt"/>
                          <a:ea typeface="標楷體" panose="03000509000000000000" pitchFamily="65" charset="-120"/>
                        </a:rPr>
                        <a:t>經調查○○年度各單位辦理採購案件預定招標彙整表，包括透過共同供應契約採購案等，其提報彙整控管標準不一。</a:t>
                      </a:r>
                    </a:p>
                  </a:txBody>
                  <a:tcPr marL="74295" marR="74295" marT="0" marB="0"/>
                </a:tc>
                <a:tc>
                  <a:txBody>
                    <a:bodyPr/>
                    <a:lstStyle/>
                    <a:p>
                      <a:pPr algn="just">
                        <a:lnSpc>
                          <a:spcPts val="2100"/>
                        </a:lnSpc>
                        <a:spcAft>
                          <a:spcPts val="0"/>
                        </a:spcAft>
                      </a:pPr>
                      <a:r>
                        <a:rPr lang="zh-TW" sz="2000" kern="100" dirty="0">
                          <a:solidFill>
                            <a:srgbClr val="0000FF"/>
                          </a:solidFill>
                          <a:effectLst/>
                          <a:latin typeface="+mj-lt"/>
                          <a:ea typeface="標楷體" panose="03000509000000000000" pitchFamily="65" charset="-120"/>
                        </a:rPr>
                        <a:t>○○年度各單位辦理採購案件預定招標彙整表中無明確彙整控管標準</a:t>
                      </a:r>
                      <a:r>
                        <a:rPr lang="zh-TW" sz="2000" kern="100" dirty="0" smtClean="0">
                          <a:solidFill>
                            <a:srgbClr val="0000FF"/>
                          </a:solidFill>
                          <a:effectLst/>
                          <a:latin typeface="+mj-lt"/>
                          <a:ea typeface="標楷體" panose="03000509000000000000" pitchFamily="65" charset="-120"/>
                        </a:rPr>
                        <a:t>。</a:t>
                      </a:r>
                      <a:endParaRPr lang="zh-TW" sz="2000" kern="100" dirty="0">
                        <a:solidFill>
                          <a:srgbClr val="0000FF"/>
                        </a:solidFill>
                        <a:effectLst/>
                        <a:latin typeface="+mj-lt"/>
                        <a:ea typeface="標楷體" panose="03000509000000000000" pitchFamily="65" charset="-120"/>
                      </a:endParaRPr>
                    </a:p>
                  </a:txBody>
                  <a:tcPr marL="74295" marR="74295" marT="0" marB="0"/>
                </a:tc>
                <a:tc>
                  <a:txBody>
                    <a:bodyPr/>
                    <a:lstStyle/>
                    <a:p>
                      <a:pPr algn="just">
                        <a:lnSpc>
                          <a:spcPts val="2100"/>
                        </a:lnSpc>
                        <a:spcAft>
                          <a:spcPts val="0"/>
                        </a:spcAft>
                      </a:pPr>
                      <a:r>
                        <a:rPr lang="zh-TW" sz="2000" kern="100" dirty="0">
                          <a:solidFill>
                            <a:srgbClr val="0000FF"/>
                          </a:solidFill>
                          <a:effectLst/>
                          <a:latin typeface="+mj-lt"/>
                          <a:ea typeface="標楷體" panose="03000509000000000000" pitchFamily="65" charset="-120"/>
                        </a:rPr>
                        <a:t>建議研議提報彙整控管標準，供各單位參考，以利後續管考。</a:t>
                      </a:r>
                    </a:p>
                  </a:txBody>
                  <a:tcPr marL="74295" marR="74295" marT="0" marB="0"/>
                </a:tc>
              </a:tr>
            </a:tbl>
          </a:graphicData>
        </a:graphic>
      </p:graphicFrame>
    </p:spTree>
    <p:extLst>
      <p:ext uri="{BB962C8B-B14F-4D97-AF65-F5344CB8AC3E}">
        <p14:creationId xmlns:p14="http://schemas.microsoft.com/office/powerpoint/2010/main" val="1144473760"/>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87</a:t>
            </a:fld>
            <a:endParaRPr kumimoji="0" lang="en-US" altLang="zh-TW" sz="1000">
              <a:latin typeface="+mn-lt"/>
            </a:endParaRPr>
          </a:p>
        </p:txBody>
      </p:sp>
      <p:sp>
        <p:nvSpPr>
          <p:cNvPr id="16405" name="標題 1"/>
          <p:cNvSpPr>
            <a:spLocks/>
          </p:cNvSpPr>
          <p:nvPr/>
        </p:nvSpPr>
        <p:spPr bwMode="auto">
          <a:xfrm>
            <a:off x="908050" y="620688"/>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召開總結</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會議</a:t>
            </a:r>
            <a:endParaRPr lang="en-US"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974477" y="1772816"/>
            <a:ext cx="795704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1950" indent="-361950"/>
            <a:r>
              <a:rPr lang="en-US" altLang="zh-TW" sz="3200" dirty="0"/>
              <a:t>1.</a:t>
            </a:r>
            <a:r>
              <a:rPr lang="zh-TW" altLang="zh-TW" sz="3200" dirty="0"/>
              <a:t>由稽核人員感謝受稽核單位及人員之合作。</a:t>
            </a:r>
          </a:p>
          <a:p>
            <a:pPr marL="361950" indent="-361950"/>
            <a:r>
              <a:rPr lang="en-US" altLang="zh-TW" sz="3200" dirty="0"/>
              <a:t>2.</a:t>
            </a:r>
            <a:r>
              <a:rPr lang="zh-TW" altLang="zh-TW" sz="3200" dirty="0"/>
              <a:t>重述啟始會議中所述之稽核範圍及方式。</a:t>
            </a:r>
          </a:p>
          <a:p>
            <a:pPr marL="361950" indent="-361950"/>
            <a:r>
              <a:rPr lang="en-US" altLang="zh-TW" sz="3200" dirty="0"/>
              <a:t>3.</a:t>
            </a:r>
            <a:r>
              <a:rPr lang="zh-TW" altLang="zh-TW" sz="3200" dirty="0"/>
              <a:t>強調稽核乃以抽樣方式進行，若無不符合要項被提出，並不代表不符合要項不存在。</a:t>
            </a:r>
          </a:p>
          <a:p>
            <a:pPr marL="361950" indent="-361950"/>
            <a:r>
              <a:rPr lang="en-US" altLang="zh-TW" sz="3200" dirty="0"/>
              <a:t>4.</a:t>
            </a:r>
            <a:r>
              <a:rPr lang="zh-TW" altLang="zh-TW" sz="3200" dirty="0"/>
              <a:t>對於此次稽核所察覺到的優點予以口頭勉勵。</a:t>
            </a:r>
          </a:p>
          <a:p>
            <a:pPr marL="361950" indent="-361950"/>
            <a:r>
              <a:rPr lang="en-US" altLang="zh-TW" sz="3200" dirty="0"/>
              <a:t>5.</a:t>
            </a:r>
            <a:r>
              <a:rPr lang="zh-TW" altLang="zh-TW" sz="3200" dirty="0"/>
              <a:t>依按照順序以口頭報告各不符合事項所發現之客觀證據。</a:t>
            </a:r>
          </a:p>
        </p:txBody>
      </p:sp>
    </p:spTree>
    <p:extLst>
      <p:ext uri="{BB962C8B-B14F-4D97-AF65-F5344CB8AC3E}">
        <p14:creationId xmlns:p14="http://schemas.microsoft.com/office/powerpoint/2010/main" val="3515625798"/>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DC0A6E53-D535-4F96-A429-F8513D616A17}" type="slidenum">
              <a:rPr kumimoji="0" lang="zh-TW" altLang="en-US" smtClean="0">
                <a:latin typeface="Times New Roman" pitchFamily="18" charset="0"/>
              </a:rPr>
              <a:pPr eaLnBrk="1" hangingPunct="1"/>
              <a:t>88</a:t>
            </a:fld>
            <a:endParaRPr kumimoji="0" lang="en-US" altLang="zh-TW" smtClean="0">
              <a:latin typeface="Times New Roman" pitchFamily="18" charset="0"/>
            </a:endParaRPr>
          </a:p>
        </p:txBody>
      </p:sp>
      <p:sp>
        <p:nvSpPr>
          <p:cNvPr id="800770" name="Rectangle 2"/>
          <p:cNvSpPr>
            <a:spLocks noGrp="1" noChangeArrowheads="1"/>
          </p:cNvSpPr>
          <p:nvPr>
            <p:ph type="ctrTitle" idx="4294967295"/>
          </p:nvPr>
        </p:nvSpPr>
        <p:spPr>
          <a:xfrm>
            <a:off x="2396716" y="2852552"/>
            <a:ext cx="5112569" cy="1152897"/>
          </a:xfrm>
          <a:solidFill>
            <a:schemeClr val="accent3">
              <a:lumMod val="95000"/>
            </a:schemeClr>
          </a:solidFill>
        </p:spPr>
        <p:txBody>
          <a:bodyPr/>
          <a:lstStyle/>
          <a:p>
            <a:pPr eaLnBrk="1" hangingPunct="1">
              <a:defRPr/>
            </a:pPr>
            <a:r>
              <a:rPr lang="zh-TW" altLang="en-US" sz="5400" dirty="0"/>
              <a:t>矯正與跟催作業</a:t>
            </a:r>
            <a:endParaRPr lang="zh-TW" altLang="en-US" sz="5400" dirty="0" smtClean="0">
              <a:solidFill>
                <a:srgbClr val="000066"/>
              </a:solidFill>
              <a:latin typeface="Arial" pitchFamily="34" charset="0"/>
              <a:ea typeface="標楷體" pitchFamily="65" charset="-120"/>
            </a:endParaRPr>
          </a:p>
        </p:txBody>
      </p:sp>
    </p:spTree>
    <p:extLst>
      <p:ext uri="{BB962C8B-B14F-4D97-AF65-F5344CB8AC3E}">
        <p14:creationId xmlns:p14="http://schemas.microsoft.com/office/powerpoint/2010/main" val="19642622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p:cTn id="7" dur="1000" fill="hold"/>
                                        <p:tgtEl>
                                          <p:spTgt spid="800770"/>
                                        </p:tgtEl>
                                        <p:attrNameLst>
                                          <p:attrName>ppt_w</p:attrName>
                                        </p:attrNameLst>
                                      </p:cBhvr>
                                      <p:tavLst>
                                        <p:tav tm="0">
                                          <p:val>
                                            <p:fltVal val="0"/>
                                          </p:val>
                                        </p:tav>
                                        <p:tav tm="100000">
                                          <p:val>
                                            <p:strVal val="#ppt_w"/>
                                          </p:val>
                                        </p:tav>
                                      </p:tavLst>
                                    </p:anim>
                                    <p:anim calcmode="lin" valueType="num">
                                      <p:cBhvr>
                                        <p:cTn id="8" dur="1000" fill="hold"/>
                                        <p:tgtEl>
                                          <p:spTgt spid="800770"/>
                                        </p:tgtEl>
                                        <p:attrNameLst>
                                          <p:attrName>ppt_h</p:attrName>
                                        </p:attrNameLst>
                                      </p:cBhvr>
                                      <p:tavLst>
                                        <p:tav tm="0">
                                          <p:val>
                                            <p:fltVal val="0"/>
                                          </p:val>
                                        </p:tav>
                                        <p:tav tm="100000">
                                          <p:val>
                                            <p:strVal val="#ppt_h"/>
                                          </p:val>
                                        </p:tav>
                                      </p:tavLst>
                                    </p:anim>
                                    <p:anim calcmode="lin" valueType="num">
                                      <p:cBhvr>
                                        <p:cTn id="9"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a:xfrm>
            <a:off x="488950" y="128937"/>
            <a:ext cx="8915400" cy="851793"/>
          </a:xfrm>
        </p:spPr>
        <p:txBody>
          <a:bodyPr/>
          <a:lstStyle/>
          <a:p>
            <a:pPr eaLnBrk="1" hangingPunct="1"/>
            <a:r>
              <a:rPr lang="zh-TW" altLang="en-US" sz="3600" dirty="0" smtClean="0">
                <a:ea typeface="標楷體" pitchFamily="65" charset="-120"/>
              </a:rPr>
              <a:t>會計師財務報表簽證意見</a:t>
            </a:r>
            <a:r>
              <a:rPr lang="zh-TW" altLang="en-US" sz="3600" dirty="0">
                <a:ea typeface="標楷體" pitchFamily="65" charset="-120"/>
              </a:rPr>
              <a:t>結果</a:t>
            </a:r>
            <a:endParaRPr lang="zh-TW" altLang="en-US" sz="3600" dirty="0" smtClean="0">
              <a:ea typeface="標楷體" pitchFamily="65"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52" y="908720"/>
            <a:ext cx="5256584" cy="5782243"/>
          </a:xfrm>
          <a:prstGeom prst="rect">
            <a:avLst/>
          </a:prstGeom>
        </p:spPr>
      </p:pic>
      <p:sp>
        <p:nvSpPr>
          <p:cNvPr id="3" name="文字方塊 2"/>
          <p:cNvSpPr txBox="1"/>
          <p:nvPr/>
        </p:nvSpPr>
        <p:spPr>
          <a:xfrm>
            <a:off x="6393160" y="980728"/>
            <a:ext cx="3312368" cy="4401205"/>
          </a:xfrm>
          <a:prstGeom prst="rect">
            <a:avLst/>
          </a:prstGeom>
          <a:noFill/>
        </p:spPr>
        <p:txBody>
          <a:bodyPr wrap="square" rtlCol="0">
            <a:spAutoFit/>
          </a:bodyPr>
          <a:lstStyle/>
          <a:p>
            <a:pPr marL="95250" indent="-95250">
              <a:lnSpc>
                <a:spcPct val="200000"/>
              </a:lnSpc>
              <a:buFont typeface="Arial" panose="020B0604020202020204" pitchFamily="34" charset="0"/>
              <a:buChar char="•"/>
            </a:pPr>
            <a:r>
              <a:rPr lang="zh-TW" altLang="en-US" sz="2800" dirty="0" smtClean="0"/>
              <a:t>民國</a:t>
            </a:r>
            <a:r>
              <a:rPr lang="en-US" altLang="zh-TW" sz="2800" dirty="0" smtClean="0"/>
              <a:t>56</a:t>
            </a:r>
            <a:r>
              <a:rPr lang="zh-TW" altLang="en-US" sz="2800" dirty="0" smtClean="0"/>
              <a:t>年成立</a:t>
            </a:r>
            <a:endParaRPr lang="en-US" altLang="zh-TW" sz="2800" dirty="0" smtClean="0"/>
          </a:p>
          <a:p>
            <a:pPr marL="95250" indent="-95250">
              <a:lnSpc>
                <a:spcPct val="200000"/>
              </a:lnSpc>
              <a:buFont typeface="Arial" panose="020B0604020202020204" pitchFamily="34" charset="0"/>
              <a:buChar char="•"/>
            </a:pPr>
            <a:r>
              <a:rPr lang="zh-TW" altLang="en-US" sz="2800" dirty="0" smtClean="0"/>
              <a:t>資本額</a:t>
            </a:r>
            <a:r>
              <a:rPr lang="en-US" altLang="zh-TW" sz="2800" dirty="0" smtClean="0"/>
              <a:t>5.66</a:t>
            </a:r>
            <a:r>
              <a:rPr lang="zh-TW" altLang="en-US" sz="2800" dirty="0" smtClean="0"/>
              <a:t>億</a:t>
            </a:r>
            <a:endParaRPr lang="en-US" altLang="zh-TW" sz="2800" dirty="0" smtClean="0"/>
          </a:p>
          <a:p>
            <a:pPr marL="95250" indent="-95250">
              <a:lnSpc>
                <a:spcPct val="200000"/>
              </a:lnSpc>
              <a:buFont typeface="Arial" panose="020B0604020202020204" pitchFamily="34" charset="0"/>
              <a:buChar char="•"/>
            </a:pPr>
            <a:r>
              <a:rPr lang="en-US" altLang="zh-TW" sz="2800" dirty="0"/>
              <a:t>2018</a:t>
            </a:r>
            <a:r>
              <a:rPr lang="zh-TW" altLang="en-US" sz="2800" dirty="0" smtClean="0"/>
              <a:t>年營收</a:t>
            </a:r>
            <a:r>
              <a:rPr lang="zh-TW" altLang="en-US" sz="2800" dirty="0"/>
              <a:t>約</a:t>
            </a:r>
            <a:r>
              <a:rPr lang="en-US" altLang="zh-TW" sz="2800" dirty="0"/>
              <a:t>6</a:t>
            </a:r>
            <a:r>
              <a:rPr lang="zh-TW" altLang="en-US" sz="2800" dirty="0" smtClean="0"/>
              <a:t>億</a:t>
            </a:r>
            <a:endParaRPr lang="en-US" altLang="zh-TW" sz="2800" dirty="0" smtClean="0"/>
          </a:p>
          <a:p>
            <a:pPr marL="95250" indent="-95250">
              <a:lnSpc>
                <a:spcPct val="200000"/>
              </a:lnSpc>
              <a:buFont typeface="Arial" panose="020B0604020202020204" pitchFamily="34" charset="0"/>
              <a:buChar char="•"/>
            </a:pPr>
            <a:r>
              <a:rPr lang="zh-TW" altLang="en-US" sz="2800" dirty="0" smtClean="0"/>
              <a:t>蘋果</a:t>
            </a:r>
            <a:r>
              <a:rPr lang="zh-TW" altLang="en-US" sz="2800" dirty="0"/>
              <a:t>西</a:t>
            </a:r>
            <a:r>
              <a:rPr lang="zh-TW" altLang="en-US" sz="2800" dirty="0" smtClean="0"/>
              <a:t>打占</a:t>
            </a:r>
            <a:r>
              <a:rPr lang="en-US" altLang="zh-TW" sz="2800" dirty="0" smtClean="0"/>
              <a:t>5.4</a:t>
            </a:r>
            <a:r>
              <a:rPr lang="zh-TW" altLang="en-US" sz="2800" dirty="0" smtClean="0"/>
              <a:t>億</a:t>
            </a:r>
            <a:endParaRPr lang="en-US" altLang="zh-TW" sz="2800" dirty="0" smtClean="0"/>
          </a:p>
          <a:p>
            <a:pPr marL="95250" indent="-95250">
              <a:lnSpc>
                <a:spcPct val="200000"/>
              </a:lnSpc>
              <a:buFont typeface="Arial" panose="020B0604020202020204" pitchFamily="34" charset="0"/>
              <a:buChar char="•"/>
            </a:pPr>
            <a:r>
              <a:rPr lang="zh-TW" altLang="en-US" sz="2800" dirty="0" smtClean="0"/>
              <a:t>高達</a:t>
            </a:r>
            <a:r>
              <a:rPr lang="en-US" altLang="zh-TW" sz="2800" dirty="0"/>
              <a:t>9</a:t>
            </a:r>
            <a:r>
              <a:rPr lang="zh-TW" altLang="en-US" sz="2800" dirty="0"/>
              <a:t>成</a:t>
            </a:r>
          </a:p>
        </p:txBody>
      </p:sp>
      <p:sp>
        <p:nvSpPr>
          <p:cNvPr id="4" name="矩形 3"/>
          <p:cNvSpPr/>
          <p:nvPr/>
        </p:nvSpPr>
        <p:spPr>
          <a:xfrm>
            <a:off x="2144688" y="6165304"/>
            <a:ext cx="3024336" cy="14401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39953905"/>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89</a:t>
            </a:fld>
            <a:endParaRPr kumimoji="0" lang="en-US" altLang="zh-TW" sz="1000">
              <a:latin typeface="+mn-lt"/>
            </a:endParaRPr>
          </a:p>
        </p:txBody>
      </p:sp>
      <p:sp>
        <p:nvSpPr>
          <p:cNvPr id="16405" name="標題 1"/>
          <p:cNvSpPr>
            <a:spLocks/>
          </p:cNvSpPr>
          <p:nvPr/>
        </p:nvSpPr>
        <p:spPr bwMode="auto">
          <a:xfrm>
            <a:off x="908050" y="825675"/>
            <a:ext cx="8089900" cy="639118"/>
          </a:xfrm>
          <a:prstGeom prst="rect">
            <a:avLst/>
          </a:prstGeom>
          <a:noFill/>
          <a:ln w="9525">
            <a:noFill/>
            <a:miter lim="800000"/>
            <a:headEnd/>
            <a:tailEnd/>
          </a:ln>
        </p:spPr>
        <p:txBody>
          <a:bodyPr anchor="b"/>
          <a:lstStyle/>
          <a:p>
            <a:pPr algn="ctr" eaLnBrk="0" hangingPunct="0">
              <a:defRPr/>
            </a:pP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執行</a:t>
            </a:r>
            <a:r>
              <a:rPr lang="zh-TW" altLang="zh-TW" sz="4000" dirty="0">
                <a:solidFill>
                  <a:srgbClr val="C00000"/>
                </a:solidFill>
                <a:effectLst>
                  <a:outerShdw blurRad="38100" dist="38100" dir="2700000" algn="tl">
                    <a:srgbClr val="000000">
                      <a:alpha val="43137"/>
                    </a:srgbClr>
                  </a:outerShdw>
                </a:effectLst>
                <a:latin typeface="標楷體" pitchFamily="65" charset="-120"/>
              </a:rPr>
              <a:t>矯正</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措施</a:t>
            </a:r>
            <a:endParaRPr lang="zh-TW"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393855" y="1844824"/>
            <a:ext cx="7118291"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200000"/>
              </a:lnSpc>
            </a:pPr>
            <a:r>
              <a:rPr lang="en-US" altLang="zh-TW" sz="3200" dirty="0" smtClean="0"/>
              <a:t>1</a:t>
            </a:r>
            <a:r>
              <a:rPr lang="en-US" altLang="zh-TW" sz="3200" dirty="0"/>
              <a:t>.</a:t>
            </a:r>
            <a:r>
              <a:rPr lang="zh-TW" altLang="zh-TW" sz="3200" dirty="0"/>
              <a:t>修改相關規定，以符合實際執行所需。</a:t>
            </a:r>
          </a:p>
          <a:p>
            <a:pPr>
              <a:lnSpc>
                <a:spcPct val="200000"/>
              </a:lnSpc>
            </a:pPr>
            <a:r>
              <a:rPr lang="en-US" altLang="zh-TW" sz="3200" dirty="0"/>
              <a:t>2.</a:t>
            </a:r>
            <a:r>
              <a:rPr lang="zh-TW" altLang="zh-TW" sz="3200" dirty="0"/>
              <a:t>修改現行作業方式，以符合相關規定。</a:t>
            </a:r>
          </a:p>
          <a:p>
            <a:pPr>
              <a:lnSpc>
                <a:spcPct val="200000"/>
              </a:lnSpc>
            </a:pPr>
            <a:r>
              <a:rPr lang="en-US" altLang="zh-TW" sz="3200" dirty="0"/>
              <a:t>3.</a:t>
            </a:r>
            <a:r>
              <a:rPr lang="zh-TW" altLang="zh-TW" sz="3200" dirty="0"/>
              <a:t>補充執行目前遺漏實施之工作。</a:t>
            </a:r>
          </a:p>
        </p:txBody>
      </p:sp>
    </p:spTree>
    <p:extLst>
      <p:ext uri="{BB962C8B-B14F-4D97-AF65-F5344CB8AC3E}">
        <p14:creationId xmlns:p14="http://schemas.microsoft.com/office/powerpoint/2010/main" val="212720546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90</a:t>
            </a:fld>
            <a:endParaRPr kumimoji="0" lang="en-US" altLang="zh-TW" sz="1000">
              <a:latin typeface="+mn-lt"/>
            </a:endParaRPr>
          </a:p>
        </p:txBody>
      </p:sp>
      <p:sp>
        <p:nvSpPr>
          <p:cNvPr id="16405" name="標題 1"/>
          <p:cNvSpPr>
            <a:spLocks/>
          </p:cNvSpPr>
          <p:nvPr/>
        </p:nvSpPr>
        <p:spPr bwMode="auto">
          <a:xfrm>
            <a:off x="908050" y="825675"/>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矯正結果跟</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催</a:t>
            </a:r>
            <a:endParaRPr lang="zh-TW"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805276" y="1916832"/>
            <a:ext cx="6295449" cy="405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TW" sz="3200" dirty="0" smtClean="0"/>
              <a:t>1</a:t>
            </a:r>
            <a:r>
              <a:rPr lang="en-US" altLang="zh-TW" sz="3200" dirty="0"/>
              <a:t>.</a:t>
            </a:r>
            <a:r>
              <a:rPr lang="zh-TW" altLang="zh-TW" sz="3200" dirty="0"/>
              <a:t>約定時間進行複查。</a:t>
            </a:r>
          </a:p>
          <a:p>
            <a:pPr>
              <a:lnSpc>
                <a:spcPct val="150000"/>
              </a:lnSpc>
            </a:pPr>
            <a:r>
              <a:rPr lang="en-US" altLang="zh-TW" sz="3200" dirty="0"/>
              <a:t>2.</a:t>
            </a:r>
            <a:r>
              <a:rPr lang="zh-TW" altLang="zh-TW" sz="3200" dirty="0"/>
              <a:t>缺失單位說明改善經過及結果。</a:t>
            </a:r>
          </a:p>
          <a:p>
            <a:pPr>
              <a:lnSpc>
                <a:spcPct val="150000"/>
              </a:lnSpc>
            </a:pPr>
            <a:r>
              <a:rPr lang="en-US" altLang="zh-TW" sz="3200" dirty="0"/>
              <a:t>3.</a:t>
            </a:r>
            <a:r>
              <a:rPr lang="zh-TW" altLang="zh-TW" sz="3200" dirty="0"/>
              <a:t>增加抽樣件數及範圍。</a:t>
            </a:r>
          </a:p>
          <a:p>
            <a:pPr>
              <a:lnSpc>
                <a:spcPct val="150000"/>
              </a:lnSpc>
            </a:pPr>
            <a:r>
              <a:rPr lang="en-US" altLang="zh-TW" sz="3200" dirty="0"/>
              <a:t>4.</a:t>
            </a:r>
            <a:r>
              <a:rPr lang="zh-TW" altLang="zh-TW" sz="3200" dirty="0"/>
              <a:t>確認實際執行情形。</a:t>
            </a:r>
          </a:p>
          <a:p>
            <a:pPr>
              <a:lnSpc>
                <a:spcPct val="150000"/>
              </a:lnSpc>
            </a:pPr>
            <a:r>
              <a:rPr lang="en-US" altLang="zh-TW" sz="3200" dirty="0"/>
              <a:t>5.</a:t>
            </a:r>
            <a:r>
              <a:rPr lang="zh-TW" altLang="zh-TW" sz="3200" dirty="0"/>
              <a:t>決定辦理結案或持續追蹤。</a:t>
            </a:r>
          </a:p>
        </p:txBody>
      </p:sp>
    </p:spTree>
    <p:extLst>
      <p:ext uri="{BB962C8B-B14F-4D97-AF65-F5344CB8AC3E}">
        <p14:creationId xmlns:p14="http://schemas.microsoft.com/office/powerpoint/2010/main" val="1609129525"/>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91</a:t>
            </a:fld>
            <a:endParaRPr kumimoji="0" lang="en-US" altLang="zh-TW" sz="1000">
              <a:latin typeface="+mn-lt"/>
            </a:endParaRPr>
          </a:p>
        </p:txBody>
      </p:sp>
      <p:sp>
        <p:nvSpPr>
          <p:cNvPr id="16405" name="標題 1"/>
          <p:cNvSpPr>
            <a:spLocks/>
          </p:cNvSpPr>
          <p:nvPr/>
        </p:nvSpPr>
        <p:spPr bwMode="auto">
          <a:xfrm>
            <a:off x="908050" y="825675"/>
            <a:ext cx="8089900" cy="639118"/>
          </a:xfrm>
          <a:prstGeom prst="rect">
            <a:avLst/>
          </a:prstGeom>
          <a:noFill/>
          <a:ln w="9525">
            <a:noFill/>
            <a:miter lim="800000"/>
            <a:headEnd/>
            <a:tailEnd/>
          </a:ln>
        </p:spPr>
        <p:txBody>
          <a:bodyPr anchor="b"/>
          <a:lstStyle/>
          <a:p>
            <a:pPr algn="ctr" eaLnBrk="0" hangingPunct="0">
              <a:defRPr/>
            </a:pPr>
            <a:r>
              <a:rPr lang="zh-TW" altLang="zh-TW" sz="4000" dirty="0">
                <a:solidFill>
                  <a:srgbClr val="C00000"/>
                </a:solidFill>
                <a:effectLst>
                  <a:outerShdw blurRad="38100" dist="38100" dir="2700000" algn="tl">
                    <a:srgbClr val="000000">
                      <a:alpha val="43137"/>
                    </a:srgbClr>
                  </a:outerShdw>
                </a:effectLst>
                <a:latin typeface="標楷體" pitchFamily="65" charset="-120"/>
              </a:rPr>
              <a:t>稽核紀錄彙</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整</a:t>
            </a:r>
            <a:endParaRPr lang="zh-TW"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110886" y="1700808"/>
            <a:ext cx="7684228" cy="405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TW" sz="3200" dirty="0" smtClean="0"/>
              <a:t>1.</a:t>
            </a:r>
            <a:r>
              <a:rPr lang="zh-TW" altLang="zh-TW" sz="3200" dirty="0" smtClean="0"/>
              <a:t>收集內部稽核查檢表。</a:t>
            </a:r>
          </a:p>
          <a:p>
            <a:pPr>
              <a:lnSpc>
                <a:spcPct val="150000"/>
              </a:lnSpc>
            </a:pPr>
            <a:r>
              <a:rPr lang="en-US" altLang="zh-TW" sz="3200" dirty="0" smtClean="0"/>
              <a:t>2</a:t>
            </a:r>
            <a:r>
              <a:rPr lang="en-US" altLang="zh-TW" sz="3200" dirty="0"/>
              <a:t>.</a:t>
            </a:r>
            <a:r>
              <a:rPr lang="zh-TW" altLang="zh-TW" sz="3200" dirty="0"/>
              <a:t>核對稽核缺失與內部稽核報告。</a:t>
            </a:r>
          </a:p>
          <a:p>
            <a:pPr>
              <a:lnSpc>
                <a:spcPct val="150000"/>
              </a:lnSpc>
            </a:pPr>
            <a:r>
              <a:rPr lang="en-US" altLang="zh-TW" sz="3200" dirty="0"/>
              <a:t>3.</a:t>
            </a:r>
            <a:r>
              <a:rPr lang="zh-TW" altLang="zh-TW" sz="3200" dirty="0"/>
              <a:t>確認內部稽核報告完成情形。</a:t>
            </a:r>
          </a:p>
          <a:p>
            <a:pPr>
              <a:lnSpc>
                <a:spcPct val="150000"/>
              </a:lnSpc>
            </a:pPr>
            <a:r>
              <a:rPr lang="en-US" altLang="zh-TW" sz="3200" dirty="0"/>
              <a:t>4.</a:t>
            </a:r>
            <a:r>
              <a:rPr lang="zh-TW" altLang="zh-TW" sz="3200" dirty="0"/>
              <a:t>確認受稽單位回覆情形。</a:t>
            </a:r>
          </a:p>
          <a:p>
            <a:pPr>
              <a:lnSpc>
                <a:spcPct val="150000"/>
              </a:lnSpc>
            </a:pPr>
            <a:r>
              <a:rPr lang="en-US" altLang="zh-TW" sz="3200" dirty="0"/>
              <a:t>5.</a:t>
            </a:r>
            <a:r>
              <a:rPr lang="zh-TW" altLang="zh-TW" sz="3200" dirty="0"/>
              <a:t>彙整製作內部稽核缺失及跟催結果明細。</a:t>
            </a:r>
          </a:p>
        </p:txBody>
      </p:sp>
    </p:spTree>
    <p:extLst>
      <p:ext uri="{BB962C8B-B14F-4D97-AF65-F5344CB8AC3E}">
        <p14:creationId xmlns:p14="http://schemas.microsoft.com/office/powerpoint/2010/main" val="2817281055"/>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投影片編號版面配置區 5"/>
          <p:cNvSpPr txBox="1">
            <a:spLocks noGrp="1"/>
          </p:cNvSpPr>
          <p:nvPr/>
        </p:nvSpPr>
        <p:spPr bwMode="auto">
          <a:xfrm>
            <a:off x="8378826" y="6383338"/>
            <a:ext cx="1573610" cy="457200"/>
          </a:xfrm>
          <a:prstGeom prst="rect">
            <a:avLst/>
          </a:prstGeom>
          <a:noFill/>
          <a:ln>
            <a:miter lim="800000"/>
            <a:headEnd/>
            <a:tailEnd/>
          </a:ln>
        </p:spPr>
        <p:txBody>
          <a:bodyPr/>
          <a:lstStyle/>
          <a:p>
            <a:pPr algn="r">
              <a:defRPr/>
            </a:pPr>
            <a:fld id="{F18AA28D-85CE-449E-9A69-6FC447A86E4E}" type="slidenum">
              <a:rPr kumimoji="0" lang="en-US" altLang="zh-TW" sz="1000">
                <a:latin typeface="+mn-lt"/>
              </a:rPr>
              <a:pPr algn="r">
                <a:defRPr/>
              </a:pPr>
              <a:t>92</a:t>
            </a:fld>
            <a:endParaRPr kumimoji="0" lang="en-US" altLang="zh-TW" sz="1000">
              <a:latin typeface="+mn-lt"/>
            </a:endParaRPr>
          </a:p>
        </p:txBody>
      </p:sp>
      <p:sp>
        <p:nvSpPr>
          <p:cNvPr id="16405" name="標題 1"/>
          <p:cNvSpPr>
            <a:spLocks/>
          </p:cNvSpPr>
          <p:nvPr/>
        </p:nvSpPr>
        <p:spPr bwMode="auto">
          <a:xfrm>
            <a:off x="908050" y="825675"/>
            <a:ext cx="8089900" cy="639118"/>
          </a:xfrm>
          <a:prstGeom prst="rect">
            <a:avLst/>
          </a:prstGeom>
          <a:noFill/>
          <a:ln w="9525">
            <a:noFill/>
            <a:miter lim="800000"/>
            <a:headEnd/>
            <a:tailEnd/>
          </a:ln>
        </p:spPr>
        <p:txBody>
          <a:bodyPr anchor="b"/>
          <a:lstStyle/>
          <a:p>
            <a:pPr algn="ctr" eaLnBrk="0" hangingPunct="0">
              <a:defRPr/>
            </a:pP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召開</a:t>
            </a:r>
            <a:r>
              <a:rPr lang="zh-TW" altLang="zh-TW" sz="4000" dirty="0">
                <a:solidFill>
                  <a:srgbClr val="C00000"/>
                </a:solidFill>
                <a:effectLst>
                  <a:outerShdw blurRad="38100" dist="38100" dir="2700000" algn="tl">
                    <a:srgbClr val="000000">
                      <a:alpha val="43137"/>
                    </a:srgbClr>
                  </a:outerShdw>
                </a:effectLst>
                <a:latin typeface="標楷體" pitchFamily="65" charset="-120"/>
              </a:rPr>
              <a:t>檢討</a:t>
            </a:r>
            <a:r>
              <a:rPr lang="zh-TW" altLang="zh-TW" sz="4000" dirty="0" smtClean="0">
                <a:solidFill>
                  <a:srgbClr val="C00000"/>
                </a:solidFill>
                <a:effectLst>
                  <a:outerShdw blurRad="38100" dist="38100" dir="2700000" algn="tl">
                    <a:srgbClr val="000000">
                      <a:alpha val="43137"/>
                    </a:srgbClr>
                  </a:outerShdw>
                </a:effectLst>
                <a:latin typeface="標楷體" pitchFamily="65" charset="-120"/>
              </a:rPr>
              <a:t>會議</a:t>
            </a:r>
            <a:endParaRPr lang="zh-TW" altLang="zh-TW" sz="4000" dirty="0">
              <a:solidFill>
                <a:srgbClr val="C00000"/>
              </a:solidFill>
              <a:effectLst>
                <a:outerShdw blurRad="38100" dist="38100" dir="2700000" algn="tl">
                  <a:srgbClr val="000000">
                    <a:alpha val="43137"/>
                  </a:srgbClr>
                </a:outerShdw>
              </a:effectLst>
              <a:latin typeface="標楷體" pitchFamily="65" charset="-120"/>
            </a:endParaRPr>
          </a:p>
        </p:txBody>
      </p:sp>
      <p:sp>
        <p:nvSpPr>
          <p:cNvPr id="21508" name="Rectangle 5"/>
          <p:cNvSpPr>
            <a:spLocks noChangeArrowheads="1"/>
          </p:cNvSpPr>
          <p:nvPr/>
        </p:nvSpPr>
        <p:spPr bwMode="auto">
          <a:xfrm>
            <a:off x="1319030" y="1700808"/>
            <a:ext cx="7267940" cy="405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TW" sz="3200" dirty="0" smtClean="0"/>
              <a:t>1</a:t>
            </a:r>
            <a:r>
              <a:rPr lang="en-US" altLang="zh-TW" sz="3200" dirty="0"/>
              <a:t>.</a:t>
            </a:r>
            <a:r>
              <a:rPr lang="zh-TW" altLang="zh-TW" sz="3200" dirty="0"/>
              <a:t>稽核人員報告稽核所見缺失及建議。</a:t>
            </a:r>
          </a:p>
          <a:p>
            <a:pPr>
              <a:lnSpc>
                <a:spcPct val="150000"/>
              </a:lnSpc>
            </a:pPr>
            <a:r>
              <a:rPr lang="en-US" altLang="zh-TW" sz="3200" dirty="0"/>
              <a:t>2.</a:t>
            </a:r>
            <a:r>
              <a:rPr lang="zh-TW" altLang="zh-TW" sz="3200" dirty="0"/>
              <a:t>缺失單位說明改善經過及結果。</a:t>
            </a:r>
          </a:p>
          <a:p>
            <a:pPr>
              <a:lnSpc>
                <a:spcPct val="150000"/>
              </a:lnSpc>
            </a:pPr>
            <a:r>
              <a:rPr lang="en-US" altLang="zh-TW" sz="3200" dirty="0"/>
              <a:t>3.</a:t>
            </a:r>
            <a:r>
              <a:rPr lang="zh-TW" altLang="zh-TW" sz="3200" dirty="0"/>
              <a:t>疑義部分討論。</a:t>
            </a:r>
          </a:p>
          <a:p>
            <a:pPr>
              <a:lnSpc>
                <a:spcPct val="150000"/>
              </a:lnSpc>
            </a:pPr>
            <a:r>
              <a:rPr lang="en-US" altLang="zh-TW" sz="3200" dirty="0"/>
              <a:t>4.</a:t>
            </a:r>
            <a:r>
              <a:rPr lang="zh-TW" altLang="zh-TW" sz="3200" dirty="0"/>
              <a:t>討論事項作成決議。</a:t>
            </a:r>
          </a:p>
          <a:p>
            <a:pPr>
              <a:lnSpc>
                <a:spcPct val="150000"/>
              </a:lnSpc>
            </a:pPr>
            <a:r>
              <a:rPr lang="en-US" altLang="zh-TW" sz="3200" dirty="0"/>
              <a:t>5.</a:t>
            </a:r>
            <a:r>
              <a:rPr lang="zh-TW" altLang="zh-TW" sz="3200" dirty="0"/>
              <a:t>持續追蹤及檢討。</a:t>
            </a:r>
          </a:p>
        </p:txBody>
      </p:sp>
    </p:spTree>
    <p:extLst>
      <p:ext uri="{BB962C8B-B14F-4D97-AF65-F5344CB8AC3E}">
        <p14:creationId xmlns:p14="http://schemas.microsoft.com/office/powerpoint/2010/main" val="264454814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idx="4294967295"/>
          </p:nvPr>
        </p:nvSpPr>
        <p:spPr>
          <a:xfrm>
            <a:off x="754063" y="2042889"/>
            <a:ext cx="8420100" cy="1098079"/>
          </a:xfrm>
        </p:spPr>
        <p:txBody>
          <a:bodyPr lIns="92075" tIns="46038" rIns="92075" bIns="46038" anchor="b"/>
          <a:lstStyle/>
          <a:p>
            <a:r>
              <a:rPr lang="zh-TW" altLang="en-US" sz="7200" dirty="0">
                <a:ea typeface="標楷體" pitchFamily="65" charset="-120"/>
              </a:rPr>
              <a:t>內部稽核案例</a:t>
            </a:r>
            <a:r>
              <a:rPr lang="zh-TW" altLang="en-US" sz="7200" dirty="0" smtClean="0">
                <a:ea typeface="標楷體" pitchFamily="65" charset="-120"/>
              </a:rPr>
              <a:t>探討</a:t>
            </a:r>
          </a:p>
        </p:txBody>
      </p:sp>
      <p:sp>
        <p:nvSpPr>
          <p:cNvPr id="800770" name="Rectangle 2"/>
          <p:cNvSpPr>
            <a:spLocks noChangeArrowheads="1"/>
          </p:cNvSpPr>
          <p:nvPr/>
        </p:nvSpPr>
        <p:spPr bwMode="auto">
          <a:xfrm>
            <a:off x="1047428" y="3717032"/>
            <a:ext cx="8208912" cy="1799803"/>
          </a:xfrm>
          <a:prstGeom prst="rect">
            <a:avLst/>
          </a:prstGeom>
          <a:noFill/>
          <a:ln>
            <a:noFill/>
          </a:ln>
          <a:effectLst/>
          <a:extLst>
            <a:ext uri="{909E8E84-426E-40DD-AFC4-6F175D3DCCD1}">
              <a14:hiddenFill xmlns:a14="http://schemas.microsoft.com/office/drawing/2010/main">
                <a:solidFill>
                  <a:srgbClr val="F2F2F2"/>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nchor="ctr"/>
          <a:lstStyle/>
          <a:p>
            <a:pPr marL="271463" indent="-271463">
              <a:lnSpc>
                <a:spcPct val="150000"/>
              </a:lnSpc>
              <a:buFont typeface="Arial" panose="020B0604020202020204" pitchFamily="34" charset="0"/>
              <a:buChar char="•"/>
            </a:pPr>
            <a:r>
              <a:rPr lang="zh-TW" altLang="en-US" sz="2800" b="1" dirty="0" smtClean="0">
                <a:solidFill>
                  <a:srgbClr val="A50021"/>
                </a:solidFill>
                <a:cs typeface="Arial" panose="020B0604020202020204" pitchFamily="34" charset="0"/>
                <a:hlinkClick r:id="rId2" action="ppaction://hlinkfile"/>
              </a:rPr>
              <a:t>內部</a:t>
            </a:r>
            <a:r>
              <a:rPr lang="zh-TW" altLang="en-US" sz="2800" b="1" dirty="0">
                <a:solidFill>
                  <a:srgbClr val="A50021"/>
                </a:solidFill>
                <a:cs typeface="Arial" panose="020B0604020202020204" pitchFamily="34" charset="0"/>
                <a:hlinkClick r:id="rId2" action="ppaction://hlinkfile"/>
              </a:rPr>
              <a:t>稽核</a:t>
            </a:r>
            <a:r>
              <a:rPr lang="zh-TW" altLang="en-US" sz="2800" b="1" dirty="0" smtClean="0">
                <a:solidFill>
                  <a:srgbClr val="A50021"/>
                </a:solidFill>
                <a:cs typeface="Arial" panose="020B0604020202020204" pitchFamily="34" charset="0"/>
                <a:hlinkClick r:id="rId2" action="ppaction://hlinkfile"/>
              </a:rPr>
              <a:t>案例</a:t>
            </a:r>
            <a:r>
              <a:rPr lang="en-US" altLang="zh-TW" sz="2800" b="1" dirty="0" smtClean="0">
                <a:solidFill>
                  <a:srgbClr val="A50021"/>
                </a:solidFill>
                <a:cs typeface="Arial" panose="020B0604020202020204" pitchFamily="34" charset="0"/>
                <a:hlinkClick r:id="rId2" action="ppaction://hlinkfile"/>
              </a:rPr>
              <a:t>1</a:t>
            </a:r>
            <a:r>
              <a:rPr lang="zh-TW" altLang="en-US" sz="2800" b="1" dirty="0" smtClean="0">
                <a:solidFill>
                  <a:srgbClr val="A50021"/>
                </a:solidFill>
                <a:cs typeface="Arial" panose="020B0604020202020204" pitchFamily="34" charset="0"/>
                <a:hlinkClick r:id="rId2" action="ppaction://hlinkfile"/>
              </a:rPr>
              <a:t>：資訊</a:t>
            </a:r>
            <a:r>
              <a:rPr lang="zh-TW" altLang="en-US" sz="2800" b="1" dirty="0">
                <a:solidFill>
                  <a:srgbClr val="A50021"/>
                </a:solidFill>
                <a:cs typeface="Arial" panose="020B0604020202020204" pitchFamily="34" charset="0"/>
                <a:hlinkClick r:id="rId2" action="ppaction://hlinkfile"/>
              </a:rPr>
              <a:t>系統委外開發及維護採購</a:t>
            </a:r>
            <a:r>
              <a:rPr lang="zh-TW" altLang="en-US" sz="2800" b="1" dirty="0" smtClean="0">
                <a:solidFill>
                  <a:srgbClr val="A50021"/>
                </a:solidFill>
                <a:cs typeface="Arial" panose="020B0604020202020204" pitchFamily="34" charset="0"/>
                <a:hlinkClick r:id="rId2" action="ppaction://hlinkfile"/>
              </a:rPr>
              <a:t>案</a:t>
            </a:r>
            <a:endParaRPr lang="en-US" altLang="zh-TW" sz="2800" b="1" dirty="0" smtClean="0">
              <a:solidFill>
                <a:srgbClr val="A50021"/>
              </a:solidFill>
              <a:cs typeface="Arial" panose="020B0604020202020204" pitchFamily="34" charset="0"/>
            </a:endParaRPr>
          </a:p>
          <a:p>
            <a:pPr marL="271463" indent="-271463">
              <a:lnSpc>
                <a:spcPct val="150000"/>
              </a:lnSpc>
              <a:buFont typeface="Arial" panose="020B0604020202020204" pitchFamily="34" charset="0"/>
              <a:buChar char="•"/>
            </a:pPr>
            <a:r>
              <a:rPr lang="zh-TW" altLang="en-US" sz="2800" b="1" dirty="0">
                <a:solidFill>
                  <a:srgbClr val="A50021"/>
                </a:solidFill>
                <a:cs typeface="Arial" panose="020B0604020202020204" pitchFamily="34" charset="0"/>
                <a:hlinkClick r:id="rId3" action="ppaction://hlinkfile"/>
              </a:rPr>
              <a:t>內部稽核</a:t>
            </a:r>
            <a:r>
              <a:rPr lang="zh-TW" altLang="en-US" sz="2800" b="1" dirty="0" smtClean="0">
                <a:solidFill>
                  <a:srgbClr val="A50021"/>
                </a:solidFill>
                <a:cs typeface="Arial" panose="020B0604020202020204" pitchFamily="34" charset="0"/>
                <a:hlinkClick r:id="rId3" action="ppaction://hlinkfile"/>
              </a:rPr>
              <a:t>案例</a:t>
            </a:r>
            <a:r>
              <a:rPr lang="en-US" altLang="zh-TW" sz="2800" b="1" dirty="0" smtClean="0">
                <a:solidFill>
                  <a:srgbClr val="A50021"/>
                </a:solidFill>
                <a:cs typeface="Arial" panose="020B0604020202020204" pitchFamily="34" charset="0"/>
                <a:hlinkClick r:id="rId3" action="ppaction://hlinkfile"/>
              </a:rPr>
              <a:t>2</a:t>
            </a:r>
            <a:r>
              <a:rPr lang="zh-TW" altLang="en-US" sz="2800" b="1" dirty="0" smtClean="0">
                <a:solidFill>
                  <a:srgbClr val="A50021"/>
                </a:solidFill>
                <a:cs typeface="Arial" panose="020B0604020202020204" pitchFamily="34" charset="0"/>
                <a:hlinkClick r:id="rId3" action="ppaction://hlinkfile"/>
              </a:rPr>
              <a:t>：財產</a:t>
            </a:r>
            <a:r>
              <a:rPr lang="zh-TW" altLang="en-US" sz="2800" b="1" dirty="0">
                <a:solidFill>
                  <a:srgbClr val="A50021"/>
                </a:solidFill>
                <a:cs typeface="Arial" panose="020B0604020202020204" pitchFamily="34" charset="0"/>
                <a:hlinkClick r:id="rId3" action="ppaction://hlinkfile"/>
              </a:rPr>
              <a:t>及物品管理</a:t>
            </a:r>
            <a:r>
              <a:rPr lang="zh-TW" altLang="en-US" sz="2800" b="1" dirty="0" smtClean="0">
                <a:solidFill>
                  <a:srgbClr val="A50021"/>
                </a:solidFill>
                <a:cs typeface="Arial" panose="020B0604020202020204" pitchFamily="34" charset="0"/>
                <a:hlinkClick r:id="rId3" action="ppaction://hlinkfile"/>
              </a:rPr>
              <a:t>查核</a:t>
            </a:r>
            <a:endParaRPr lang="en-US" altLang="zh-TW" sz="2800" b="1" dirty="0" smtClean="0">
              <a:solidFill>
                <a:srgbClr val="A50021"/>
              </a:solidFill>
              <a:cs typeface="Arial" panose="020B0604020202020204" pitchFamily="34" charset="0"/>
              <a:hlinkClick r:id="rId3" action="ppaction://hlinkfile"/>
            </a:endParaRPr>
          </a:p>
          <a:p>
            <a:pPr marL="271463" indent="-271463">
              <a:lnSpc>
                <a:spcPct val="150000"/>
              </a:lnSpc>
              <a:buFont typeface="Arial" panose="020B0604020202020204" pitchFamily="34" charset="0"/>
              <a:buChar char="•"/>
            </a:pPr>
            <a:r>
              <a:rPr lang="zh-TW" altLang="en-US" sz="2800" b="1" dirty="0" smtClean="0">
                <a:solidFill>
                  <a:srgbClr val="A50021"/>
                </a:solidFill>
                <a:cs typeface="Arial" panose="020B0604020202020204" pitchFamily="34" charset="0"/>
                <a:hlinkClick r:id="rId4" action="ppaction://hlinkfile"/>
              </a:rPr>
              <a:t>內部</a:t>
            </a:r>
            <a:r>
              <a:rPr lang="zh-TW" altLang="en-US" sz="2800" b="1" dirty="0">
                <a:solidFill>
                  <a:srgbClr val="A50021"/>
                </a:solidFill>
                <a:cs typeface="Arial" panose="020B0604020202020204" pitchFamily="34" charset="0"/>
                <a:hlinkClick r:id="rId4" action="ppaction://hlinkfile"/>
              </a:rPr>
              <a:t>稽核</a:t>
            </a:r>
            <a:r>
              <a:rPr lang="zh-TW" altLang="en-US" sz="2800" b="1" dirty="0" smtClean="0">
                <a:solidFill>
                  <a:srgbClr val="A50021"/>
                </a:solidFill>
                <a:cs typeface="Arial" panose="020B0604020202020204" pitchFamily="34" charset="0"/>
                <a:hlinkClick r:id="rId4" action="ppaction://hlinkfile"/>
              </a:rPr>
              <a:t>案例</a:t>
            </a:r>
            <a:r>
              <a:rPr lang="en-US" altLang="zh-TW" sz="2800" b="1" dirty="0" smtClean="0">
                <a:solidFill>
                  <a:srgbClr val="A50021"/>
                </a:solidFill>
                <a:cs typeface="Arial" panose="020B0604020202020204" pitchFamily="34" charset="0"/>
                <a:hlinkClick r:id="rId4" action="ppaction://hlinkfile"/>
              </a:rPr>
              <a:t>3</a:t>
            </a:r>
            <a:r>
              <a:rPr lang="zh-TW" altLang="en-US" sz="2800" b="1" dirty="0" smtClean="0">
                <a:solidFill>
                  <a:srgbClr val="A50021"/>
                </a:solidFill>
                <a:cs typeface="Arial" panose="020B0604020202020204" pitchFamily="34" charset="0"/>
                <a:hlinkClick r:id="rId4" action="ppaction://hlinkfile"/>
              </a:rPr>
              <a:t>：ＯＯ</a:t>
            </a:r>
            <a:r>
              <a:rPr lang="zh-TW" altLang="en-US" sz="2800" b="1" dirty="0">
                <a:solidFill>
                  <a:srgbClr val="A50021"/>
                </a:solidFill>
                <a:cs typeface="Arial" panose="020B0604020202020204" pitchFamily="34" charset="0"/>
                <a:hlinkClick r:id="rId4" action="ppaction://hlinkfile"/>
              </a:rPr>
              <a:t>地區補助</a:t>
            </a:r>
            <a:r>
              <a:rPr lang="zh-TW" altLang="en-US" sz="2800" b="1" dirty="0" smtClean="0">
                <a:solidFill>
                  <a:srgbClr val="A50021"/>
                </a:solidFill>
                <a:cs typeface="Arial" panose="020B0604020202020204" pitchFamily="34" charset="0"/>
                <a:hlinkClick r:id="rId4" action="ppaction://hlinkfile"/>
              </a:rPr>
              <a:t>計畫</a:t>
            </a:r>
            <a:endParaRPr lang="en-US" altLang="zh-TW" sz="2800" b="1" dirty="0">
              <a:solidFill>
                <a:srgbClr val="A50021"/>
              </a:solidFill>
              <a:cs typeface="Arial" panose="020B0604020202020204" pitchFamily="34" charset="0"/>
            </a:endParaRPr>
          </a:p>
        </p:txBody>
      </p:sp>
    </p:spTree>
    <p:extLst>
      <p:ext uri="{BB962C8B-B14F-4D97-AF65-F5344CB8AC3E}">
        <p14:creationId xmlns:p14="http://schemas.microsoft.com/office/powerpoint/2010/main" val="393859862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dissolve">
                                      <p:cBhvr>
                                        <p:cTn id="7" dur="500"/>
                                        <p:tgtEl>
                                          <p:spTgt spid="456706"/>
                                        </p:tgtEl>
                                      </p:cBhvr>
                                    </p:animEffect>
                                  </p:childTnLst>
                                </p:cTn>
                              </p:par>
                            </p:childTnLst>
                          </p:cTn>
                        </p:par>
                        <p:par>
                          <p:cTn id="8" fill="hold" nodeType="afterGroup">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800770"/>
                                        </p:tgtEl>
                                        <p:attrNameLst>
                                          <p:attrName>style.visibility</p:attrName>
                                        </p:attrNameLst>
                                      </p:cBhvr>
                                      <p:to>
                                        <p:strVal val="visible"/>
                                      </p:to>
                                    </p:set>
                                    <p:anim calcmode="lin" valueType="num">
                                      <p:cBhvr>
                                        <p:cTn id="11" dur="1000" fill="hold"/>
                                        <p:tgtEl>
                                          <p:spTgt spid="800770"/>
                                        </p:tgtEl>
                                        <p:attrNameLst>
                                          <p:attrName>ppt_w</p:attrName>
                                        </p:attrNameLst>
                                      </p:cBhvr>
                                      <p:tavLst>
                                        <p:tav tm="0">
                                          <p:val>
                                            <p:fltVal val="0"/>
                                          </p:val>
                                        </p:tav>
                                        <p:tav tm="100000">
                                          <p:val>
                                            <p:strVal val="#ppt_w"/>
                                          </p:val>
                                        </p:tav>
                                      </p:tavLst>
                                    </p:anim>
                                    <p:anim calcmode="lin" valueType="num">
                                      <p:cBhvr>
                                        <p:cTn id="12" dur="1000" fill="hold"/>
                                        <p:tgtEl>
                                          <p:spTgt spid="800770"/>
                                        </p:tgtEl>
                                        <p:attrNameLst>
                                          <p:attrName>ppt_h</p:attrName>
                                        </p:attrNameLst>
                                      </p:cBhvr>
                                      <p:tavLst>
                                        <p:tav tm="0">
                                          <p:val>
                                            <p:fltVal val="0"/>
                                          </p:val>
                                        </p:tav>
                                        <p:tav tm="100000">
                                          <p:val>
                                            <p:strVal val="#ppt_h"/>
                                          </p:val>
                                        </p:tav>
                                      </p:tavLst>
                                    </p:anim>
                                    <p:anim calcmode="lin" valueType="num">
                                      <p:cBhvr>
                                        <p:cTn id="13" dur="1000" fill="hold"/>
                                        <p:tgtEl>
                                          <p:spTgt spid="800770"/>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8007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animBg="1" autoUpdateAnimBg="0"/>
      <p:bldP spid="80077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95300" y="404664"/>
            <a:ext cx="8915400" cy="1139825"/>
          </a:xfrm>
        </p:spPr>
        <p:txBody>
          <a:bodyPr/>
          <a:lstStyle/>
          <a:p>
            <a:r>
              <a:rPr lang="zh-TW" altLang="en-US" dirty="0"/>
              <a:t>本次課程資料</a:t>
            </a:r>
          </a:p>
        </p:txBody>
      </p:sp>
      <p:sp>
        <p:nvSpPr>
          <p:cNvPr id="2" name="投影片編號版面配置區 1"/>
          <p:cNvSpPr>
            <a:spLocks noGrp="1"/>
          </p:cNvSpPr>
          <p:nvPr>
            <p:ph type="sldNum" sz="quarter" idx="12"/>
          </p:nvPr>
        </p:nvSpPr>
        <p:spPr/>
        <p:txBody>
          <a:bodyPr/>
          <a:lstStyle/>
          <a:p>
            <a:pPr>
              <a:defRPr/>
            </a:pPr>
            <a:fld id="{D47CA3B4-4622-4A29-AB6C-B593FAA71121}" type="slidenum">
              <a:rPr lang="zh-TW" altLang="en-US" smtClean="0"/>
              <a:pPr>
                <a:defRPr/>
              </a:pPr>
              <a:t>94</a:t>
            </a:fld>
            <a:endParaRPr lang="en-US" altLang="zh-TW"/>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000" y="1629280"/>
            <a:ext cx="4320000" cy="4320000"/>
          </a:xfrm>
          <a:prstGeom prst="rect">
            <a:avLst/>
          </a:prstGeom>
        </p:spPr>
      </p:pic>
    </p:spTree>
    <p:extLst>
      <p:ext uri="{BB962C8B-B14F-4D97-AF65-F5344CB8AC3E}">
        <p14:creationId xmlns:p14="http://schemas.microsoft.com/office/powerpoint/2010/main" val="9153691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標楷體" pitchFamily="65" charset="-120"/>
              </a:defRPr>
            </a:lvl1pPr>
            <a:lvl2pPr marL="742950" indent="-285750" eaLnBrk="0" hangingPunct="0">
              <a:defRPr kumimoji="1">
                <a:solidFill>
                  <a:schemeClr val="tx1"/>
                </a:solidFill>
                <a:latin typeface="Arial" pitchFamily="34" charset="0"/>
                <a:ea typeface="標楷體" pitchFamily="65" charset="-120"/>
              </a:defRPr>
            </a:lvl2pPr>
            <a:lvl3pPr marL="1143000" indent="-228600" eaLnBrk="0" hangingPunct="0">
              <a:defRPr kumimoji="1">
                <a:solidFill>
                  <a:schemeClr val="tx1"/>
                </a:solidFill>
                <a:latin typeface="Arial" pitchFamily="34" charset="0"/>
                <a:ea typeface="標楷體" pitchFamily="65" charset="-120"/>
              </a:defRPr>
            </a:lvl3pPr>
            <a:lvl4pPr marL="1600200" indent="-228600" eaLnBrk="0" hangingPunct="0">
              <a:defRPr kumimoji="1">
                <a:solidFill>
                  <a:schemeClr val="tx1"/>
                </a:solidFill>
                <a:latin typeface="Arial" pitchFamily="34" charset="0"/>
                <a:ea typeface="標楷體" pitchFamily="65" charset="-120"/>
              </a:defRPr>
            </a:lvl4pPr>
            <a:lvl5pPr marL="2057400" indent="-228600" eaLnBrk="0" hangingPunct="0">
              <a:defRPr kumimoji="1">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a:solidFill>
                  <a:schemeClr val="tx1"/>
                </a:solidFill>
                <a:latin typeface="Arial" pitchFamily="34" charset="0"/>
                <a:ea typeface="標楷體" pitchFamily="65" charset="-120"/>
              </a:defRPr>
            </a:lvl9pPr>
          </a:lstStyle>
          <a:p>
            <a:pPr eaLnBrk="1" hangingPunct="1"/>
            <a:fld id="{043A5C3B-9D8B-496D-B824-AC0E6E99DF9B}" type="slidenum">
              <a:rPr kumimoji="0" lang="zh-TW" altLang="en-US" smtClean="0">
                <a:latin typeface="Times New Roman" pitchFamily="18" charset="0"/>
              </a:rPr>
              <a:pPr eaLnBrk="1" hangingPunct="1"/>
              <a:t>95</a:t>
            </a:fld>
            <a:endParaRPr kumimoji="0" lang="en-US" altLang="zh-TW" smtClean="0">
              <a:latin typeface="Times New Roman" pitchFamily="18" charset="0"/>
            </a:endParaRPr>
          </a:p>
        </p:txBody>
      </p:sp>
      <p:sp>
        <p:nvSpPr>
          <p:cNvPr id="544772" name="Rectangle 4"/>
          <p:cNvSpPr>
            <a:spLocks noGrp="1" noChangeArrowheads="1"/>
          </p:cNvSpPr>
          <p:nvPr>
            <p:ph type="ctrTitle" idx="4294967295"/>
          </p:nvPr>
        </p:nvSpPr>
        <p:spPr>
          <a:xfrm>
            <a:off x="2105025" y="2057400"/>
            <a:ext cx="5695950" cy="1219200"/>
          </a:xfrm>
        </p:spPr>
        <p:txBody>
          <a:bodyPr lIns="92075" tIns="46038" rIns="92075" bIns="46038" anchor="b"/>
          <a:lstStyle/>
          <a:p>
            <a:pPr eaLnBrk="1" hangingPunct="1">
              <a:defRPr/>
            </a:pPr>
            <a:r>
              <a:rPr lang="zh-TW" altLang="en-US" sz="6600" smtClean="0">
                <a:effectLst>
                  <a:outerShdw blurRad="38100" dist="38100" dir="2700000" algn="tl">
                    <a:srgbClr val="DDDDDD"/>
                  </a:outerShdw>
                </a:effectLst>
                <a:ea typeface="標楷體" charset="0"/>
                <a:cs typeface="標楷體" charset="0"/>
              </a:rPr>
              <a:t>敬請批評指教</a:t>
            </a:r>
          </a:p>
        </p:txBody>
      </p:sp>
      <p:pic>
        <p:nvPicPr>
          <p:cNvPr id="13005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700" y="1600200"/>
            <a:ext cx="16922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572000"/>
            <a:ext cx="19812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4_Level">
  <a:themeElements>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000000"/>
      </a:hlink>
      <a:folHlink>
        <a:srgbClr val="999966"/>
      </a:folHlink>
    </a:clrScheme>
    <a:fontScheme name="4_Level">
      <a:majorFont>
        <a:latin typeface="標楷體"/>
        <a:ea typeface="新細明體"/>
        <a:cs typeface=""/>
      </a:majorFont>
      <a:minorFont>
        <a:latin typeface="Times New Roman"/>
        <a:ea typeface="標楷體"/>
        <a:cs typeface="標楷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4_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4_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4_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4_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4_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4_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4_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4_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000000"/>
    </a:hlink>
    <a:folHlink>
      <a:srgbClr val="999966"/>
    </a:folHlink>
  </a:clrScheme>
</a:themeOverride>
</file>

<file path=ppt/theme/themeOverride2.xml><?xml version="1.0" encoding="utf-8"?>
<a:themeOverride xmlns:a="http://schemas.openxmlformats.org/drawingml/2006/main">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000000"/>
    </a:hlink>
    <a:folHlink>
      <a:srgbClr val="999966"/>
    </a:folHlink>
  </a:clrScheme>
</a:themeOverride>
</file>

<file path=ppt/theme/themeOverride3.xml><?xml version="1.0" encoding="utf-8"?>
<a:themeOverride xmlns:a="http://schemas.openxmlformats.org/drawingml/2006/main">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000000"/>
    </a:hlink>
    <a:folHlink>
      <a:srgbClr val="999966"/>
    </a:folHlink>
  </a:clrScheme>
</a:themeOverride>
</file>

<file path=ppt/theme/themeOverride4.xml><?xml version="1.0" encoding="utf-8"?>
<a:themeOverride xmlns:a="http://schemas.openxmlformats.org/drawingml/2006/main">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000000"/>
    </a:hlink>
    <a:folHlink>
      <a:srgbClr val="999966"/>
    </a:folHlink>
  </a:clrScheme>
</a:themeOverride>
</file>

<file path=docProps/app.xml><?xml version="1.0" encoding="utf-8"?>
<Properties xmlns="http://schemas.openxmlformats.org/officeDocument/2006/extended-properties" xmlns:vt="http://schemas.openxmlformats.org/officeDocument/2006/docPropsVTypes">
  <Template/>
  <TotalTime>39377</TotalTime>
  <Words>9321</Words>
  <Application>Microsoft Office PowerPoint</Application>
  <PresentationFormat>A4 紙張 (210x297 公釐)</PresentationFormat>
  <Paragraphs>981</Paragraphs>
  <Slides>96</Slides>
  <Notes>32</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96</vt:i4>
      </vt:variant>
    </vt:vector>
  </HeadingPairs>
  <TitlesOfParts>
    <vt:vector size="98" baseType="lpstr">
      <vt:lpstr>4_Level</vt:lpstr>
      <vt:lpstr>Visio</vt:lpstr>
      <vt:lpstr>內部控制實務案例簡介</vt:lpstr>
      <vt:lpstr>講師簡歷</vt:lpstr>
      <vt:lpstr>課程綱要</vt:lpstr>
      <vt:lpstr>漫談內部控制制度</vt:lpstr>
      <vt:lpstr>好好開車的條件</vt:lpstr>
      <vt:lpstr>好好開車的條件</vt:lpstr>
      <vt:lpstr>好好開車的條件</vt:lpstr>
      <vt:lpstr>會計師財務報表簽證意見</vt:lpstr>
      <vt:lpstr>會計師財務報表簽證意見結果</vt:lpstr>
      <vt:lpstr>幾個內控案例</vt:lpstr>
      <vt:lpstr>幾則內控新聞</vt:lpstr>
      <vt:lpstr>幾則內控新聞</vt:lpstr>
      <vt:lpstr>幾則內控新聞</vt:lpstr>
      <vt:lpstr>幾則內控新聞</vt:lpstr>
      <vt:lpstr>政府內部控制制度簡介</vt:lpstr>
      <vt:lpstr>PowerPoint 簡報</vt:lpstr>
      <vt:lpstr>政府內部控制的定義及觀念</vt:lpstr>
      <vt:lpstr>政府內部控制的目標及要素</vt:lpstr>
      <vt:lpstr>機構內控與家庭管理</vt:lpstr>
      <vt:lpstr>政府內部控制制度設計流程</vt:lpstr>
      <vt:lpstr>PowerPoint 簡報</vt:lpstr>
      <vt:lpstr>PowerPoint 簡報</vt:lpstr>
      <vt:lpstr>內部控制之風險評估</vt:lpstr>
      <vt:lpstr>主要依據法規</vt:lpstr>
      <vt:lpstr>風險評估程序</vt:lpstr>
      <vt:lpstr>確認目標及決定風險容忍度 </vt:lpstr>
      <vt:lpstr>確認目標</vt:lpstr>
      <vt:lpstr>設計步驟</vt:lpstr>
      <vt:lpstr>風險辨識</vt:lpstr>
      <vt:lpstr>PowerPoint 簡報</vt:lpstr>
      <vt:lpstr>風險分析</vt:lpstr>
      <vt:lpstr>PowerPoint 簡報</vt:lpstr>
      <vt:lpstr>風險評量</vt:lpstr>
      <vt:lpstr>PowerPoint 簡報</vt:lpstr>
      <vt:lpstr>風險滾推</vt:lpstr>
      <vt:lpstr>PowerPoint 簡報</vt:lpstr>
      <vt:lpstr>PowerPoint 簡報</vt:lpstr>
      <vt:lpstr>風險評估案例研討</vt:lpstr>
      <vt:lpstr>PowerPoint 簡報</vt:lpstr>
      <vt:lpstr>您覺得如下項目有哪些風險</vt:lpstr>
      <vt:lpstr>內部控制之控制作業</vt:lpstr>
      <vt:lpstr>PowerPoint 簡報</vt:lpstr>
      <vt:lpstr>PowerPoint 簡報</vt:lpstr>
      <vt:lpstr>共通性業務</vt:lpstr>
      <vt:lpstr>跨職能業務</vt:lpstr>
      <vt:lpstr>個別性業務</vt:lpstr>
      <vt:lpstr>控制作業應設計之控制重點</vt:lpstr>
      <vt:lpstr>PowerPoint 簡報</vt:lpstr>
      <vt:lpstr>設計控制重點~職能分工</vt:lpstr>
      <vt:lpstr>PowerPoint 簡報</vt:lpstr>
      <vt:lpstr>PowerPoint 簡報</vt:lpstr>
      <vt:lpstr>控制作業案例探討</vt:lpstr>
      <vt:lpstr>PowerPoint 簡報</vt:lpstr>
      <vt:lpstr>您覺得有哪些控制重點</vt:lpstr>
      <vt:lpstr>內部控制之自行評估</vt:lpstr>
      <vt:lpstr>PowerPoint 簡報</vt:lpstr>
      <vt:lpstr>PowerPoint 簡報</vt:lpstr>
      <vt:lpstr>PowerPoint 簡報</vt:lpstr>
      <vt:lpstr>PowerPoint 簡報</vt:lpstr>
      <vt:lpstr>PowerPoint 簡報</vt:lpstr>
      <vt:lpstr>PowerPoint 簡報</vt:lpstr>
      <vt:lpstr>PowerPoint 簡報</vt:lpstr>
      <vt:lpstr>自行評估案例探討</vt:lpstr>
      <vt:lpstr>自行評估案例3-1</vt:lpstr>
      <vt:lpstr>PowerPoint 簡報</vt:lpstr>
      <vt:lpstr>PowerPoint 簡報</vt:lpstr>
      <vt:lpstr>內部控制之內部稽核</vt:lpstr>
      <vt:lpstr>內部稽核的威力</vt:lpstr>
      <vt:lpstr>內部稽核的威力</vt:lpstr>
      <vt:lpstr>內部稽核流程</vt:lpstr>
      <vt:lpstr>稽核前準備作業</vt:lpstr>
      <vt:lpstr>PowerPoint 簡報</vt:lpstr>
      <vt:lpstr>PowerPoint 簡報</vt:lpstr>
      <vt:lpstr>PowerPoint 簡報</vt:lpstr>
      <vt:lpstr>PowerPoint 簡報</vt:lpstr>
      <vt:lpstr>訓練稽核人員</vt:lpstr>
      <vt:lpstr>PowerPoint 簡報</vt:lpstr>
      <vt:lpstr>PowerPoint 簡報</vt:lpstr>
      <vt:lpstr>稽核施行作業</vt:lpstr>
      <vt:lpstr>PowerPoint 簡報</vt:lpstr>
      <vt:lpstr>PowerPoint 簡報</vt:lpstr>
      <vt:lpstr>PowerPoint 簡報</vt:lpstr>
      <vt:lpstr>PowerPoint 簡報</vt:lpstr>
      <vt:lpstr>PowerPoint 簡報</vt:lpstr>
      <vt:lpstr>PowerPoint 簡報</vt:lpstr>
      <vt:lpstr>PowerPoint 簡報</vt:lpstr>
      <vt:lpstr>內部稽核報告格式</vt:lpstr>
      <vt:lpstr>PowerPoint 簡報</vt:lpstr>
      <vt:lpstr>矯正與跟催作業</vt:lpstr>
      <vt:lpstr>PowerPoint 簡報</vt:lpstr>
      <vt:lpstr>PowerPoint 簡報</vt:lpstr>
      <vt:lpstr>PowerPoint 簡報</vt:lpstr>
      <vt:lpstr>PowerPoint 簡報</vt:lpstr>
      <vt:lpstr>內部稽核案例探討</vt:lpstr>
      <vt:lpstr>本次課程資料</vt:lpstr>
      <vt:lpstr>敬請批評指教</vt:lpstr>
    </vt:vector>
  </TitlesOfParts>
  <Company>dgbas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fis</dc:creator>
  <cp:lastModifiedBy>楊欽榮</cp:lastModifiedBy>
  <cp:revision>2755</cp:revision>
  <dcterms:created xsi:type="dcterms:W3CDTF">2005-08-30T06:41:26Z</dcterms:created>
  <dcterms:modified xsi:type="dcterms:W3CDTF">2019-12-12T01:41:08Z</dcterms:modified>
</cp:coreProperties>
</file>